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2" r:id="rId7"/>
    <p:sldId id="275" r:id="rId8"/>
    <p:sldId id="263" r:id="rId9"/>
    <p:sldId id="273" r:id="rId10"/>
    <p:sldId id="267" r:id="rId11"/>
    <p:sldId id="268" r:id="rId12"/>
    <p:sldId id="269" r:id="rId13"/>
    <p:sldId id="270" r:id="rId14"/>
    <p:sldId id="271" r:id="rId15"/>
    <p:sldId id="272" r:id="rId16"/>
    <p:sldId id="264" r:id="rId17"/>
    <p:sldId id="276" r:id="rId18"/>
    <p:sldId id="265" r:id="rId19"/>
    <p:sldId id="274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omas 10pas" initials="T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655" autoAdjust="0"/>
  </p:normalViewPr>
  <p:slideViewPr>
    <p:cSldViewPr snapToGrid="0" snapToObjects="1">
      <p:cViewPr>
        <p:scale>
          <a:sx n="59" d="100"/>
          <a:sy n="59" d="100"/>
        </p:scale>
        <p:origin x="-2424" y="-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8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18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2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572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25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95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8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99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6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26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61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442C-396C-CA4D-BA03-76BDC59487B7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BEE3A-2034-5A49-89D3-DA0FB23A004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4" Type="http://schemas.openxmlformats.org/officeDocument/2006/relationships/image" Target="../media/image7.gif"/><Relationship Id="rId5" Type="http://schemas.openxmlformats.org/officeDocument/2006/relationships/image" Target="../media/image8.gif"/><Relationship Id="rId6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nvironnement.ecole.free.fr/images%202bg/dessins%20scolaires%20botanique/Image%20(28)%20-%20Vrilles%20de%20la%20vigne.jpg" TargetMode="External"/><Relationship Id="rId4" Type="http://schemas.openxmlformats.org/officeDocument/2006/relationships/hyperlink" Target="http://biodidac.bio.uottawa.ca/ftp/BIODIDAC/Botany/Dicotyle/DIAGBW/Faba002b.gif" TargetMode="External"/><Relationship Id="rId5" Type="http://schemas.openxmlformats.org/officeDocument/2006/relationships/hyperlink" Target="http://commons.wikimedia.org/wiki/File:Mimosa_pudica_002.JPG" TargetMode="External"/><Relationship Id="rId6" Type="http://schemas.openxmlformats.org/officeDocument/2006/relationships/hyperlink" Target="http://www.sciencephoto.com/images/download_lo_res.html?id=667400228" TargetMode="External"/><Relationship Id="rId7" Type="http://schemas.openxmlformats.org/officeDocument/2006/relationships/hyperlink" Target="http://biodidac.bio.uottawa.ca/ftp/BIODIDAC/Botany/Dicotyle/DIAGBW/Nepe004b.gif" TargetMode="External"/><Relationship Id="rId8" Type="http://schemas.openxmlformats.org/officeDocument/2006/relationships/hyperlink" Target="http://luirig.altervista.org/cpm/albums/bot2009-thome2/Dionaea-muscipula-95.jpg" TargetMode="External"/><Relationship Id="rId9" Type="http://schemas.openxmlformats.org/officeDocument/2006/relationships/hyperlink" Target="http://www.sarracenia.com/photos/dionaea/dionamusci037.jpg" TargetMode="External"/><Relationship Id="rId10" Type="http://schemas.openxmlformats.org/officeDocument/2006/relationships/hyperlink" Target="http://www.sarracenia.com/photos/dionaea/dionamusci029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pload.wikimedia.org/wikipedia/commons/d/df/Mimosa_pudica_00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Mimosa_pudica_003.jpg"/>
          <p:cNvPicPr>
            <a:picLocks noChangeAspect="1"/>
          </p:cNvPicPr>
          <p:nvPr/>
        </p:nvPicPr>
        <p:blipFill rotWithShape="1">
          <a:blip r:embed="rId2" cstate="print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998"/>
          <a:stretch/>
        </p:blipFill>
        <p:spPr>
          <a:xfrm>
            <a:off x="0" y="-1"/>
            <a:ext cx="9418127" cy="685800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573850"/>
            <a:ext cx="7772400" cy="1470025"/>
          </a:xfrm>
        </p:spPr>
        <p:txBody>
          <a:bodyPr/>
          <a:lstStyle/>
          <a:p>
            <a:r>
              <a:rPr lang="fr-FR" b="1" i="1" dirty="0" smtClean="0">
                <a:solidFill>
                  <a:schemeClr val="tx2"/>
                </a:solidFill>
                <a:latin typeface="Times"/>
                <a:cs typeface="Times"/>
              </a:rPr>
              <a:t>La thigmonastie chez les plantes</a:t>
            </a:r>
            <a:endParaRPr lang="fr-FR" b="1" i="1" dirty="0">
              <a:solidFill>
                <a:schemeClr val="tx2"/>
              </a:solidFill>
              <a:latin typeface="Times"/>
              <a:cs typeface="Times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70810" y="5273686"/>
            <a:ext cx="6400800" cy="57961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tx1"/>
                </a:solidFill>
              </a:rPr>
              <a:t>Di Pascoli Thomas – Stéphane Guillou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290968" y="5792831"/>
            <a:ext cx="6400800" cy="370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rgbClr val="000000"/>
                </a:solidFill>
              </a:rPr>
              <a:t>M1 VRV – M1 PE</a:t>
            </a:r>
            <a:endParaRPr lang="fr-FR" sz="1800" dirty="0">
              <a:solidFill>
                <a:srgbClr val="000000"/>
              </a:solidFill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371600" y="6130379"/>
            <a:ext cx="6400800" cy="477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rgbClr val="000000"/>
                </a:solidFill>
              </a:rPr>
              <a:t>2010 – 2011</a:t>
            </a:r>
            <a:endParaRPr lang="fr-FR" sz="2000" dirty="0">
              <a:solidFill>
                <a:srgbClr val="000000"/>
              </a:solidFill>
            </a:endParaRPr>
          </a:p>
        </p:txBody>
      </p:sp>
      <p:pic>
        <p:nvPicPr>
          <p:cNvPr id="10" name="Image 9" descr="logo transparen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652815"/>
            <a:ext cx="2621773" cy="1204155"/>
          </a:xfrm>
          <a:prstGeom prst="rect">
            <a:avLst/>
          </a:prstGeom>
        </p:spPr>
      </p:pic>
      <p:pic>
        <p:nvPicPr>
          <p:cNvPr id="11" name="Image 10" descr="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100" y="652815"/>
            <a:ext cx="2273300" cy="120624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077200" y="651944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Image A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12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</a:p>
          <a:p>
            <a:r>
              <a:rPr lang="fr-FR" i="1" dirty="0" smtClean="0"/>
              <a:t>Mimosa </a:t>
            </a:r>
            <a:r>
              <a:rPr lang="fr-FR" i="1" dirty="0" err="1" smtClean="0"/>
              <a:t>pudica</a:t>
            </a:r>
            <a:r>
              <a:rPr lang="fr-FR" dirty="0" smtClean="0"/>
              <a:t>, la sensible</a:t>
            </a:r>
          </a:p>
          <a:p>
            <a:r>
              <a:rPr lang="fr-FR" i="1" dirty="0" err="1" smtClean="0"/>
              <a:t>Dionaea</a:t>
            </a:r>
            <a:r>
              <a:rPr lang="fr-FR" i="1" dirty="0" smtClean="0"/>
              <a:t> </a:t>
            </a:r>
            <a:r>
              <a:rPr lang="fr-FR" i="1" dirty="0" err="1" smtClean="0"/>
              <a:t>muscipula</a:t>
            </a:r>
            <a:r>
              <a:rPr lang="fr-FR" dirty="0" smtClean="0"/>
              <a:t>, la prédatrice</a:t>
            </a:r>
          </a:p>
          <a:p>
            <a:r>
              <a:rPr lang="fr-FR" dirty="0" smtClean="0"/>
              <a:t>Schématisation de la thigmonastie</a:t>
            </a:r>
          </a:p>
          <a:p>
            <a:r>
              <a:rPr lang="fr-FR" dirty="0" smtClean="0"/>
              <a:t>Conclusion</a:t>
            </a:r>
          </a:p>
          <a:p>
            <a:r>
              <a:rPr lang="fr-FR" dirty="0" smtClean="0"/>
              <a:t>Ouvertures</a:t>
            </a:r>
          </a:p>
          <a:p>
            <a:r>
              <a:rPr lang="fr-FR" dirty="0" smtClean="0"/>
              <a:t>Références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2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fr-FR" dirty="0" smtClean="0"/>
              <a:t>Les plantes sont statiques, mais beaucoup effectuent des mouvements :</a:t>
            </a:r>
          </a:p>
          <a:p>
            <a:pPr marL="0" indent="0" algn="just">
              <a:buNone/>
            </a:pPr>
            <a:r>
              <a:rPr lang="fr-FR" dirty="0" smtClean="0">
                <a:sym typeface="Wingdings"/>
              </a:rPr>
              <a:t>	 Adaptation à leur environnement</a:t>
            </a:r>
            <a:endParaRPr lang="fr-FR" dirty="0" smtClean="0"/>
          </a:p>
          <a:p>
            <a:pPr algn="just"/>
            <a:r>
              <a:rPr lang="fr-FR" dirty="0" smtClean="0"/>
              <a:t>Le plus souvent, ils ne sont pas remarquables :</a:t>
            </a:r>
          </a:p>
          <a:p>
            <a:pPr marL="625475" algn="just">
              <a:buFontTx/>
              <a:buChar char="-"/>
            </a:pPr>
            <a:r>
              <a:rPr lang="fr-FR" sz="2900" dirty="0" smtClean="0"/>
              <a:t>Orientation en fonction de la lumière</a:t>
            </a:r>
          </a:p>
          <a:p>
            <a:pPr marL="625475" algn="just">
              <a:buFontTx/>
              <a:buChar char="-"/>
            </a:pPr>
            <a:r>
              <a:rPr lang="fr-FR" sz="2900" dirty="0" smtClean="0"/>
              <a:t>Selon la période du jour</a:t>
            </a:r>
          </a:p>
          <a:p>
            <a:pPr marL="625475" algn="just">
              <a:buFontTx/>
              <a:buChar char="-"/>
            </a:pPr>
            <a:r>
              <a:rPr lang="fr-FR" sz="2900" dirty="0" smtClean="0"/>
              <a:t>Selon la température</a:t>
            </a:r>
          </a:p>
          <a:p>
            <a:pPr marL="625475" algn="just">
              <a:buFontTx/>
              <a:buChar char="-"/>
            </a:pPr>
            <a:r>
              <a:rPr lang="fr-FR" sz="2900" dirty="0" smtClean="0"/>
              <a:t>Obstacles à leurs croissances</a:t>
            </a:r>
          </a:p>
          <a:p>
            <a:pPr marL="625475" algn="just">
              <a:buFontTx/>
              <a:buChar char="-"/>
            </a:pPr>
            <a:r>
              <a:rPr lang="fr-FR" sz="2900" dirty="0" smtClean="0"/>
              <a:t>…</a:t>
            </a:r>
          </a:p>
          <a:p>
            <a:pPr algn="just"/>
            <a:r>
              <a:rPr lang="fr-FR" dirty="0" smtClean="0"/>
              <a:t>Malheureusement, ils sont très peu étudiés, notamment à cause:</a:t>
            </a:r>
          </a:p>
          <a:p>
            <a:pPr marL="625475" algn="just">
              <a:buFontTx/>
              <a:buChar char="-"/>
              <a:tabLst>
                <a:tab pos="363538" algn="l"/>
              </a:tabLst>
            </a:pPr>
            <a:r>
              <a:rPr lang="fr-FR" sz="2900" dirty="0"/>
              <a:t>D</a:t>
            </a:r>
            <a:r>
              <a:rPr lang="fr-FR" sz="2900" dirty="0" smtClean="0"/>
              <a:t>u temps de réalisation de certains mouvements</a:t>
            </a:r>
          </a:p>
          <a:p>
            <a:pPr marL="625475" algn="just">
              <a:buFontTx/>
              <a:buChar char="-"/>
              <a:tabLst>
                <a:tab pos="363538" algn="l"/>
              </a:tabLst>
            </a:pPr>
            <a:r>
              <a:rPr lang="fr-FR" sz="2900" dirty="0" smtClean="0"/>
              <a:t>Du manque d’informations de références pour les plantes</a:t>
            </a:r>
          </a:p>
          <a:p>
            <a:pPr marL="625475" algn="just">
              <a:buFontTx/>
              <a:buChar char="-"/>
              <a:tabLst>
                <a:tab pos="363538" algn="l"/>
              </a:tabLst>
            </a:pPr>
            <a:r>
              <a:rPr lang="fr-FR" sz="2900" dirty="0" smtClean="0"/>
              <a:t>…</a:t>
            </a:r>
          </a:p>
          <a:p>
            <a:pPr marL="0" indent="0" algn="just">
              <a:buNone/>
            </a:pPr>
            <a:r>
              <a:rPr lang="fr-FR" dirty="0" smtClean="0">
                <a:sym typeface="Wingdings"/>
              </a:rPr>
              <a:t>	 </a:t>
            </a:r>
            <a:r>
              <a:rPr lang="fr-FR" dirty="0" smtClean="0"/>
              <a:t>Études sur les mécanismes les plus remarquables et rapides.</a:t>
            </a:r>
          </a:p>
          <a:p>
            <a:pPr algn="just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03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Réactions au toucher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2" y="1600200"/>
            <a:ext cx="6152352" cy="2551888"/>
          </a:xfrm>
        </p:spPr>
        <p:txBody>
          <a:bodyPr>
            <a:normAutofit/>
          </a:bodyPr>
          <a:lstStyle/>
          <a:p>
            <a:pPr algn="just"/>
            <a:r>
              <a:rPr lang="fr-FR" sz="2400" dirty="0" smtClean="0"/>
              <a:t>Les deux plus grands types sont :</a:t>
            </a:r>
          </a:p>
          <a:p>
            <a:pPr algn="just"/>
            <a:endParaRPr lang="fr-FR" sz="2400" dirty="0" smtClean="0"/>
          </a:p>
          <a:p>
            <a:pPr marL="0" indent="0" algn="just">
              <a:buNone/>
            </a:pPr>
            <a:r>
              <a:rPr lang="fr-FR" sz="2000" b="1" dirty="0" smtClean="0"/>
              <a:t>Le thigmotropisme : </a:t>
            </a:r>
            <a:r>
              <a:rPr lang="fr-FR" sz="2000" dirty="0" smtClean="0"/>
              <a:t>mouvement de « tropisme » dont les modalités varient selon la stimulation.</a:t>
            </a:r>
          </a:p>
          <a:p>
            <a:pPr marL="0" indent="0" algn="just">
              <a:buNone/>
            </a:pPr>
            <a:r>
              <a:rPr lang="fr-FR" sz="2000" dirty="0" smtClean="0"/>
              <a:t>Ex. : Vigne qui s’enroule autour de support pour croitre grâce à ses vrilles</a:t>
            </a:r>
          </a:p>
          <a:p>
            <a:pPr marL="0" indent="0" algn="just">
              <a:buNone/>
            </a:pPr>
            <a:endParaRPr lang="fr-FR" sz="20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457200" y="4378310"/>
            <a:ext cx="822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/>
              <a:t>La </a:t>
            </a:r>
            <a:r>
              <a:rPr lang="fr-FR" sz="2000" b="1" dirty="0" smtClean="0"/>
              <a:t>thigmonastie : </a:t>
            </a:r>
            <a:r>
              <a:rPr lang="fr-FR" sz="2000" dirty="0"/>
              <a:t>mouvement qui est déterminé par la structure de l’organe chez la plante, et non par la direction du stimulus.</a:t>
            </a:r>
          </a:p>
          <a:p>
            <a:pPr marL="649288" indent="-285750" algn="just">
              <a:buFont typeface="Wingdings" charset="2"/>
              <a:buChar char="§"/>
            </a:pPr>
            <a:r>
              <a:rPr lang="fr-FR" dirty="0">
                <a:sym typeface="Wingdings"/>
              </a:rPr>
              <a:t>Ce sont les mécanismes les plus connus, les plus rapides et les plus remarquables</a:t>
            </a:r>
          </a:p>
          <a:p>
            <a:pPr marL="649288" indent="-285750" algn="just">
              <a:buFont typeface="Wingdings" charset="2"/>
              <a:buChar char="§"/>
            </a:pPr>
            <a:r>
              <a:rPr lang="fr-FR" dirty="0">
                <a:sym typeface="Wingdings"/>
              </a:rPr>
              <a:t>Les plus étudiées (mécanismes, transmission de signaux, molécules impliquées, etc.</a:t>
            </a:r>
            <a:r>
              <a:rPr lang="fr-FR" dirty="0" smtClean="0">
                <a:sym typeface="Wingdings"/>
              </a:rPr>
              <a:t>)</a:t>
            </a:r>
            <a:endParaRPr lang="fr-FR" dirty="0"/>
          </a:p>
        </p:txBody>
      </p:sp>
      <p:pic>
        <p:nvPicPr>
          <p:cNvPr id="6" name="Image 5" descr="Image (28) - Vrilles de la vigne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0296" y="2405584"/>
            <a:ext cx="1746504" cy="174650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 rot="16200000">
            <a:off x="8356600" y="303964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B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47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Thigmonastie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709" y="1241561"/>
            <a:ext cx="3271960" cy="433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 smtClean="0"/>
              <a:t>Sensitive</a:t>
            </a:r>
            <a:r>
              <a:rPr lang="fr-FR" sz="2000" dirty="0" smtClean="0"/>
              <a:t> (</a:t>
            </a:r>
            <a:r>
              <a:rPr lang="fr-FR" sz="2000" i="1" dirty="0" smtClean="0"/>
              <a:t>Mimosa </a:t>
            </a:r>
            <a:r>
              <a:rPr lang="fr-FR" sz="2000" i="1" dirty="0" err="1" smtClean="0"/>
              <a:t>pudica</a:t>
            </a:r>
            <a:r>
              <a:rPr lang="fr-FR" sz="2000" dirty="0" smtClean="0"/>
              <a:t>) </a:t>
            </a:r>
          </a:p>
        </p:txBody>
      </p:sp>
      <p:pic>
        <p:nvPicPr>
          <p:cNvPr id="7" name="Image 6" descr="mimosa gif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67404"/>
            <a:ext cx="2535138" cy="1808540"/>
          </a:xfrm>
          <a:prstGeom prst="rect">
            <a:avLst/>
          </a:prstGeom>
        </p:spPr>
      </p:pic>
      <p:pic>
        <p:nvPicPr>
          <p:cNvPr id="5" name="Image 4" descr="gif dioné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555" y="1674729"/>
            <a:ext cx="2444245" cy="185650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751094" y="1267294"/>
            <a:ext cx="3392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Dionée</a:t>
            </a:r>
            <a:r>
              <a:rPr lang="fr-FR" sz="2000" dirty="0" smtClean="0"/>
              <a:t> (</a:t>
            </a:r>
            <a:r>
              <a:rPr lang="fr-FR" sz="2000" i="1" dirty="0" err="1"/>
              <a:t>Dionaea</a:t>
            </a:r>
            <a:r>
              <a:rPr lang="fr-FR" sz="2000" i="1" dirty="0"/>
              <a:t> </a:t>
            </a:r>
            <a:r>
              <a:rPr lang="fr-FR" sz="2000" i="1" dirty="0" err="1"/>
              <a:t>muscipula</a:t>
            </a:r>
            <a:r>
              <a:rPr lang="fr-FR" sz="2000" dirty="0" smtClean="0"/>
              <a:t>)</a:t>
            </a:r>
            <a:endParaRPr lang="fr-FR" sz="1600" dirty="0"/>
          </a:p>
        </p:txBody>
      </p:sp>
      <p:sp>
        <p:nvSpPr>
          <p:cNvPr id="8" name="ZoneTexte 7"/>
          <p:cNvSpPr txBox="1"/>
          <p:nvPr/>
        </p:nvSpPr>
        <p:spPr>
          <a:xfrm>
            <a:off x="-62025" y="6203366"/>
            <a:ext cx="354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Rossolis</a:t>
            </a:r>
            <a:r>
              <a:rPr lang="fr-FR" sz="2000" dirty="0"/>
              <a:t> (</a:t>
            </a:r>
            <a:r>
              <a:rPr lang="fr-FR" sz="2000" i="1" dirty="0"/>
              <a:t>Drosera </a:t>
            </a:r>
            <a:r>
              <a:rPr lang="fr-FR" sz="2000" i="1" dirty="0" err="1"/>
              <a:t>rotendifolia</a:t>
            </a:r>
            <a:r>
              <a:rPr lang="fr-FR" sz="2000" dirty="0"/>
              <a:t>)</a:t>
            </a:r>
          </a:p>
        </p:txBody>
      </p:sp>
      <p:pic>
        <p:nvPicPr>
          <p:cNvPr id="9" name="Image 8" descr="drosera gif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297717"/>
            <a:ext cx="2535138" cy="1905649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193918" y="4784868"/>
            <a:ext cx="2774310" cy="431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Utriculaire</a:t>
            </a:r>
            <a:r>
              <a:rPr lang="fr-FR" sz="2000" dirty="0"/>
              <a:t> (</a:t>
            </a:r>
            <a:r>
              <a:rPr lang="fr-FR" sz="2000" i="1" dirty="0" err="1"/>
              <a:t>Utricularia</a:t>
            </a:r>
            <a:r>
              <a:rPr lang="fr-FR" sz="2000" dirty="0"/>
              <a:t>)</a:t>
            </a:r>
          </a:p>
        </p:txBody>
      </p:sp>
      <p:pic>
        <p:nvPicPr>
          <p:cNvPr id="11" name="Image 10" descr="utricularia gif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369" y="2864568"/>
            <a:ext cx="1916416" cy="190564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242555" y="6203366"/>
            <a:ext cx="2344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err="1" smtClean="0"/>
              <a:t>Catasetum</a:t>
            </a:r>
            <a:r>
              <a:rPr lang="fr-FR" sz="2000" dirty="0" smtClean="0"/>
              <a:t> (mâle)</a:t>
            </a:r>
            <a:endParaRPr lang="fr-FR" sz="2000" dirty="0"/>
          </a:p>
        </p:txBody>
      </p:sp>
      <p:pic>
        <p:nvPicPr>
          <p:cNvPr id="13" name="Image 12" descr="catasetum gif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554" y="4297717"/>
            <a:ext cx="2444245" cy="190564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868453" y="6449587"/>
            <a:ext cx="1429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Di Pascoli - 2011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648927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aba002b.gif"/>
          <p:cNvPicPr>
            <a:picLocks noChangeAspect="1"/>
          </p:cNvPicPr>
          <p:nvPr/>
        </p:nvPicPr>
        <p:blipFill>
          <a:blip r:embed="rId2" cstate="print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946" y="1803255"/>
            <a:ext cx="2630909" cy="286704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i="1" dirty="0" smtClean="0"/>
              <a:t>Mimosa </a:t>
            </a:r>
            <a:r>
              <a:rPr lang="fr-FR" sz="4000" i="1" dirty="0" err="1" smtClean="0"/>
              <a:t>pudica</a:t>
            </a:r>
            <a:r>
              <a:rPr lang="fr-FR" sz="4000" dirty="0" smtClean="0"/>
              <a:t>, la sensible</a:t>
            </a:r>
            <a:endParaRPr lang="fr-FR" sz="4000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4576997" y="2277602"/>
            <a:ext cx="0" cy="43939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à coins arrondis 5"/>
          <p:cNvSpPr/>
          <p:nvPr/>
        </p:nvSpPr>
        <p:spPr>
          <a:xfrm>
            <a:off x="2469762" y="1672929"/>
            <a:ext cx="4186834" cy="6046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Feuille ouverte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707635" y="2632106"/>
            <a:ext cx="5522774" cy="60467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Stimulation</a:t>
            </a:r>
            <a:r>
              <a:rPr lang="fr-FR" sz="2400" dirty="0" smtClean="0">
                <a:solidFill>
                  <a:srgbClr val="000000"/>
                </a:solidFill>
              </a:rPr>
              <a:t> (toucher, vent, vibration)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23283" y="3574773"/>
            <a:ext cx="3588057" cy="55978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Cellules excitables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072444" y="4493391"/>
            <a:ext cx="7233712" cy="65782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Génération </a:t>
            </a:r>
            <a:r>
              <a:rPr lang="fr-FR" sz="2400" b="1" dirty="0">
                <a:solidFill>
                  <a:srgbClr val="000000"/>
                </a:solidFill>
              </a:rPr>
              <a:t>d</a:t>
            </a:r>
            <a:r>
              <a:rPr lang="fr-FR" sz="2400" b="1" dirty="0" smtClean="0">
                <a:solidFill>
                  <a:srgbClr val="000000"/>
                </a:solidFill>
              </a:rPr>
              <a:t>’un signal électrique dans le pulvinus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823283" y="5606281"/>
            <a:ext cx="3588057" cy="55978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Cellules motrices</a:t>
            </a: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8441323" y="1963352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C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63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>
            <a:off x="4576997" y="164616"/>
            <a:ext cx="0" cy="57729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à coins arrondis 6"/>
          <p:cNvSpPr/>
          <p:nvPr/>
        </p:nvSpPr>
        <p:spPr>
          <a:xfrm>
            <a:off x="847837" y="515619"/>
            <a:ext cx="7458319" cy="6046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Courbure du pulvinus </a:t>
            </a:r>
            <a:r>
              <a:rPr lang="fr-FR" sz="2400" b="1" dirty="0" err="1" smtClean="0">
                <a:solidFill>
                  <a:srgbClr val="000000"/>
                </a:solidFill>
              </a:rPr>
              <a:t>III</a:t>
            </a:r>
            <a:r>
              <a:rPr lang="fr-FR" sz="2400" b="1" baseline="30000" dirty="0" err="1" smtClean="0">
                <a:solidFill>
                  <a:srgbClr val="000000"/>
                </a:solidFill>
              </a:rPr>
              <a:t>aire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000" b="1" dirty="0" smtClean="0">
                <a:solidFill>
                  <a:srgbClr val="000000"/>
                </a:solidFill>
              </a:rPr>
              <a:t>(transfert de turgescence)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752691" y="3951560"/>
            <a:ext cx="7647553" cy="65782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Transmission du signal </a:t>
            </a:r>
            <a:r>
              <a:rPr lang="fr-FR" sz="2000" b="1" dirty="0" smtClean="0">
                <a:solidFill>
                  <a:srgbClr val="000000"/>
                </a:solidFill>
              </a:rPr>
              <a:t>(électrique, chimique, hydrostatique</a:t>
            </a:r>
            <a:r>
              <a:rPr lang="fr-FR" sz="2400" b="1" dirty="0" smtClean="0">
                <a:solidFill>
                  <a:srgbClr val="000000"/>
                </a:solidFill>
              </a:rPr>
              <a:t>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15610" y="1323433"/>
            <a:ext cx="5522774" cy="6046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Paire </a:t>
            </a:r>
            <a:r>
              <a:rPr lang="fr-FR" sz="2400" b="1" dirty="0" smtClean="0">
                <a:solidFill>
                  <a:srgbClr val="000000"/>
                </a:solidFill>
              </a:rPr>
              <a:t>de folioles fermée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636973" y="4896906"/>
            <a:ext cx="5880048" cy="7919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Courbures </a:t>
            </a:r>
            <a:r>
              <a:rPr lang="fr-FR" sz="2400" b="1" dirty="0" err="1" smtClean="0">
                <a:solidFill>
                  <a:srgbClr val="000000"/>
                </a:solidFill>
              </a:rPr>
              <a:t>pulvini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III</a:t>
            </a:r>
            <a:r>
              <a:rPr lang="fr-FR" sz="2400" b="1" baseline="30000" dirty="0" err="1" smtClean="0">
                <a:solidFill>
                  <a:srgbClr val="000000"/>
                </a:solidFill>
              </a:rPr>
              <a:t>aires</a:t>
            </a:r>
            <a:r>
              <a:rPr lang="fr-FR" sz="2400" b="1" dirty="0" smtClean="0">
                <a:solidFill>
                  <a:srgbClr val="000000"/>
                </a:solidFill>
              </a:rPr>
              <a:t> voisins </a:t>
            </a:r>
          </a:p>
          <a:p>
            <a:pPr algn="ctr"/>
            <a:r>
              <a:rPr lang="fr-FR" sz="2000" b="1" dirty="0" smtClean="0">
                <a:solidFill>
                  <a:srgbClr val="000000"/>
                </a:solidFill>
              </a:rPr>
              <a:t>(possibilité sur </a:t>
            </a:r>
            <a:r>
              <a:rPr lang="fr-FR" sz="2000" b="1" dirty="0" err="1" smtClean="0">
                <a:solidFill>
                  <a:srgbClr val="000000"/>
                </a:solidFill>
              </a:rPr>
              <a:t>I</a:t>
            </a:r>
            <a:r>
              <a:rPr lang="fr-FR" sz="2000" b="1" dirty="0" err="1">
                <a:solidFill>
                  <a:srgbClr val="000000"/>
                </a:solidFill>
              </a:rPr>
              <a:t>I</a:t>
            </a:r>
            <a:r>
              <a:rPr lang="fr-FR" sz="2000" b="1" baseline="30000" dirty="0" err="1" smtClean="0">
                <a:solidFill>
                  <a:srgbClr val="000000"/>
                </a:solidFill>
              </a:rPr>
              <a:t>aires</a:t>
            </a:r>
            <a:r>
              <a:rPr lang="fr-FR" sz="2000" b="1" dirty="0" smtClean="0">
                <a:solidFill>
                  <a:srgbClr val="000000"/>
                </a:solidFill>
              </a:rPr>
              <a:t>, </a:t>
            </a:r>
            <a:r>
              <a:rPr lang="fr-FR" sz="2000" b="1" dirty="0" err="1" smtClean="0">
                <a:solidFill>
                  <a:srgbClr val="000000"/>
                </a:solidFill>
              </a:rPr>
              <a:t>I</a:t>
            </a:r>
            <a:r>
              <a:rPr lang="fr-FR" sz="2000" b="1" baseline="30000" dirty="0" err="1" smtClean="0">
                <a:solidFill>
                  <a:srgbClr val="000000"/>
                </a:solidFill>
              </a:rPr>
              <a:t>aire</a:t>
            </a:r>
            <a:r>
              <a:rPr lang="fr-FR" sz="2000" b="1" dirty="0" smtClean="0">
                <a:solidFill>
                  <a:srgbClr val="000000"/>
                </a:solidFill>
              </a:rPr>
              <a:t> et autres feuilles)</a:t>
            </a: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262520" y="5961067"/>
            <a:ext cx="4629292" cy="6046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Repliement généralisé</a:t>
            </a:r>
            <a:endParaRPr lang="fr-FR" sz="2400" dirty="0">
              <a:solidFill>
                <a:srgbClr val="000000"/>
              </a:solidFill>
            </a:endParaRPr>
          </a:p>
        </p:txBody>
      </p:sp>
      <p:cxnSp>
        <p:nvCxnSpPr>
          <p:cNvPr id="16" name="Connecteur droit avec flèche 15"/>
          <p:cNvCxnSpPr>
            <a:stCxn id="15" idx="1"/>
            <a:endCxn id="19" idx="3"/>
          </p:cNvCxnSpPr>
          <p:nvPr/>
        </p:nvCxnSpPr>
        <p:spPr>
          <a:xfrm flipH="1" flipV="1">
            <a:off x="1508666" y="6260716"/>
            <a:ext cx="753854" cy="26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87008" y="5937550"/>
            <a:ext cx="1321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Retour à l’état basal</a:t>
            </a:r>
            <a:endParaRPr lang="fr-FR" b="1" dirty="0"/>
          </a:p>
        </p:txBody>
      </p:sp>
      <p:pic>
        <p:nvPicPr>
          <p:cNvPr id="31" name="Image 30" descr="800px-Mimosa_pudica_00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4650" y="2045691"/>
            <a:ext cx="3505920" cy="1646397"/>
          </a:xfrm>
          <a:prstGeom prst="rect">
            <a:avLst/>
          </a:prstGeom>
        </p:spPr>
      </p:pic>
      <p:sp>
        <p:nvSpPr>
          <p:cNvPr id="33" name="Flèche courbée vers la gauche 32"/>
          <p:cNvSpPr/>
          <p:nvPr/>
        </p:nvSpPr>
        <p:spPr>
          <a:xfrm>
            <a:off x="4892482" y="2469238"/>
            <a:ext cx="493953" cy="517363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Flèche courbée vers la gauche 33"/>
          <p:cNvSpPr/>
          <p:nvPr/>
        </p:nvSpPr>
        <p:spPr>
          <a:xfrm rot="16200000" flipH="1">
            <a:off x="4362744" y="3044944"/>
            <a:ext cx="493953" cy="517363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35" name="Image 34" descr="B7400228-Sensitive_plant_with_leaves_shut-SPL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2134" y="4767905"/>
            <a:ext cx="1451866" cy="209009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 rot="16200000">
            <a:off x="5966447" y="2664924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D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rot="16200000" flipV="1">
            <a:off x="8438183" y="5088520"/>
            <a:ext cx="1066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E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7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4" grpId="0" animBg="1"/>
      <p:bldP spid="15" grpId="0" animBg="1"/>
      <p:bldP spid="19" grpId="0"/>
      <p:bldP spid="33" grpId="0" animBg="1"/>
      <p:bldP spid="34" grpId="0" animBg="1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eur droit avec flèche 16"/>
          <p:cNvCxnSpPr/>
          <p:nvPr/>
        </p:nvCxnSpPr>
        <p:spPr>
          <a:xfrm>
            <a:off x="4576997" y="2277602"/>
            <a:ext cx="0" cy="43939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i="1" dirty="0" err="1" smtClean="0"/>
              <a:t>Dionaea</a:t>
            </a:r>
            <a:r>
              <a:rPr lang="fr-FR" sz="3600" i="1" dirty="0" smtClean="0"/>
              <a:t> </a:t>
            </a:r>
            <a:r>
              <a:rPr lang="fr-FR" sz="3600" i="1" dirty="0" err="1" smtClean="0"/>
              <a:t>muscipula</a:t>
            </a:r>
            <a:r>
              <a:rPr lang="fr-FR" sz="3600" dirty="0" smtClean="0"/>
              <a:t>, la prédatrice</a:t>
            </a:r>
            <a:endParaRPr lang="fr-FR" sz="36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847837" y="2632106"/>
            <a:ext cx="7458319" cy="60467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Stimulation</a:t>
            </a:r>
            <a:r>
              <a:rPr lang="fr-FR" sz="2400" dirty="0" smtClean="0">
                <a:solidFill>
                  <a:srgbClr val="000000"/>
                </a:solidFill>
              </a:rPr>
              <a:t> (toucher, décharge, TCF)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823283" y="3729995"/>
            <a:ext cx="3588057" cy="144878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Poils sensitifs</a:t>
            </a:r>
          </a:p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Entrée de Ca</a:t>
            </a:r>
            <a:r>
              <a:rPr lang="fr-FR" sz="20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2+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extracellulaire</a:t>
            </a:r>
          </a:p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Relargage de Ca</a:t>
            </a:r>
            <a:r>
              <a:rPr lang="fr-FR" sz="20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2+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depuis RE</a:t>
            </a:r>
          </a:p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Sortie K</a:t>
            </a:r>
            <a:r>
              <a:rPr lang="fr-FR" sz="20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</a:p>
        </p:txBody>
      </p:sp>
      <p:grpSp>
        <p:nvGrpSpPr>
          <p:cNvPr id="14" name="Grouper 13"/>
          <p:cNvGrpSpPr/>
          <p:nvPr/>
        </p:nvGrpSpPr>
        <p:grpSpPr>
          <a:xfrm>
            <a:off x="6806951" y="3538514"/>
            <a:ext cx="1686378" cy="1831742"/>
            <a:chOff x="1370718" y="705452"/>
            <a:chExt cx="5664291" cy="6152548"/>
          </a:xfrm>
        </p:grpSpPr>
        <p:pic>
          <p:nvPicPr>
            <p:cNvPr id="6" name="Image 5" descr="Capture d’écran 2011-05-05 à 18.06.12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70718" y="705452"/>
              <a:ext cx="5664291" cy="6152548"/>
            </a:xfrm>
            <a:prstGeom prst="rect">
              <a:avLst/>
            </a:prstGeom>
          </p:spPr>
        </p:pic>
        <p:grpSp>
          <p:nvGrpSpPr>
            <p:cNvPr id="13" name="Grouper 12"/>
            <p:cNvGrpSpPr/>
            <p:nvPr/>
          </p:nvGrpSpPr>
          <p:grpSpPr>
            <a:xfrm>
              <a:off x="2692260" y="2882275"/>
              <a:ext cx="2630571" cy="1880046"/>
              <a:chOff x="2692260" y="2882275"/>
              <a:chExt cx="2630571" cy="1880046"/>
            </a:xfrm>
          </p:grpSpPr>
          <p:sp>
            <p:nvSpPr>
              <p:cNvPr id="7" name="Ellipse 6"/>
              <p:cNvSpPr/>
              <p:nvPr/>
            </p:nvSpPr>
            <p:spPr>
              <a:xfrm>
                <a:off x="4454834" y="2882275"/>
                <a:ext cx="846620" cy="846620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Ellipse 7"/>
              <p:cNvSpPr/>
              <p:nvPr/>
            </p:nvSpPr>
            <p:spPr>
              <a:xfrm>
                <a:off x="2692260" y="2913702"/>
                <a:ext cx="846620" cy="846620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/>
              <p:cNvSpPr/>
              <p:nvPr/>
            </p:nvSpPr>
            <p:spPr>
              <a:xfrm>
                <a:off x="2793050" y="3789363"/>
                <a:ext cx="653905" cy="653905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3406640" y="4074009"/>
                <a:ext cx="688312" cy="688312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4091998" y="4013540"/>
                <a:ext cx="665201" cy="648000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4657630" y="3754956"/>
                <a:ext cx="665201" cy="648000"/>
              </a:xfrm>
              <a:prstGeom prst="ellipse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5" name="Rectangle à coins arrondis 14"/>
          <p:cNvSpPr/>
          <p:nvPr/>
        </p:nvSpPr>
        <p:spPr>
          <a:xfrm>
            <a:off x="1856063" y="5678091"/>
            <a:ext cx="5522774" cy="60467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Génération </a:t>
            </a:r>
            <a:r>
              <a:rPr lang="fr-FR" sz="2400" b="1" dirty="0">
                <a:solidFill>
                  <a:srgbClr val="000000"/>
                </a:solidFill>
              </a:rPr>
              <a:t>d</a:t>
            </a:r>
            <a:r>
              <a:rPr lang="fr-FR" sz="2400" b="1" dirty="0" smtClean="0">
                <a:solidFill>
                  <a:srgbClr val="000000"/>
                </a:solidFill>
              </a:rPr>
              <a:t>’un </a:t>
            </a:r>
            <a:r>
              <a:rPr lang="fr-FR" sz="2400" b="1" dirty="0">
                <a:solidFill>
                  <a:srgbClr val="000000"/>
                </a:solidFill>
              </a:rPr>
              <a:t>p</a:t>
            </a:r>
            <a:r>
              <a:rPr lang="fr-FR" sz="2400" b="1" dirty="0" smtClean="0">
                <a:solidFill>
                  <a:srgbClr val="000000"/>
                </a:solidFill>
              </a:rPr>
              <a:t>otentiel d’action</a:t>
            </a:r>
            <a:endParaRPr lang="fr-FR" sz="2400" dirty="0">
              <a:solidFill>
                <a:srgbClr val="000000"/>
              </a:solidFill>
            </a:endParaRPr>
          </a:p>
        </p:txBody>
      </p:sp>
      <p:pic>
        <p:nvPicPr>
          <p:cNvPr id="19" name="Image 18" descr="Nepe004b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17" y="3538514"/>
            <a:ext cx="1870316" cy="1887633"/>
          </a:xfrm>
          <a:prstGeom prst="rect">
            <a:avLst/>
          </a:prstGeom>
        </p:spPr>
      </p:pic>
      <p:sp>
        <p:nvSpPr>
          <p:cNvPr id="20" name="Rectangle à coins arrondis 19"/>
          <p:cNvSpPr/>
          <p:nvPr/>
        </p:nvSpPr>
        <p:spPr>
          <a:xfrm>
            <a:off x="1707635" y="1672929"/>
            <a:ext cx="5522774" cy="6046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Lobes ouverts (hautement énergétique)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 rot="5400000">
            <a:off x="-242422" y="4170463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F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8004821" y="4134243"/>
            <a:ext cx="1363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</a:rPr>
              <a:t>Braam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 2004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950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15" grpId="0" animBg="1"/>
      <p:bldP spid="20" grpId="0" animBg="1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Dionaea-muscipula-9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64" y="1687280"/>
            <a:ext cx="1860345" cy="3256844"/>
          </a:xfrm>
          <a:prstGeom prst="rect">
            <a:avLst/>
          </a:prstGeom>
        </p:spPr>
      </p:pic>
      <p:cxnSp>
        <p:nvCxnSpPr>
          <p:cNvPr id="4" name="Connecteur droit avec flèche 3"/>
          <p:cNvCxnSpPr/>
          <p:nvPr/>
        </p:nvCxnSpPr>
        <p:spPr>
          <a:xfrm>
            <a:off x="4576997" y="774345"/>
            <a:ext cx="0" cy="52178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à coins arrondis 4"/>
          <p:cNvSpPr/>
          <p:nvPr/>
        </p:nvSpPr>
        <p:spPr>
          <a:xfrm>
            <a:off x="1815610" y="1119457"/>
            <a:ext cx="5522774" cy="60467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Cellules des lobes de la feuille</a:t>
            </a:r>
            <a:endParaRPr lang="fr-FR" sz="2400" dirty="0">
              <a:solidFill>
                <a:srgbClr val="000000"/>
              </a:solidFill>
            </a:endParaRPr>
          </a:p>
        </p:txBody>
      </p:sp>
      <p:grpSp>
        <p:nvGrpSpPr>
          <p:cNvPr id="19" name="Grouper 18"/>
          <p:cNvGrpSpPr/>
          <p:nvPr/>
        </p:nvGrpSpPr>
        <p:grpSpPr>
          <a:xfrm>
            <a:off x="2548737" y="1933344"/>
            <a:ext cx="4056519" cy="2704346"/>
            <a:chOff x="2264164" y="1269869"/>
            <a:chExt cx="4625666" cy="3083777"/>
          </a:xfrm>
        </p:grpSpPr>
        <p:pic>
          <p:nvPicPr>
            <p:cNvPr id="7" name="Image 6" descr="dionamusci037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4164" y="1269869"/>
              <a:ext cx="4625666" cy="3083777"/>
            </a:xfrm>
            <a:prstGeom prst="rect">
              <a:avLst/>
            </a:prstGeom>
          </p:spPr>
        </p:pic>
        <p:sp>
          <p:nvSpPr>
            <p:cNvPr id="8" name="Flèche droite à entaille 7"/>
            <p:cNvSpPr/>
            <p:nvPr/>
          </p:nvSpPr>
          <p:spPr>
            <a:xfrm rot="3880752">
              <a:off x="4683428" y="3050941"/>
              <a:ext cx="1229615" cy="514865"/>
            </a:xfrm>
            <a:prstGeom prst="notch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 droite à entaille 9"/>
            <p:cNvSpPr/>
            <p:nvPr/>
          </p:nvSpPr>
          <p:spPr>
            <a:xfrm rot="6897489">
              <a:off x="3144023" y="3050762"/>
              <a:ext cx="1229615" cy="514865"/>
            </a:xfrm>
            <a:prstGeom prst="notch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661672" y="2119311"/>
              <a:ext cx="18306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b="1" dirty="0" smtClean="0">
                  <a:solidFill>
                    <a:schemeClr val="accent1"/>
                  </a:solidFill>
                </a:rPr>
                <a:t>Flux d’eau</a:t>
              </a:r>
              <a:endParaRPr lang="fr-FR" sz="2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7083849" y="2329835"/>
            <a:ext cx="190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Favorisé par :</a:t>
            </a:r>
          </a:p>
          <a:p>
            <a:r>
              <a:rPr lang="fr-FR" sz="2000" dirty="0"/>
              <a:t>C</a:t>
            </a:r>
            <a:r>
              <a:rPr lang="fr-FR" sz="2000" dirty="0" smtClean="0"/>
              <a:t>o-transporteurs</a:t>
            </a:r>
          </a:p>
          <a:p>
            <a:r>
              <a:rPr lang="fr-FR" sz="2000" dirty="0" smtClean="0"/>
              <a:t>Sortie de Cl</a:t>
            </a:r>
            <a:r>
              <a:rPr lang="fr-FR" sz="2000" baseline="30000" dirty="0" smtClean="0"/>
              <a:t>-</a:t>
            </a:r>
          </a:p>
          <a:p>
            <a:r>
              <a:rPr lang="fr-FR" sz="2000" dirty="0" smtClean="0"/>
              <a:t>Entrée de H</a:t>
            </a:r>
            <a:r>
              <a:rPr lang="fr-FR" sz="2000" baseline="30000" dirty="0" smtClean="0"/>
              <a:t>+</a:t>
            </a:r>
            <a:endParaRPr lang="fr-FR" sz="2000" baseline="300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5644154" y="3019333"/>
            <a:ext cx="1439695" cy="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à coins arrondis 16"/>
          <p:cNvSpPr/>
          <p:nvPr/>
        </p:nvSpPr>
        <p:spPr>
          <a:xfrm>
            <a:off x="1815610" y="4944124"/>
            <a:ext cx="5522774" cy="6046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Passage d’une forme convexe à concave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815610" y="5992224"/>
            <a:ext cx="5522774" cy="6046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Lobes fermés (état de repos/équilibre)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1815610" y="169672"/>
            <a:ext cx="5522774" cy="60467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Transmission via </a:t>
            </a:r>
            <a:r>
              <a:rPr lang="fr-FR" sz="2400" b="1" dirty="0" err="1" smtClean="0">
                <a:solidFill>
                  <a:srgbClr val="000000"/>
                </a:solidFill>
              </a:rPr>
              <a:t>plasmodesmes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 rot="16200000">
            <a:off x="-301037" y="285005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G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1846060" y="391685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H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81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7" grpId="0" animBg="1"/>
      <p:bldP spid="18" grpId="0" animBg="1"/>
      <p:bldP spid="23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20324"/>
            <a:ext cx="8229600" cy="3091375"/>
          </a:xfrm>
        </p:spPr>
        <p:txBody>
          <a:bodyPr>
            <a:normAutofit/>
          </a:bodyPr>
          <a:lstStyle/>
          <a:p>
            <a:r>
              <a:rPr lang="fr-FR" dirty="0" smtClean="0"/>
              <a:t>Schématisation de la thigmonastie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0999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64413" y="442680"/>
            <a:ext cx="8022733" cy="47672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Etat latent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857916" y="1958421"/>
            <a:ext cx="3124431" cy="81724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Stimulus:</a:t>
            </a:r>
          </a:p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Mécanique (toucher)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180251" y="1958421"/>
            <a:ext cx="3131994" cy="81724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Stimulus:</a:t>
            </a:r>
          </a:p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Mécanique (blessure)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4575779" y="1149060"/>
            <a:ext cx="0" cy="5549105"/>
          </a:xfrm>
          <a:prstGeom prst="line">
            <a:avLst/>
          </a:prstGeom>
          <a:ln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5" idx="2"/>
          </p:cNvCxnSpPr>
          <p:nvPr/>
        </p:nvCxnSpPr>
        <p:spPr>
          <a:xfrm>
            <a:off x="2420132" y="2775666"/>
            <a:ext cx="0" cy="38193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8" idx="2"/>
          </p:cNvCxnSpPr>
          <p:nvPr/>
        </p:nvCxnSpPr>
        <p:spPr>
          <a:xfrm flipH="1">
            <a:off x="6743946" y="2775666"/>
            <a:ext cx="2302" cy="2087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endCxn id="8" idx="0"/>
          </p:cNvCxnSpPr>
          <p:nvPr/>
        </p:nvCxnSpPr>
        <p:spPr>
          <a:xfrm>
            <a:off x="6743946" y="925005"/>
            <a:ext cx="2302" cy="10334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endCxn id="5" idx="0"/>
          </p:cNvCxnSpPr>
          <p:nvPr/>
        </p:nvCxnSpPr>
        <p:spPr>
          <a:xfrm>
            <a:off x="2410053" y="919406"/>
            <a:ext cx="10079" cy="103901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à coins arrondis 23"/>
          <p:cNvSpPr/>
          <p:nvPr/>
        </p:nvSpPr>
        <p:spPr>
          <a:xfrm>
            <a:off x="5220825" y="3759273"/>
            <a:ext cx="296317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Vague hydraulique</a:t>
            </a:r>
            <a:endParaRPr lang="fr-FR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4878144" y="4862906"/>
            <a:ext cx="3709002" cy="8172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Propagation par le xylème</a:t>
            </a:r>
          </a:p>
          <a:p>
            <a:pPr algn="ctr"/>
            <a:endParaRPr lang="fr-FR" sz="2400" b="1" dirty="0"/>
          </a:p>
        </p:txBody>
      </p:sp>
      <p:cxnSp>
        <p:nvCxnSpPr>
          <p:cNvPr id="31" name="Connecteur droit avec flèche 30"/>
          <p:cNvCxnSpPr/>
          <p:nvPr/>
        </p:nvCxnSpPr>
        <p:spPr>
          <a:xfrm>
            <a:off x="6743946" y="5680151"/>
            <a:ext cx="0" cy="914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à coins arrondis 33"/>
          <p:cNvSpPr/>
          <p:nvPr/>
        </p:nvSpPr>
        <p:spPr>
          <a:xfrm>
            <a:off x="5220825" y="5368868"/>
            <a:ext cx="3113134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dirty="0" smtClean="0"/>
              <a:t>Propagation </a:t>
            </a:r>
            <a:r>
              <a:rPr lang="fr-FR" sz="2400" dirty="0" err="1" smtClean="0"/>
              <a:t>I</a:t>
            </a:r>
            <a:r>
              <a:rPr lang="fr-FR" sz="2400" baseline="30000" dirty="0" err="1" smtClean="0"/>
              <a:t>aire</a:t>
            </a:r>
            <a:endParaRPr lang="fr-FR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73546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7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>
            <a:off x="4575779" y="234230"/>
            <a:ext cx="0" cy="6463935"/>
          </a:xfrm>
          <a:prstGeom prst="line">
            <a:avLst/>
          </a:prstGeom>
          <a:ln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399974" y="45189"/>
            <a:ext cx="0" cy="430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6743946" y="45189"/>
            <a:ext cx="0" cy="430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à coins arrondis 12"/>
          <p:cNvSpPr/>
          <p:nvPr/>
        </p:nvSpPr>
        <p:spPr>
          <a:xfrm>
            <a:off x="918389" y="491284"/>
            <a:ext cx="2963170" cy="40862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Cellules réceptrices</a:t>
            </a:r>
            <a:endParaRPr lang="fr-FR" sz="2000" dirty="0" smtClean="0">
              <a:solidFill>
                <a:srgbClr val="00000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5010391" y="491284"/>
            <a:ext cx="3467109" cy="40862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Cellules du parenchyme</a:t>
            </a:r>
            <a:endParaRPr lang="fr-FR" sz="2000" dirty="0" smtClean="0">
              <a:solidFill>
                <a:srgbClr val="00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399974" y="930363"/>
            <a:ext cx="0" cy="14757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14" idx="2"/>
          </p:cNvCxnSpPr>
          <p:nvPr/>
        </p:nvCxnSpPr>
        <p:spPr>
          <a:xfrm>
            <a:off x="6743946" y="899907"/>
            <a:ext cx="0" cy="40714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à coins arrondis 19"/>
          <p:cNvSpPr/>
          <p:nvPr/>
        </p:nvSpPr>
        <p:spPr>
          <a:xfrm>
            <a:off x="918389" y="1389447"/>
            <a:ext cx="296317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Atteinte d’un seuil</a:t>
            </a:r>
            <a:endParaRPr lang="fr-FR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3" name="Grouper 42"/>
          <p:cNvGrpSpPr/>
          <p:nvPr/>
        </p:nvGrpSpPr>
        <p:grpSpPr>
          <a:xfrm>
            <a:off x="1594885" y="2411619"/>
            <a:ext cx="2649510" cy="2559783"/>
            <a:chOff x="1523117" y="2922586"/>
            <a:chExt cx="2649510" cy="2559783"/>
          </a:xfrm>
        </p:grpSpPr>
        <p:sp>
          <p:nvSpPr>
            <p:cNvPr id="24" name="Rectangle à coins arrondis 23"/>
            <p:cNvSpPr/>
            <p:nvPr/>
          </p:nvSpPr>
          <p:spPr>
            <a:xfrm>
              <a:off x="1523117" y="2922586"/>
              <a:ext cx="2649510" cy="2559783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2781751" y="3386169"/>
              <a:ext cx="1249772" cy="122950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/>
                <a:t>VT</a:t>
              </a:r>
            </a:p>
            <a:p>
              <a:pPr algn="ctr"/>
              <a:r>
                <a:rPr lang="fr-FR" b="1" dirty="0" smtClean="0"/>
                <a:t>RE</a:t>
              </a:r>
              <a:endParaRPr lang="fr-FR" b="1" dirty="0"/>
            </a:p>
          </p:txBody>
        </p:sp>
      </p:grpSp>
      <p:grpSp>
        <p:nvGrpSpPr>
          <p:cNvPr id="42" name="Grouper 41"/>
          <p:cNvGrpSpPr/>
          <p:nvPr/>
        </p:nvGrpSpPr>
        <p:grpSpPr>
          <a:xfrm>
            <a:off x="555552" y="2644369"/>
            <a:ext cx="2480992" cy="461665"/>
            <a:chOff x="483784" y="3155336"/>
            <a:chExt cx="2480992" cy="461665"/>
          </a:xfrm>
        </p:grpSpPr>
        <p:sp>
          <p:nvSpPr>
            <p:cNvPr id="26" name="ZoneTexte 25"/>
            <p:cNvSpPr txBox="1"/>
            <p:nvPr/>
          </p:nvSpPr>
          <p:spPr>
            <a:xfrm>
              <a:off x="483784" y="3155336"/>
              <a:ext cx="7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Ca</a:t>
              </a:r>
              <a:r>
                <a:rPr lang="fr-FR" sz="2400" baseline="30000" dirty="0" smtClean="0"/>
                <a:t>2+</a:t>
              </a:r>
              <a:endParaRPr lang="fr-FR" sz="2400" baseline="30000" dirty="0"/>
            </a:p>
          </p:txBody>
        </p:sp>
        <p:cxnSp>
          <p:nvCxnSpPr>
            <p:cNvPr id="28" name="Connecteur droit avec flèche 27"/>
            <p:cNvCxnSpPr>
              <a:endCxn id="25" idx="1"/>
            </p:cNvCxnSpPr>
            <p:nvPr/>
          </p:nvCxnSpPr>
          <p:spPr>
            <a:xfrm>
              <a:off x="1245221" y="3386169"/>
              <a:ext cx="1719555" cy="18005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Grouper 43"/>
          <p:cNvGrpSpPr/>
          <p:nvPr/>
        </p:nvGrpSpPr>
        <p:grpSpPr>
          <a:xfrm>
            <a:off x="1766226" y="3461909"/>
            <a:ext cx="1087293" cy="461665"/>
            <a:chOff x="1694458" y="3972876"/>
            <a:chExt cx="1087293" cy="461665"/>
          </a:xfrm>
        </p:grpSpPr>
        <p:sp>
          <p:nvSpPr>
            <p:cNvPr id="27" name="ZoneTexte 26"/>
            <p:cNvSpPr txBox="1"/>
            <p:nvPr/>
          </p:nvSpPr>
          <p:spPr>
            <a:xfrm>
              <a:off x="1694458" y="3972876"/>
              <a:ext cx="7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Ca</a:t>
              </a:r>
              <a:r>
                <a:rPr lang="fr-FR" sz="2400" baseline="30000" dirty="0" smtClean="0"/>
                <a:t>2+</a:t>
              </a:r>
              <a:endParaRPr lang="fr-FR" sz="2400" baseline="30000" dirty="0"/>
            </a:p>
          </p:txBody>
        </p:sp>
        <p:cxnSp>
          <p:nvCxnSpPr>
            <p:cNvPr id="30" name="Connecteur droit avec flèche 29"/>
            <p:cNvCxnSpPr>
              <a:stCxn id="25" idx="2"/>
              <a:endCxn id="27" idx="3"/>
            </p:cNvCxnSpPr>
            <p:nvPr/>
          </p:nvCxnSpPr>
          <p:spPr>
            <a:xfrm flipH="1">
              <a:off x="2443381" y="4000920"/>
              <a:ext cx="338370" cy="20278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er 45"/>
          <p:cNvGrpSpPr/>
          <p:nvPr/>
        </p:nvGrpSpPr>
        <p:grpSpPr>
          <a:xfrm>
            <a:off x="1304475" y="3966076"/>
            <a:ext cx="1113732" cy="461665"/>
            <a:chOff x="1232707" y="4477043"/>
            <a:chExt cx="1113732" cy="461665"/>
          </a:xfrm>
        </p:grpSpPr>
        <p:sp>
          <p:nvSpPr>
            <p:cNvPr id="33" name="ZoneTexte 32"/>
            <p:cNvSpPr txBox="1"/>
            <p:nvPr/>
          </p:nvSpPr>
          <p:spPr>
            <a:xfrm>
              <a:off x="1802650" y="4477043"/>
              <a:ext cx="543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Cl</a:t>
              </a:r>
              <a:r>
                <a:rPr lang="fr-FR" sz="2400" baseline="30000" dirty="0" smtClean="0"/>
                <a:t>-</a:t>
              </a:r>
              <a:endParaRPr lang="fr-FR" sz="2400" baseline="30000" dirty="0"/>
            </a:p>
          </p:txBody>
        </p:sp>
        <p:cxnSp>
          <p:nvCxnSpPr>
            <p:cNvPr id="35" name="Connecteur droit avec flèche 34"/>
            <p:cNvCxnSpPr>
              <a:stCxn id="33" idx="1"/>
            </p:cNvCxnSpPr>
            <p:nvPr/>
          </p:nvCxnSpPr>
          <p:spPr>
            <a:xfrm flipH="1">
              <a:off x="1232707" y="4707876"/>
              <a:ext cx="5699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Grouper 44"/>
          <p:cNvGrpSpPr/>
          <p:nvPr/>
        </p:nvGrpSpPr>
        <p:grpSpPr>
          <a:xfrm>
            <a:off x="1304475" y="4349308"/>
            <a:ext cx="1119733" cy="461665"/>
            <a:chOff x="1232707" y="4860275"/>
            <a:chExt cx="1119733" cy="461665"/>
          </a:xfrm>
        </p:grpSpPr>
        <p:sp>
          <p:nvSpPr>
            <p:cNvPr id="34" name="ZoneTexte 33"/>
            <p:cNvSpPr txBox="1"/>
            <p:nvPr/>
          </p:nvSpPr>
          <p:spPr>
            <a:xfrm>
              <a:off x="1829791" y="4860275"/>
              <a:ext cx="522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K</a:t>
              </a:r>
              <a:r>
                <a:rPr lang="fr-FR" sz="2400" baseline="30000" dirty="0" smtClean="0"/>
                <a:t>+</a:t>
              </a:r>
              <a:endParaRPr lang="fr-FR" sz="2400" baseline="30000" dirty="0"/>
            </a:p>
          </p:txBody>
        </p:sp>
        <p:cxnSp>
          <p:nvCxnSpPr>
            <p:cNvPr id="38" name="Connecteur droit avec flèche 37"/>
            <p:cNvCxnSpPr/>
            <p:nvPr/>
          </p:nvCxnSpPr>
          <p:spPr>
            <a:xfrm flipH="1">
              <a:off x="1232707" y="5142458"/>
              <a:ext cx="56181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Rectangle à coins arrondis 57"/>
          <p:cNvSpPr/>
          <p:nvPr/>
        </p:nvSpPr>
        <p:spPr>
          <a:xfrm>
            <a:off x="918389" y="5108491"/>
            <a:ext cx="2963170" cy="16344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Potentiel d’action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Longue distance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Conservatif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Rapide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Stéréotypé</a:t>
            </a:r>
            <a:endParaRPr lang="fr-FR" sz="1600" dirty="0" smtClean="0">
              <a:solidFill>
                <a:schemeClr val="tx1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>
          <a:xfrm>
            <a:off x="5136376" y="5108491"/>
            <a:ext cx="3215139" cy="16344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Potentiel de variation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Courte distance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Non conservatif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Lent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Amplitude variable</a:t>
            </a:r>
            <a:endParaRPr lang="fr-FR" sz="1600" dirty="0" smtClean="0">
              <a:solidFill>
                <a:schemeClr val="tx1"/>
              </a:solidFill>
            </a:endParaRPr>
          </a:p>
        </p:txBody>
      </p:sp>
      <p:sp>
        <p:nvSpPr>
          <p:cNvPr id="60" name="Rectangle à coins arrondis 59"/>
          <p:cNvSpPr/>
          <p:nvPr/>
        </p:nvSpPr>
        <p:spPr>
          <a:xfrm>
            <a:off x="5010392" y="3281790"/>
            <a:ext cx="3467108" cy="8172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Perturbation du potentiel de membrane</a:t>
            </a:r>
            <a:endParaRPr lang="fr-FR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 rot="16200000">
            <a:off x="-339065" y="3523467"/>
            <a:ext cx="2853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Potentiel de repos -80 à -200mV</a:t>
            </a:r>
            <a:endParaRPr lang="fr-FR" sz="1600" dirty="0"/>
          </a:p>
        </p:txBody>
      </p:sp>
      <p:sp>
        <p:nvSpPr>
          <p:cNvPr id="31" name="Rectangle à coins arrondis 30"/>
          <p:cNvSpPr/>
          <p:nvPr/>
        </p:nvSpPr>
        <p:spPr>
          <a:xfrm rot="16200000">
            <a:off x="-1130344" y="3540182"/>
            <a:ext cx="2963170" cy="40862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Dépolarisation</a:t>
            </a:r>
            <a:endParaRPr lang="fr-FR" sz="1600" dirty="0" smtClean="0">
              <a:solidFill>
                <a:schemeClr val="tx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 rot="16200000">
            <a:off x="-1160560" y="3570400"/>
            <a:ext cx="3023605" cy="40862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Repolarisation</a:t>
            </a:r>
            <a:endParaRPr lang="fr-FR" sz="16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63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0" grpId="0" animBg="1"/>
      <p:bldP spid="58" grpId="0" animBg="1"/>
      <p:bldP spid="59" grpId="0" animBg="1"/>
      <p:bldP spid="60" grpId="0" animBg="1"/>
      <p:bldP spid="31" grpId="0" animBg="1"/>
      <p:bldP spid="31" grpId="1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/>
        </p:nvCxnSpPr>
        <p:spPr>
          <a:xfrm>
            <a:off x="4575779" y="234230"/>
            <a:ext cx="0" cy="1664205"/>
          </a:xfrm>
          <a:prstGeom prst="line">
            <a:avLst/>
          </a:prstGeom>
          <a:ln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6718021" y="113294"/>
            <a:ext cx="0" cy="612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2421392" y="113294"/>
            <a:ext cx="0" cy="612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à coins arrondis 25"/>
          <p:cNvSpPr/>
          <p:nvPr/>
        </p:nvSpPr>
        <p:spPr>
          <a:xfrm>
            <a:off x="546733" y="725606"/>
            <a:ext cx="3749318" cy="8172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Via </a:t>
            </a:r>
            <a:r>
              <a:rPr lang="fr-FR" sz="2400" b="1" dirty="0" err="1" smtClean="0"/>
              <a:t>plasmodesmes</a:t>
            </a:r>
            <a:r>
              <a:rPr lang="fr-FR" sz="2400" b="1" dirty="0" smtClean="0"/>
              <a:t> et phloème à longue distance</a:t>
            </a:r>
            <a:endParaRPr lang="fr-FR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4843362" y="753393"/>
            <a:ext cx="3749318" cy="7491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Via </a:t>
            </a:r>
            <a:r>
              <a:rPr lang="fr-FR" sz="2400" b="1" dirty="0" err="1" smtClean="0"/>
              <a:t>plasmodesmes</a:t>
            </a:r>
            <a:r>
              <a:rPr lang="fr-FR" sz="2400" b="1" dirty="0" smtClean="0"/>
              <a:t> </a:t>
            </a:r>
          </a:p>
          <a:p>
            <a:pPr algn="ctr"/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(+ phloème à courte distance)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lèche vers le bas 30"/>
          <p:cNvSpPr/>
          <p:nvPr/>
        </p:nvSpPr>
        <p:spPr>
          <a:xfrm>
            <a:off x="4362057" y="6228131"/>
            <a:ext cx="444959" cy="569403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er 35"/>
          <p:cNvGrpSpPr/>
          <p:nvPr/>
        </p:nvGrpSpPr>
        <p:grpSpPr>
          <a:xfrm flipH="1">
            <a:off x="1312075" y="2156668"/>
            <a:ext cx="6510771" cy="3810175"/>
            <a:chOff x="2289655" y="2135254"/>
            <a:chExt cx="6510771" cy="3810175"/>
          </a:xfrm>
        </p:grpSpPr>
        <p:sp>
          <p:nvSpPr>
            <p:cNvPr id="32" name="ZoneTexte 31"/>
            <p:cNvSpPr txBox="1"/>
            <p:nvPr/>
          </p:nvSpPr>
          <p:spPr>
            <a:xfrm>
              <a:off x="7216428" y="2323828"/>
              <a:ext cx="158399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VX</a:t>
              </a:r>
              <a:r>
                <a:rPr lang="fr-FR" dirty="0" smtClean="0"/>
                <a:t>: Vaisseau de xylème</a:t>
              </a:r>
            </a:p>
            <a:p>
              <a:r>
                <a:rPr lang="fr-FR" b="1" dirty="0" smtClean="0"/>
                <a:t>VF</a:t>
              </a:r>
              <a:r>
                <a:rPr lang="fr-FR" dirty="0" smtClean="0"/>
                <a:t> : Vaisseau de phloème</a:t>
              </a:r>
            </a:p>
            <a:p>
              <a:r>
                <a:rPr lang="fr-FR" b="1" dirty="0" smtClean="0"/>
                <a:t>CP</a:t>
              </a:r>
              <a:r>
                <a:rPr lang="fr-FR" dirty="0" smtClean="0"/>
                <a:t> : Cellule du parenchyme</a:t>
              </a:r>
            </a:p>
            <a:p>
              <a:r>
                <a:rPr lang="fr-FR" b="1" dirty="0" smtClean="0"/>
                <a:t>CC</a:t>
              </a:r>
              <a:r>
                <a:rPr lang="fr-FR" dirty="0" smtClean="0"/>
                <a:t> : Cellule compagne </a:t>
              </a:r>
            </a:p>
            <a:p>
              <a:r>
                <a:rPr lang="fr-FR" b="1" dirty="0" smtClean="0"/>
                <a:t>PV</a:t>
              </a:r>
              <a:r>
                <a:rPr lang="fr-FR" dirty="0" smtClean="0"/>
                <a:t> : Potentiel de variation</a:t>
              </a:r>
            </a:p>
            <a:p>
              <a:r>
                <a:rPr lang="fr-FR" b="1" dirty="0" smtClean="0"/>
                <a:t>PA</a:t>
              </a:r>
              <a:r>
                <a:rPr lang="fr-FR" dirty="0" smtClean="0"/>
                <a:t> : Potentiel d’action</a:t>
              </a:r>
              <a:endParaRPr lang="fr-FR" dirty="0"/>
            </a:p>
          </p:txBody>
        </p:sp>
        <p:grpSp>
          <p:nvGrpSpPr>
            <p:cNvPr id="35" name="Grouper 34"/>
            <p:cNvGrpSpPr/>
            <p:nvPr/>
          </p:nvGrpSpPr>
          <p:grpSpPr>
            <a:xfrm>
              <a:off x="2289655" y="2135254"/>
              <a:ext cx="4752252" cy="3810175"/>
              <a:chOff x="2289655" y="2135254"/>
              <a:chExt cx="4752252" cy="3810175"/>
            </a:xfrm>
          </p:grpSpPr>
          <p:grpSp>
            <p:nvGrpSpPr>
              <p:cNvPr id="33" name="Grouper 32"/>
              <p:cNvGrpSpPr/>
              <p:nvPr/>
            </p:nvGrpSpPr>
            <p:grpSpPr>
              <a:xfrm>
                <a:off x="2289655" y="2135254"/>
                <a:ext cx="4752252" cy="3810175"/>
                <a:chOff x="2289655" y="2135254"/>
                <a:chExt cx="4752252" cy="3810175"/>
              </a:xfrm>
            </p:grpSpPr>
            <p:grpSp>
              <p:nvGrpSpPr>
                <p:cNvPr id="21" name="Grouper 20"/>
                <p:cNvGrpSpPr/>
                <p:nvPr/>
              </p:nvGrpSpPr>
              <p:grpSpPr>
                <a:xfrm>
                  <a:off x="2289655" y="2135254"/>
                  <a:ext cx="4752252" cy="3810175"/>
                  <a:chOff x="2199653" y="1894642"/>
                  <a:chExt cx="4752252" cy="3810175"/>
                </a:xfrm>
              </p:grpSpPr>
              <p:pic>
                <p:nvPicPr>
                  <p:cNvPr id="3" name="Image 2" descr="Capture d’écran 2011-05-15 à 21.21.15.png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9653" y="1894642"/>
                    <a:ext cx="4752252" cy="3810175"/>
                  </a:xfrm>
                  <a:prstGeom prst="rect">
                    <a:avLst/>
                  </a:prstGeom>
                </p:spPr>
              </p:pic>
              <p:sp>
                <p:nvSpPr>
                  <p:cNvPr id="19" name="ZoneTexte 18"/>
                  <p:cNvSpPr txBox="1"/>
                  <p:nvPr/>
                </p:nvSpPr>
                <p:spPr>
                  <a:xfrm>
                    <a:off x="2496178" y="1897651"/>
                    <a:ext cx="648000" cy="434995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2400" dirty="0" smtClean="0"/>
                      <a:t>VX</a:t>
                    </a:r>
                    <a:endParaRPr lang="fr-FR" sz="2400" dirty="0"/>
                  </a:p>
                </p:txBody>
              </p:sp>
            </p:grpSp>
            <p:sp>
              <p:nvSpPr>
                <p:cNvPr id="13" name="ZoneTexte 12"/>
                <p:cNvSpPr txBox="1"/>
                <p:nvPr/>
              </p:nvSpPr>
              <p:spPr>
                <a:xfrm>
                  <a:off x="6301161" y="3108658"/>
                  <a:ext cx="584571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dirty="0" smtClean="0"/>
                    <a:t>CP</a:t>
                  </a:r>
                  <a:endParaRPr lang="fr-FR" sz="2400" dirty="0"/>
                </a:p>
              </p:txBody>
            </p:sp>
            <p:sp>
              <p:nvSpPr>
                <p:cNvPr id="14" name="ZoneTexte 13"/>
                <p:cNvSpPr txBox="1"/>
                <p:nvPr/>
              </p:nvSpPr>
              <p:spPr>
                <a:xfrm>
                  <a:off x="5677529" y="3108658"/>
                  <a:ext cx="584571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dirty="0" smtClean="0"/>
                    <a:t>CC</a:t>
                  </a:r>
                  <a:endParaRPr lang="fr-FR" sz="2400" dirty="0"/>
                </a:p>
              </p:txBody>
            </p:sp>
            <p:sp>
              <p:nvSpPr>
                <p:cNvPr id="15" name="ZoneTexte 14"/>
                <p:cNvSpPr txBox="1"/>
                <p:nvPr/>
              </p:nvSpPr>
              <p:spPr>
                <a:xfrm>
                  <a:off x="6412025" y="4349470"/>
                  <a:ext cx="395998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r>
                    <a:rPr lang="fr-FR" sz="2400" dirty="0" smtClean="0"/>
                    <a:t>PA</a:t>
                  </a:r>
                  <a:endParaRPr lang="fr-FR" sz="2400" dirty="0"/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3560940" y="3570323"/>
                  <a:ext cx="395998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r>
                    <a:rPr lang="fr-FR" sz="2400" dirty="0" smtClean="0"/>
                    <a:t>PV</a:t>
                  </a:r>
                  <a:endParaRPr lang="fr-FR" sz="2400" dirty="0"/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3461819" y="2792093"/>
                  <a:ext cx="584571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dirty="0" smtClean="0"/>
                    <a:t>CP</a:t>
                  </a:r>
                  <a:endParaRPr lang="fr-FR" sz="2400" dirty="0"/>
                </a:p>
              </p:txBody>
            </p:sp>
            <p:sp>
              <p:nvSpPr>
                <p:cNvPr id="18" name="ZoneTexte 17"/>
                <p:cNvSpPr txBox="1"/>
                <p:nvPr/>
              </p:nvSpPr>
              <p:spPr>
                <a:xfrm>
                  <a:off x="4072892" y="2780239"/>
                  <a:ext cx="584571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dirty="0" smtClean="0"/>
                    <a:t>CC</a:t>
                  </a:r>
                  <a:endParaRPr lang="fr-FR" sz="2400" dirty="0"/>
                </a:p>
              </p:txBody>
            </p:sp>
            <p:sp>
              <p:nvSpPr>
                <p:cNvPr id="20" name="ZoneTexte 19"/>
                <p:cNvSpPr txBox="1"/>
                <p:nvPr/>
              </p:nvSpPr>
              <p:spPr>
                <a:xfrm>
                  <a:off x="2511394" y="3108658"/>
                  <a:ext cx="758835" cy="461665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pPr algn="ctr"/>
                  <a:r>
                    <a:rPr lang="fr-FR" sz="1200" dirty="0" smtClean="0"/>
                    <a:t>Substance de blessure</a:t>
                  </a:r>
                  <a:endParaRPr lang="fr-FR" sz="1200" dirty="0"/>
                </a:p>
              </p:txBody>
            </p:sp>
          </p:grpSp>
          <p:sp>
            <p:nvSpPr>
              <p:cNvPr id="34" name="ZoneTexte 33"/>
              <p:cNvSpPr txBox="1"/>
              <p:nvPr/>
            </p:nvSpPr>
            <p:spPr>
              <a:xfrm>
                <a:off x="4923994" y="2508160"/>
                <a:ext cx="458093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lIns="0" rIns="0" rtlCol="0">
                <a:spAutoFit/>
              </a:bodyPr>
              <a:lstStyle/>
              <a:p>
                <a:r>
                  <a:rPr lang="fr-FR" sz="2400" dirty="0" smtClean="0"/>
                  <a:t>VF</a:t>
                </a:r>
                <a:endParaRPr lang="fr-FR" sz="2400" dirty="0"/>
              </a:p>
            </p:txBody>
          </p:sp>
        </p:grpSp>
      </p:grpSp>
      <p:sp>
        <p:nvSpPr>
          <p:cNvPr id="37" name="Rectangle à coins arrondis 36"/>
          <p:cNvSpPr/>
          <p:nvPr/>
        </p:nvSpPr>
        <p:spPr>
          <a:xfrm flipH="1">
            <a:off x="645042" y="1995424"/>
            <a:ext cx="7846848" cy="4132668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à coins arrondis 38"/>
          <p:cNvSpPr/>
          <p:nvPr/>
        </p:nvSpPr>
        <p:spPr>
          <a:xfrm>
            <a:off x="5161454" y="1489812"/>
            <a:ext cx="3113134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dirty="0" smtClean="0"/>
              <a:t>Propagation </a:t>
            </a:r>
            <a:r>
              <a:rPr lang="fr-FR" sz="2400" dirty="0" err="1" smtClean="0"/>
              <a:t>II</a:t>
            </a:r>
            <a:r>
              <a:rPr lang="fr-FR" sz="2400" baseline="30000" dirty="0" err="1" smtClean="0"/>
              <a:t>aire</a:t>
            </a:r>
            <a:endParaRPr lang="fr-FR" sz="2400" baseline="30000" dirty="0"/>
          </a:p>
        </p:txBody>
      </p:sp>
      <p:sp>
        <p:nvSpPr>
          <p:cNvPr id="41" name="Rectangle 40"/>
          <p:cNvSpPr/>
          <p:nvPr/>
        </p:nvSpPr>
        <p:spPr>
          <a:xfrm flipH="1">
            <a:off x="6835988" y="2571907"/>
            <a:ext cx="758785" cy="27554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 flipH="1">
            <a:off x="3306973" y="3878107"/>
            <a:ext cx="396000" cy="1041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 flipH="1">
            <a:off x="4716845" y="3453852"/>
            <a:ext cx="471662" cy="16647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 flipH="1">
            <a:off x="6155562" y="3583204"/>
            <a:ext cx="396000" cy="9686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 flipH="1">
            <a:off x="4053804" y="3872464"/>
            <a:ext cx="324000" cy="9686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 flipH="1">
            <a:off x="5564339" y="3737980"/>
            <a:ext cx="324000" cy="9686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350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6" presetClass="exit" presetSubtype="4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1" grpId="0" animBg="1"/>
      <p:bldP spid="37" grpId="0" animBg="1"/>
      <p:bldP spid="39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vers le bas 1"/>
          <p:cNvSpPr/>
          <p:nvPr/>
        </p:nvSpPr>
        <p:spPr>
          <a:xfrm>
            <a:off x="4358088" y="322497"/>
            <a:ext cx="409000" cy="85231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1946427" y="1275587"/>
            <a:ext cx="5209527" cy="40862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Activation des cellules motrices</a:t>
            </a:r>
            <a:endParaRPr lang="fr-FR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1946428" y="5018729"/>
            <a:ext cx="5209526" cy="40862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/>
              <a:t>Perte rapide de turgescence</a:t>
            </a:r>
            <a:endParaRPr lang="fr-FR" sz="1600" dirty="0" smtClean="0">
              <a:solidFill>
                <a:schemeClr val="tx1"/>
              </a:solidFill>
            </a:endParaRPr>
          </a:p>
        </p:txBody>
      </p:sp>
      <p:grpSp>
        <p:nvGrpSpPr>
          <p:cNvPr id="44" name="Grouper 43"/>
          <p:cNvGrpSpPr/>
          <p:nvPr/>
        </p:nvGrpSpPr>
        <p:grpSpPr>
          <a:xfrm>
            <a:off x="1666121" y="2115338"/>
            <a:ext cx="5829379" cy="2559783"/>
            <a:chOff x="2512757" y="1873466"/>
            <a:chExt cx="5829379" cy="2559783"/>
          </a:xfrm>
        </p:grpSpPr>
        <p:grpSp>
          <p:nvGrpSpPr>
            <p:cNvPr id="26" name="Grouper 25"/>
            <p:cNvGrpSpPr/>
            <p:nvPr/>
          </p:nvGrpSpPr>
          <p:grpSpPr>
            <a:xfrm>
              <a:off x="2512757" y="1873466"/>
              <a:ext cx="4068060" cy="2559783"/>
              <a:chOff x="2958849" y="2182017"/>
              <a:chExt cx="4068060" cy="2559783"/>
            </a:xfrm>
          </p:grpSpPr>
          <p:grpSp>
            <p:nvGrpSpPr>
              <p:cNvPr id="6" name="Grouper 5"/>
              <p:cNvGrpSpPr/>
              <p:nvPr/>
            </p:nvGrpSpPr>
            <p:grpSpPr>
              <a:xfrm>
                <a:off x="2958849" y="2182017"/>
                <a:ext cx="3462569" cy="2559783"/>
                <a:chOff x="710058" y="2922586"/>
                <a:chExt cx="3462569" cy="2559783"/>
              </a:xfrm>
            </p:grpSpPr>
            <p:grpSp>
              <p:nvGrpSpPr>
                <p:cNvPr id="7" name="Grouper 6"/>
                <p:cNvGrpSpPr/>
                <p:nvPr/>
              </p:nvGrpSpPr>
              <p:grpSpPr>
                <a:xfrm>
                  <a:off x="1523117" y="2922586"/>
                  <a:ext cx="2649510" cy="2559783"/>
                  <a:chOff x="1523117" y="2922586"/>
                  <a:chExt cx="2649510" cy="2559783"/>
                </a:xfrm>
              </p:grpSpPr>
              <p:sp>
                <p:nvSpPr>
                  <p:cNvPr id="20" name="Rectangle à coins arrondis 19"/>
                  <p:cNvSpPr/>
                  <p:nvPr/>
                </p:nvSpPr>
                <p:spPr>
                  <a:xfrm>
                    <a:off x="1523117" y="2922586"/>
                    <a:ext cx="2649510" cy="2559783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" name="Ellipse 20"/>
                  <p:cNvSpPr/>
                  <p:nvPr/>
                </p:nvSpPr>
                <p:spPr>
                  <a:xfrm>
                    <a:off x="2169770" y="3030478"/>
                    <a:ext cx="1922227" cy="1935771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b="1" dirty="0" smtClean="0"/>
                      <a:t>Vacuole</a:t>
                    </a:r>
                  </a:p>
                </p:txBody>
              </p:sp>
            </p:grpSp>
            <p:grpSp>
              <p:nvGrpSpPr>
                <p:cNvPr id="8" name="Grouper 7"/>
                <p:cNvGrpSpPr/>
                <p:nvPr/>
              </p:nvGrpSpPr>
              <p:grpSpPr>
                <a:xfrm>
                  <a:off x="710058" y="3155336"/>
                  <a:ext cx="1119733" cy="461665"/>
                  <a:chOff x="710058" y="3155336"/>
                  <a:chExt cx="1119733" cy="461665"/>
                </a:xfrm>
              </p:grpSpPr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710058" y="3155336"/>
                    <a:ext cx="52264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400" dirty="0"/>
                      <a:t>H</a:t>
                    </a:r>
                    <a:r>
                      <a:rPr lang="fr-FR" sz="2400" baseline="30000" dirty="0" smtClean="0"/>
                      <a:t>+</a:t>
                    </a:r>
                    <a:endParaRPr lang="fr-FR" sz="2400" baseline="30000" dirty="0"/>
                  </a:p>
                </p:txBody>
              </p:sp>
              <p:cxnSp>
                <p:nvCxnSpPr>
                  <p:cNvPr id="19" name="Connecteur droit avec flèche 18"/>
                  <p:cNvCxnSpPr/>
                  <p:nvPr/>
                </p:nvCxnSpPr>
                <p:spPr>
                  <a:xfrm>
                    <a:off x="1232707" y="3386169"/>
                    <a:ext cx="597084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ZoneTexte 15"/>
                <p:cNvSpPr txBox="1"/>
                <p:nvPr/>
              </p:nvSpPr>
              <p:spPr>
                <a:xfrm>
                  <a:off x="2964388" y="4246210"/>
                  <a:ext cx="73179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2400" dirty="0" smtClean="0">
                      <a:solidFill>
                        <a:schemeClr val="tx2"/>
                      </a:solidFill>
                    </a:rPr>
                    <a:t>H</a:t>
                  </a:r>
                  <a:r>
                    <a:rPr lang="fr-FR" sz="2400" baseline="-25000" dirty="0" smtClean="0">
                      <a:solidFill>
                        <a:schemeClr val="tx2"/>
                      </a:solidFill>
                    </a:rPr>
                    <a:t>2</a:t>
                  </a:r>
                  <a:r>
                    <a:rPr lang="fr-FR" sz="2400" dirty="0" smtClean="0">
                      <a:solidFill>
                        <a:schemeClr val="tx2"/>
                      </a:solidFill>
                    </a:rPr>
                    <a:t>O</a:t>
                  </a:r>
                  <a:endParaRPr lang="fr-FR" sz="2400" baseline="3000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10" name="Grouper 9"/>
                <p:cNvGrpSpPr/>
                <p:nvPr/>
              </p:nvGrpSpPr>
              <p:grpSpPr>
                <a:xfrm>
                  <a:off x="1232707" y="4477043"/>
                  <a:ext cx="1113732" cy="461665"/>
                  <a:chOff x="1232707" y="4477043"/>
                  <a:chExt cx="1113732" cy="461665"/>
                </a:xfrm>
              </p:grpSpPr>
              <p:sp>
                <p:nvSpPr>
                  <p:cNvPr id="14" name="ZoneTexte 13"/>
                  <p:cNvSpPr txBox="1"/>
                  <p:nvPr/>
                </p:nvSpPr>
                <p:spPr>
                  <a:xfrm>
                    <a:off x="1802650" y="4477043"/>
                    <a:ext cx="54378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400" dirty="0" smtClean="0"/>
                      <a:t>Cl</a:t>
                    </a:r>
                    <a:r>
                      <a:rPr lang="fr-FR" sz="2400" baseline="30000" dirty="0" smtClean="0"/>
                      <a:t>-</a:t>
                    </a:r>
                    <a:endParaRPr lang="fr-FR" sz="2400" baseline="30000" dirty="0"/>
                  </a:p>
                </p:txBody>
              </p:sp>
              <p:cxnSp>
                <p:nvCxnSpPr>
                  <p:cNvPr id="15" name="Connecteur droit avec flèche 14"/>
                  <p:cNvCxnSpPr>
                    <a:stCxn id="14" idx="1"/>
                  </p:cNvCxnSpPr>
                  <p:nvPr/>
                </p:nvCxnSpPr>
                <p:spPr>
                  <a:xfrm flipH="1">
                    <a:off x="1232707" y="4707876"/>
                    <a:ext cx="569943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er 10"/>
                <p:cNvGrpSpPr/>
                <p:nvPr/>
              </p:nvGrpSpPr>
              <p:grpSpPr>
                <a:xfrm>
                  <a:off x="1232707" y="4860275"/>
                  <a:ext cx="1119733" cy="461665"/>
                  <a:chOff x="1232707" y="4860275"/>
                  <a:chExt cx="1119733" cy="461665"/>
                </a:xfrm>
              </p:grpSpPr>
              <p:sp>
                <p:nvSpPr>
                  <p:cNvPr id="12" name="ZoneTexte 11"/>
                  <p:cNvSpPr txBox="1"/>
                  <p:nvPr/>
                </p:nvSpPr>
                <p:spPr>
                  <a:xfrm>
                    <a:off x="1829791" y="4860275"/>
                    <a:ext cx="52264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400" dirty="0" smtClean="0"/>
                      <a:t>K</a:t>
                    </a:r>
                    <a:r>
                      <a:rPr lang="fr-FR" sz="2400" baseline="30000" dirty="0" smtClean="0"/>
                      <a:t>+</a:t>
                    </a:r>
                    <a:endParaRPr lang="fr-FR" sz="2400" baseline="30000" dirty="0"/>
                  </a:p>
                </p:txBody>
              </p:sp>
              <p:cxnSp>
                <p:nvCxnSpPr>
                  <p:cNvPr id="13" name="Connecteur droit avec flèche 12"/>
                  <p:cNvCxnSpPr/>
                  <p:nvPr/>
                </p:nvCxnSpPr>
                <p:spPr>
                  <a:xfrm flipH="1">
                    <a:off x="1232707" y="5142458"/>
                    <a:ext cx="561810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4" name="Flèche vers la droite 23"/>
              <p:cNvSpPr/>
              <p:nvPr/>
            </p:nvSpPr>
            <p:spPr>
              <a:xfrm rot="2213990">
                <a:off x="5815925" y="4106571"/>
                <a:ext cx="1210984" cy="238217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3" name="Grouper 42"/>
            <p:cNvGrpSpPr/>
            <p:nvPr/>
          </p:nvGrpSpPr>
          <p:grpSpPr>
            <a:xfrm>
              <a:off x="6088995" y="2966257"/>
              <a:ext cx="2253141" cy="942410"/>
              <a:chOff x="6088995" y="2966257"/>
              <a:chExt cx="2253141" cy="942410"/>
            </a:xfrm>
          </p:grpSpPr>
          <p:grpSp>
            <p:nvGrpSpPr>
              <p:cNvPr id="42" name="Grouper 41"/>
              <p:cNvGrpSpPr/>
              <p:nvPr/>
            </p:nvGrpSpPr>
            <p:grpSpPr>
              <a:xfrm>
                <a:off x="6088995" y="2966257"/>
                <a:ext cx="2253141" cy="923331"/>
                <a:chOff x="6088995" y="2966257"/>
                <a:chExt cx="2253141" cy="923331"/>
              </a:xfrm>
            </p:grpSpPr>
            <p:sp>
              <p:nvSpPr>
                <p:cNvPr id="28" name="ZoneTexte 27"/>
                <p:cNvSpPr txBox="1"/>
                <p:nvPr/>
              </p:nvSpPr>
              <p:spPr>
                <a:xfrm>
                  <a:off x="6088995" y="2966257"/>
                  <a:ext cx="225314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2400" dirty="0" smtClean="0"/>
                    <a:t>Co-transporteurs</a:t>
                  </a:r>
                  <a:endParaRPr lang="fr-FR" sz="2400" baseline="30000" dirty="0"/>
                </a:p>
              </p:txBody>
            </p:sp>
            <p:cxnSp>
              <p:nvCxnSpPr>
                <p:cNvPr id="36" name="Connecteur droit avec flèche 35"/>
                <p:cNvCxnSpPr/>
                <p:nvPr/>
              </p:nvCxnSpPr>
              <p:spPr>
                <a:xfrm flipH="1">
                  <a:off x="6248862" y="3458330"/>
                  <a:ext cx="282182" cy="43125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ZoneTexte 39"/>
              <p:cNvSpPr txBox="1"/>
              <p:nvPr/>
            </p:nvSpPr>
            <p:spPr>
              <a:xfrm>
                <a:off x="6372683" y="3447002"/>
                <a:ext cx="3582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 smtClean="0"/>
                  <a:t>+</a:t>
                </a:r>
                <a:endParaRPr lang="fr-FR" sz="2400" baseline="30000" dirty="0"/>
              </a:p>
            </p:txBody>
          </p:sp>
        </p:grpSp>
      </p:grpSp>
      <p:sp>
        <p:nvSpPr>
          <p:cNvPr id="41" name="Flèche vers le bas 40"/>
          <p:cNvSpPr/>
          <p:nvPr/>
        </p:nvSpPr>
        <p:spPr>
          <a:xfrm>
            <a:off x="4358088" y="5594462"/>
            <a:ext cx="409000" cy="85231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r 48"/>
          <p:cNvGrpSpPr/>
          <p:nvPr/>
        </p:nvGrpSpPr>
        <p:grpSpPr>
          <a:xfrm>
            <a:off x="2942004" y="2421362"/>
            <a:ext cx="1710238" cy="2035200"/>
            <a:chOff x="2942004" y="2421362"/>
            <a:chExt cx="1710238" cy="2035200"/>
          </a:xfrm>
        </p:grpSpPr>
        <p:grpSp>
          <p:nvGrpSpPr>
            <p:cNvPr id="47" name="Grouper 46"/>
            <p:cNvGrpSpPr/>
            <p:nvPr/>
          </p:nvGrpSpPr>
          <p:grpSpPr>
            <a:xfrm>
              <a:off x="2942004" y="2421362"/>
              <a:ext cx="1710238" cy="2035200"/>
              <a:chOff x="7495500" y="2014559"/>
              <a:chExt cx="1710238" cy="2035200"/>
            </a:xfrm>
          </p:grpSpPr>
          <p:sp>
            <p:nvSpPr>
              <p:cNvPr id="45" name="Nuage 44"/>
              <p:cNvSpPr/>
              <p:nvPr/>
            </p:nvSpPr>
            <p:spPr>
              <a:xfrm>
                <a:off x="7495500" y="2014559"/>
                <a:ext cx="1710238" cy="2035200"/>
              </a:xfrm>
              <a:prstGeom prst="cloud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Nuage 45"/>
              <p:cNvSpPr/>
              <p:nvPr/>
            </p:nvSpPr>
            <p:spPr>
              <a:xfrm rot="9442427">
                <a:off x="8284780" y="2383280"/>
                <a:ext cx="665202" cy="860041"/>
              </a:xfrm>
              <a:prstGeom prst="cloud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8" name="ZoneTexte 47"/>
            <p:cNvSpPr txBox="1"/>
            <p:nvPr/>
          </p:nvSpPr>
          <p:spPr>
            <a:xfrm>
              <a:off x="3920451" y="3038852"/>
              <a:ext cx="3780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V</a:t>
              </a:r>
              <a:endParaRPr lang="fr-FR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14350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7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e bas 3"/>
          <p:cNvSpPr/>
          <p:nvPr/>
        </p:nvSpPr>
        <p:spPr>
          <a:xfrm>
            <a:off x="4358088" y="282185"/>
            <a:ext cx="409000" cy="85231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564413" y="1174807"/>
            <a:ext cx="8022733" cy="47672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Etat activé </a:t>
            </a:r>
            <a:r>
              <a:rPr lang="fr-FR" sz="2800" b="1" dirty="0" smtClean="0">
                <a:solidFill>
                  <a:schemeClr val="tx1"/>
                </a:solidFill>
                <a:sym typeface="Wingdings"/>
              </a:rPr>
              <a:t> Mouvement thigmonastique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6" name="Image 5" descr="dionamusci02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754" y="1780622"/>
            <a:ext cx="2117466" cy="1787854"/>
          </a:xfrm>
          <a:prstGeom prst="rect">
            <a:avLst/>
          </a:prstGeom>
        </p:spPr>
      </p:pic>
      <p:pic>
        <p:nvPicPr>
          <p:cNvPr id="8" name="Image 7" descr="Capture d’écran 2011-05-05 à 18.07.29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7974" y="1780622"/>
            <a:ext cx="2076381" cy="178785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 rot="16200000">
            <a:off x="-55682" y="2476488"/>
            <a:ext cx="166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/>
              <a:t>Exemples</a:t>
            </a:r>
            <a:endParaRPr lang="fr-FR" sz="2800" b="1" dirty="0"/>
          </a:p>
        </p:txBody>
      </p:sp>
      <p:cxnSp>
        <p:nvCxnSpPr>
          <p:cNvPr id="11" name="Connecteur droit avec flèche 10"/>
          <p:cNvCxnSpPr>
            <a:endCxn id="14" idx="0"/>
          </p:cNvCxnSpPr>
          <p:nvPr/>
        </p:nvCxnSpPr>
        <p:spPr>
          <a:xfrm>
            <a:off x="4579822" y="1714146"/>
            <a:ext cx="0" cy="28635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à coins arrondis 12"/>
          <p:cNvSpPr/>
          <p:nvPr/>
        </p:nvSpPr>
        <p:spPr>
          <a:xfrm>
            <a:off x="3015593" y="2301340"/>
            <a:ext cx="2963170" cy="6810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000" b="1" dirty="0"/>
              <a:t>M</a:t>
            </a:r>
            <a:r>
              <a:rPr lang="fr-FR" sz="2000" b="1" dirty="0" smtClean="0"/>
              <a:t>écanisme spécifique : digestion, etc.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572117" y="4577697"/>
            <a:ext cx="4015409" cy="149828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bIns="0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00"/>
                </a:solidFill>
              </a:rPr>
              <a:t>Retour à l’état de latence</a:t>
            </a:r>
          </a:p>
          <a:p>
            <a:pPr algn="ctr"/>
            <a:r>
              <a:rPr lang="fr-FR" sz="2400" b="1" dirty="0">
                <a:solidFill>
                  <a:srgbClr val="000000"/>
                </a:solidFill>
              </a:rPr>
              <a:t>(</a:t>
            </a:r>
            <a:r>
              <a:rPr lang="fr-FR" sz="2400" b="1" dirty="0" smtClean="0">
                <a:solidFill>
                  <a:srgbClr val="000000"/>
                </a:solidFill>
              </a:rPr>
              <a:t>période réfractaire)</a:t>
            </a:r>
          </a:p>
          <a:p>
            <a:pPr algn="ctr"/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Rétablissement des gradients ioniques et hydriques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571565" y="356847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Image I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236900" y="3568476"/>
            <a:ext cx="1359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</a:rPr>
              <a:t>Braam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</a:rPr>
              <a:t> 2004</a:t>
            </a:r>
            <a:endParaRPr lang="fr-FR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435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3" grpId="0" animBg="1"/>
      <p:bldP spid="14" grpId="0" animBg="1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Reflet de la coévolution plantes/animaux</a:t>
            </a:r>
          </a:p>
          <a:p>
            <a:r>
              <a:rPr lang="fr-FR" dirty="0" smtClean="0"/>
              <a:t>Les mécanismes sont assez complexes</a:t>
            </a:r>
          </a:p>
          <a:p>
            <a:pPr marL="0" indent="0">
              <a:buNone/>
            </a:pPr>
            <a:r>
              <a:rPr lang="fr-FR" sz="2600" dirty="0" smtClean="0">
                <a:sym typeface="Wingdings"/>
              </a:rPr>
              <a:t> </a:t>
            </a:r>
            <a:r>
              <a:rPr lang="fr-FR" sz="2600" dirty="0" smtClean="0"/>
              <a:t>Encore très peu connus</a:t>
            </a:r>
          </a:p>
          <a:p>
            <a:r>
              <a:rPr lang="fr-FR" dirty="0" smtClean="0"/>
              <a:t>Signalisation électrique et mémoire cellulaire</a:t>
            </a:r>
          </a:p>
          <a:p>
            <a:r>
              <a:rPr lang="fr-FR" dirty="0" smtClean="0"/>
              <a:t>Modèle de la courbure </a:t>
            </a:r>
            <a:r>
              <a:rPr lang="fr-FR" dirty="0" err="1" smtClean="0"/>
              <a:t>hydroélastique</a:t>
            </a:r>
            <a:r>
              <a:rPr lang="fr-FR" dirty="0" smtClean="0"/>
              <a:t> transposable à d’autres espèces</a:t>
            </a:r>
          </a:p>
          <a:p>
            <a:pPr marL="0" indent="0">
              <a:buNone/>
            </a:pPr>
            <a:r>
              <a:rPr lang="fr-FR" sz="2600" dirty="0" smtClean="0">
                <a:sym typeface="Wingdings"/>
              </a:rPr>
              <a:t> Mimosa, </a:t>
            </a:r>
            <a:r>
              <a:rPr lang="fr-FR" sz="2600" dirty="0" err="1" smtClean="0">
                <a:sym typeface="Wingdings"/>
              </a:rPr>
              <a:t>Utricularia</a:t>
            </a:r>
            <a:r>
              <a:rPr lang="fr-FR" sz="2600" dirty="0" smtClean="0">
                <a:sym typeface="Wingdings"/>
              </a:rPr>
              <a:t>… ?</a:t>
            </a:r>
            <a:endParaRPr lang="fr-FR" sz="2600" dirty="0"/>
          </a:p>
          <a:p>
            <a:r>
              <a:rPr lang="fr-FR" dirty="0" smtClean="0"/>
              <a:t>Beaucoup de gènes induits par le toucher des plantes </a:t>
            </a:r>
          </a:p>
          <a:p>
            <a:pPr marL="0" indent="0">
              <a:buNone/>
            </a:pPr>
            <a:r>
              <a:rPr lang="fr-FR" sz="2600" dirty="0" smtClean="0">
                <a:sym typeface="Wingdings"/>
              </a:rPr>
              <a:t> Approche des mécanismes de transduction et de perception</a:t>
            </a:r>
            <a:endParaRPr lang="fr-FR" sz="2600" dirty="0" smtClean="0"/>
          </a:p>
        </p:txBody>
      </p:sp>
    </p:spTree>
    <p:extLst>
      <p:ext uri="{BB962C8B-B14F-4D97-AF65-F5344CB8AC3E}">
        <p14:creationId xmlns:p14="http://schemas.microsoft.com/office/powerpoint/2010/main" val="345198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Ouvertures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Rôle du cytosquelette ?</a:t>
            </a:r>
          </a:p>
          <a:p>
            <a:pPr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Dynamique des éléments, imagerie cellulaire</a:t>
            </a:r>
          </a:p>
          <a:p>
            <a:pPr marL="0" indent="0">
              <a:buNone/>
            </a:pPr>
            <a:endParaRPr lang="fr-FR" sz="2400" dirty="0" smtClean="0"/>
          </a:p>
          <a:p>
            <a:r>
              <a:rPr lang="fr-FR" dirty="0" smtClean="0"/>
              <a:t>Facteurs chimiques du déclenchement, de la mémoire à court terme</a:t>
            </a:r>
          </a:p>
          <a:p>
            <a:pPr>
              <a:buFont typeface="Wingdings" charset="0"/>
              <a:buChar char="à"/>
            </a:pPr>
            <a:r>
              <a:rPr lang="fr-FR" sz="2400" dirty="0" err="1" smtClean="0">
                <a:sym typeface="Wingdings"/>
              </a:rPr>
              <a:t>Métabolomique</a:t>
            </a:r>
            <a:r>
              <a:rPr lang="fr-FR" sz="2400" dirty="0" smtClean="0">
                <a:sym typeface="Wingdings"/>
              </a:rPr>
              <a:t>, chimie analytique</a:t>
            </a:r>
          </a:p>
          <a:p>
            <a:pPr marL="0" indent="0">
              <a:buNone/>
            </a:pPr>
            <a:endParaRPr lang="fr-FR" sz="2400" dirty="0" smtClean="0">
              <a:sym typeface="Wingdings"/>
            </a:endParaRPr>
          </a:p>
          <a:p>
            <a:r>
              <a:rPr lang="fr-FR" dirty="0" smtClean="0"/>
              <a:t>Identité moléculaire des canaux en jeux</a:t>
            </a:r>
          </a:p>
          <a:p>
            <a:pPr>
              <a:buFont typeface="Wingdings" charset="0"/>
              <a:buChar char="à"/>
            </a:pPr>
            <a:r>
              <a:rPr lang="fr-FR" sz="2400" dirty="0" err="1" smtClean="0">
                <a:sym typeface="Wingdings"/>
              </a:rPr>
              <a:t>Protéomique</a:t>
            </a:r>
            <a:endParaRPr lang="fr-FR" sz="2400" dirty="0" smtClean="0">
              <a:sym typeface="Wingdings"/>
            </a:endParaRPr>
          </a:p>
          <a:p>
            <a:pPr marL="0" indent="0">
              <a:buNone/>
            </a:pPr>
            <a:endParaRPr lang="fr-FR" sz="2400" dirty="0" smtClean="0"/>
          </a:p>
          <a:p>
            <a:r>
              <a:rPr lang="fr-FR" dirty="0" smtClean="0"/>
              <a:t>Différenciation des cellules spécialisées</a:t>
            </a:r>
          </a:p>
          <a:p>
            <a:r>
              <a:rPr lang="fr-FR" dirty="0" smtClean="0"/>
              <a:t>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024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Références - Articles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99122"/>
            <a:ext cx="8229600" cy="4820883"/>
          </a:xfrm>
        </p:spPr>
        <p:txBody>
          <a:bodyPr>
            <a:noAutofit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Braam</a:t>
            </a:r>
            <a:r>
              <a:rPr lang="fr-FR" sz="1100" b="1" dirty="0"/>
              <a:t> J. 2005.</a:t>
            </a:r>
            <a:r>
              <a:rPr lang="fr-FR" sz="1100" dirty="0"/>
              <a:t> In </a:t>
            </a:r>
            <a:r>
              <a:rPr lang="fr-FR" sz="1100" dirty="0" err="1"/>
              <a:t>touch</a:t>
            </a:r>
            <a:r>
              <a:rPr lang="fr-FR" sz="1100" dirty="0"/>
              <a:t> : plant </a:t>
            </a:r>
            <a:r>
              <a:rPr lang="fr-FR" sz="1100" dirty="0" err="1"/>
              <a:t>responses</a:t>
            </a:r>
            <a:r>
              <a:rPr lang="fr-FR" sz="1100" dirty="0"/>
              <a:t> to </a:t>
            </a:r>
            <a:r>
              <a:rPr lang="fr-FR" sz="1100" dirty="0" err="1"/>
              <a:t>mechanical</a:t>
            </a:r>
            <a:r>
              <a:rPr lang="fr-FR" sz="1100" dirty="0"/>
              <a:t> stimuli. </a:t>
            </a:r>
            <a:r>
              <a:rPr lang="fr-FR" sz="1100" i="1" dirty="0"/>
              <a:t>New </a:t>
            </a:r>
            <a:r>
              <a:rPr lang="fr-FR" sz="1100" i="1" dirty="0" err="1"/>
              <a:t>phytologist</a:t>
            </a:r>
            <a:r>
              <a:rPr lang="fr-FR" sz="1100" dirty="0"/>
              <a:t> </a:t>
            </a:r>
            <a:r>
              <a:rPr lang="fr-FR" sz="1100" b="1" dirty="0"/>
              <a:t>165</a:t>
            </a:r>
            <a:r>
              <a:rPr lang="fr-FR" sz="1100" dirty="0"/>
              <a:t> : 373 – 389.</a:t>
            </a:r>
            <a:r>
              <a:rPr lang="fr-FR" sz="1100" b="1" dirty="0"/>
              <a:t> 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Ueda M., </a:t>
            </a:r>
            <a:r>
              <a:rPr lang="fr-FR" sz="1100" b="1" dirty="0" err="1"/>
              <a:t>Yamamura</a:t>
            </a:r>
            <a:r>
              <a:rPr lang="fr-FR" sz="1100" b="1" dirty="0"/>
              <a:t> S. 2000.</a:t>
            </a:r>
            <a:r>
              <a:rPr lang="fr-FR" sz="1100" dirty="0"/>
              <a:t> </a:t>
            </a:r>
            <a:r>
              <a:rPr lang="fr-FR" sz="1100" dirty="0" err="1"/>
              <a:t>Chemistry</a:t>
            </a:r>
            <a:r>
              <a:rPr lang="fr-FR" sz="1100" dirty="0"/>
              <a:t> and </a:t>
            </a:r>
            <a:r>
              <a:rPr lang="fr-FR" sz="1100" dirty="0" err="1"/>
              <a:t>biology</a:t>
            </a:r>
            <a:r>
              <a:rPr lang="fr-FR" sz="1100" dirty="0"/>
              <a:t> of plant </a:t>
            </a:r>
            <a:r>
              <a:rPr lang="fr-FR" sz="1100" dirty="0" err="1"/>
              <a:t>leaf</a:t>
            </a:r>
            <a:r>
              <a:rPr lang="fr-FR" sz="1100" dirty="0"/>
              <a:t> </a:t>
            </a:r>
            <a:r>
              <a:rPr lang="fr-FR" sz="1100" dirty="0" err="1"/>
              <a:t>movements</a:t>
            </a:r>
            <a:r>
              <a:rPr lang="fr-FR" sz="1100" dirty="0"/>
              <a:t>. </a:t>
            </a:r>
            <a:r>
              <a:rPr lang="fr-FR" sz="1100" i="1" dirty="0" err="1"/>
              <a:t>Angewandte</a:t>
            </a:r>
            <a:r>
              <a:rPr lang="fr-FR" sz="1100" i="1" dirty="0"/>
              <a:t> </a:t>
            </a:r>
            <a:r>
              <a:rPr lang="fr-FR" sz="1100" i="1" dirty="0" err="1"/>
              <a:t>Chemie</a:t>
            </a:r>
            <a:r>
              <a:rPr lang="fr-FR" sz="1100" i="1" dirty="0"/>
              <a:t> International Edition</a:t>
            </a:r>
            <a:r>
              <a:rPr lang="fr-FR" sz="1100" dirty="0"/>
              <a:t> </a:t>
            </a:r>
            <a:r>
              <a:rPr lang="fr-FR" sz="1100" b="1" dirty="0"/>
              <a:t>39</a:t>
            </a:r>
            <a:r>
              <a:rPr lang="fr-FR" sz="1100" dirty="0"/>
              <a:t> : 1400 – 1414. 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Volkov AG., Foster JC., </a:t>
            </a:r>
            <a:r>
              <a:rPr lang="fr-FR" sz="1100" b="1" dirty="0" err="1"/>
              <a:t>Ashby</a:t>
            </a:r>
            <a:r>
              <a:rPr lang="fr-FR" sz="1100" b="1" dirty="0"/>
              <a:t> TA., Walker RK., Johnson JA., </a:t>
            </a:r>
            <a:r>
              <a:rPr lang="fr-FR" sz="1100" b="1" dirty="0" err="1"/>
              <a:t>Markin</a:t>
            </a:r>
            <a:r>
              <a:rPr lang="fr-FR" sz="1100" b="1" dirty="0"/>
              <a:t> VS. 2010.</a:t>
            </a:r>
            <a:r>
              <a:rPr lang="fr-FR" sz="1100" dirty="0"/>
              <a:t> </a:t>
            </a:r>
            <a:r>
              <a:rPr lang="fr-FR" sz="1100" i="1" dirty="0"/>
              <a:t>Mimosa </a:t>
            </a:r>
            <a:r>
              <a:rPr lang="fr-FR" sz="1100" i="1" dirty="0" err="1"/>
              <a:t>pudica</a:t>
            </a:r>
            <a:r>
              <a:rPr lang="fr-FR" sz="1100" i="1" dirty="0"/>
              <a:t> </a:t>
            </a:r>
            <a:r>
              <a:rPr lang="fr-FR" sz="1100" dirty="0"/>
              <a:t>: </a:t>
            </a:r>
            <a:r>
              <a:rPr lang="fr-FR" sz="1100" dirty="0" err="1"/>
              <a:t>electrical</a:t>
            </a:r>
            <a:r>
              <a:rPr lang="fr-FR" sz="1100" dirty="0"/>
              <a:t> and </a:t>
            </a:r>
            <a:r>
              <a:rPr lang="fr-FR" sz="1100" dirty="0" err="1"/>
              <a:t>mechanical</a:t>
            </a:r>
            <a:r>
              <a:rPr lang="fr-FR" sz="1100" dirty="0"/>
              <a:t> stimulation of plant </a:t>
            </a:r>
            <a:r>
              <a:rPr lang="fr-FR" sz="1100" dirty="0" err="1"/>
              <a:t>movements</a:t>
            </a:r>
            <a:r>
              <a:rPr lang="fr-FR" sz="1100" dirty="0"/>
              <a:t>. </a:t>
            </a:r>
            <a:r>
              <a:rPr lang="fr-FR" sz="1100" i="1" dirty="0"/>
              <a:t>Plant, </a:t>
            </a:r>
            <a:r>
              <a:rPr lang="fr-FR" sz="1100" i="1" dirty="0" err="1"/>
              <a:t>Cell</a:t>
            </a:r>
            <a:r>
              <a:rPr lang="fr-FR" sz="1100" i="1" dirty="0"/>
              <a:t> and </a:t>
            </a:r>
            <a:r>
              <a:rPr lang="fr-FR" sz="1100" i="1" dirty="0" err="1"/>
              <a:t>Environment</a:t>
            </a:r>
            <a:r>
              <a:rPr lang="fr-FR" sz="1100" dirty="0"/>
              <a:t> </a:t>
            </a:r>
            <a:r>
              <a:rPr lang="fr-FR" sz="1100" b="1" dirty="0"/>
              <a:t>33</a:t>
            </a:r>
            <a:r>
              <a:rPr lang="fr-FR" sz="1100" dirty="0"/>
              <a:t> : 163 – 173.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Visnovitz</a:t>
            </a:r>
            <a:r>
              <a:rPr lang="fr-FR" sz="1100" b="1" dirty="0"/>
              <a:t> </a:t>
            </a:r>
            <a:r>
              <a:rPr lang="fr-FR" sz="1100" b="1" dirty="0" err="1"/>
              <a:t>T</a:t>
            </a:r>
            <a:r>
              <a:rPr lang="fr-FR" sz="1100" b="1" dirty="0"/>
              <a:t>., </a:t>
            </a:r>
            <a:r>
              <a:rPr lang="fr-FR" sz="1100" b="1" dirty="0" err="1"/>
              <a:t>Vilagi</a:t>
            </a:r>
            <a:r>
              <a:rPr lang="fr-FR" sz="1100" b="1" dirty="0"/>
              <a:t> I,. </a:t>
            </a:r>
            <a:r>
              <a:rPr lang="fr-FR" sz="1100" b="1" dirty="0" err="1"/>
              <a:t>Varro</a:t>
            </a:r>
            <a:r>
              <a:rPr lang="fr-FR" sz="1100" b="1" dirty="0"/>
              <a:t> P., Kristof Z. 2007.</a:t>
            </a:r>
            <a:r>
              <a:rPr lang="fr-FR" sz="1100" dirty="0"/>
              <a:t> </a:t>
            </a:r>
            <a:r>
              <a:rPr lang="fr-FR" sz="1100" dirty="0" err="1"/>
              <a:t>Mechanoreceptor</a:t>
            </a:r>
            <a:r>
              <a:rPr lang="fr-FR" sz="1100" dirty="0"/>
              <a:t> </a:t>
            </a:r>
            <a:r>
              <a:rPr lang="fr-FR" sz="1100" dirty="0" err="1"/>
              <a:t>cells</a:t>
            </a:r>
            <a:r>
              <a:rPr lang="fr-FR" sz="1100" dirty="0"/>
              <a:t> on the </a:t>
            </a:r>
            <a:r>
              <a:rPr lang="fr-FR" sz="1100" dirty="0" err="1"/>
              <a:t>tertiary</a:t>
            </a:r>
            <a:r>
              <a:rPr lang="fr-FR" sz="1100" dirty="0"/>
              <a:t> </a:t>
            </a:r>
            <a:r>
              <a:rPr lang="fr-FR" sz="1100" dirty="0" err="1"/>
              <a:t>pulvini</a:t>
            </a:r>
            <a:r>
              <a:rPr lang="fr-FR" sz="1100" dirty="0"/>
              <a:t> of </a:t>
            </a:r>
            <a:r>
              <a:rPr lang="fr-FR" sz="1100" i="1" dirty="0"/>
              <a:t>Mimosa </a:t>
            </a:r>
            <a:r>
              <a:rPr lang="fr-FR" sz="1100" i="1" dirty="0" err="1"/>
              <a:t>pudica</a:t>
            </a:r>
            <a:r>
              <a:rPr lang="fr-FR" sz="1100" dirty="0"/>
              <a:t> L. </a:t>
            </a:r>
            <a:r>
              <a:rPr lang="fr-FR" sz="1100" i="1" dirty="0"/>
              <a:t>Plant Signal </a:t>
            </a:r>
            <a:r>
              <a:rPr lang="fr-FR" sz="1100" i="1" dirty="0" err="1"/>
              <a:t>Behav</a:t>
            </a:r>
            <a:r>
              <a:rPr lang="fr-FR" sz="1100" dirty="0"/>
              <a:t> </a:t>
            </a:r>
            <a:r>
              <a:rPr lang="fr-FR" sz="1100" b="1" dirty="0"/>
              <a:t>2(6)</a:t>
            </a:r>
            <a:r>
              <a:rPr lang="fr-FR" sz="1100" dirty="0"/>
              <a:t> : 462-6.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Uehlein</a:t>
            </a:r>
            <a:r>
              <a:rPr lang="fr-FR" sz="1100" b="1" dirty="0"/>
              <a:t> N., </a:t>
            </a:r>
            <a:r>
              <a:rPr lang="fr-FR" sz="1100" b="1" dirty="0" err="1"/>
              <a:t>Kaldenhoff</a:t>
            </a:r>
            <a:r>
              <a:rPr lang="fr-FR" sz="1100" b="1" dirty="0"/>
              <a:t> R. 2008.</a:t>
            </a:r>
            <a:r>
              <a:rPr lang="fr-FR" sz="1100" dirty="0"/>
              <a:t> </a:t>
            </a:r>
            <a:r>
              <a:rPr lang="fr-FR" sz="1100" dirty="0" err="1"/>
              <a:t>Aquaporins</a:t>
            </a:r>
            <a:r>
              <a:rPr lang="fr-FR" sz="1100" dirty="0"/>
              <a:t> and </a:t>
            </a:r>
            <a:r>
              <a:rPr lang="fr-FR" sz="1100" dirty="0" err="1"/>
              <a:t>leaf</a:t>
            </a:r>
            <a:r>
              <a:rPr lang="fr-FR" sz="1100" dirty="0"/>
              <a:t> </a:t>
            </a:r>
            <a:r>
              <a:rPr lang="fr-FR" sz="1100" dirty="0" err="1"/>
              <a:t>movements</a:t>
            </a:r>
            <a:r>
              <a:rPr lang="fr-FR" sz="1100" dirty="0"/>
              <a:t>. </a:t>
            </a:r>
            <a:r>
              <a:rPr lang="fr-FR" sz="1100" i="1" dirty="0" err="1"/>
              <a:t>Annals</a:t>
            </a:r>
            <a:r>
              <a:rPr lang="fr-FR" sz="1100" i="1" dirty="0"/>
              <a:t> of </a:t>
            </a:r>
            <a:r>
              <a:rPr lang="fr-FR" sz="1100" i="1" dirty="0" err="1"/>
              <a:t>botany</a:t>
            </a:r>
            <a:r>
              <a:rPr lang="fr-FR" sz="1100" i="1" dirty="0"/>
              <a:t> </a:t>
            </a:r>
            <a:r>
              <a:rPr lang="fr-FR" sz="1100" b="1" dirty="0"/>
              <a:t>101</a:t>
            </a:r>
            <a:r>
              <a:rPr lang="fr-FR" sz="1100" dirty="0"/>
              <a:t> : 1 – 4.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Fleurat</a:t>
            </a:r>
            <a:r>
              <a:rPr lang="fr-FR" sz="1100" b="1" dirty="0"/>
              <a:t>-Lessard P., </a:t>
            </a:r>
            <a:r>
              <a:rPr lang="fr-FR" sz="1100" b="1" dirty="0" err="1"/>
              <a:t>Frangne</a:t>
            </a:r>
            <a:r>
              <a:rPr lang="fr-FR" sz="1100" b="1" dirty="0"/>
              <a:t> N., </a:t>
            </a:r>
            <a:r>
              <a:rPr lang="fr-FR" sz="1100" b="1" dirty="0" err="1"/>
              <a:t>Maeshima</a:t>
            </a:r>
            <a:r>
              <a:rPr lang="fr-FR" sz="1100" b="1" dirty="0"/>
              <a:t> M., </a:t>
            </a:r>
            <a:r>
              <a:rPr lang="fr-FR" sz="1100" b="1" dirty="0" err="1"/>
              <a:t>Ratajczak</a:t>
            </a:r>
            <a:r>
              <a:rPr lang="fr-FR" sz="1100" b="1" dirty="0"/>
              <a:t> R., </a:t>
            </a:r>
            <a:r>
              <a:rPr lang="fr-FR" sz="1100" b="1" dirty="0" err="1"/>
              <a:t>Bonnemain</a:t>
            </a:r>
            <a:r>
              <a:rPr lang="fr-FR" sz="1100" b="1" dirty="0"/>
              <a:t> JL., </a:t>
            </a:r>
            <a:r>
              <a:rPr lang="fr-FR" sz="1100" b="1" dirty="0" err="1"/>
              <a:t>Martinoia</a:t>
            </a:r>
            <a:r>
              <a:rPr lang="fr-FR" sz="1100" b="1" dirty="0"/>
              <a:t> E. 1997.</a:t>
            </a:r>
            <a:r>
              <a:rPr lang="fr-FR" sz="1100" dirty="0"/>
              <a:t> </a:t>
            </a:r>
            <a:r>
              <a:rPr lang="fr-FR" sz="1100" dirty="0" err="1"/>
              <a:t>Increased</a:t>
            </a:r>
            <a:r>
              <a:rPr lang="fr-FR" sz="1100" dirty="0"/>
              <a:t> expression of </a:t>
            </a:r>
            <a:r>
              <a:rPr lang="fr-FR" sz="1100" dirty="0" err="1"/>
              <a:t>vacuolar</a:t>
            </a:r>
            <a:r>
              <a:rPr lang="fr-FR" sz="1100" dirty="0"/>
              <a:t> </a:t>
            </a:r>
            <a:r>
              <a:rPr lang="fr-FR" sz="1100" dirty="0" err="1"/>
              <a:t>aquaporin</a:t>
            </a:r>
            <a:r>
              <a:rPr lang="fr-FR" sz="1100" dirty="0"/>
              <a:t> and H</a:t>
            </a:r>
            <a:r>
              <a:rPr lang="fr-FR" sz="1100" baseline="30000" dirty="0"/>
              <a:t>+</a:t>
            </a:r>
            <a:r>
              <a:rPr lang="fr-FR" sz="1100" dirty="0"/>
              <a:t>-ATPase </a:t>
            </a:r>
            <a:r>
              <a:rPr lang="fr-FR" sz="1100" dirty="0" err="1"/>
              <a:t>related</a:t>
            </a:r>
            <a:r>
              <a:rPr lang="fr-FR" sz="1100" dirty="0"/>
              <a:t> to </a:t>
            </a:r>
            <a:r>
              <a:rPr lang="fr-FR" sz="1100" dirty="0" err="1"/>
              <a:t>motor</a:t>
            </a:r>
            <a:r>
              <a:rPr lang="fr-FR" sz="1100" dirty="0"/>
              <a:t> </a:t>
            </a:r>
            <a:r>
              <a:rPr lang="fr-FR" sz="1100" dirty="0" err="1"/>
              <a:t>cell</a:t>
            </a:r>
            <a:r>
              <a:rPr lang="fr-FR" sz="1100" dirty="0"/>
              <a:t> </a:t>
            </a:r>
            <a:r>
              <a:rPr lang="fr-FR" sz="1100" dirty="0" err="1"/>
              <a:t>function</a:t>
            </a:r>
            <a:r>
              <a:rPr lang="fr-FR" sz="1100" dirty="0"/>
              <a:t> in </a:t>
            </a:r>
            <a:r>
              <a:rPr lang="fr-FR" sz="1100" i="1" dirty="0"/>
              <a:t>Mimosa </a:t>
            </a:r>
            <a:r>
              <a:rPr lang="fr-FR" sz="1100" i="1" dirty="0" err="1"/>
              <a:t>pudica</a:t>
            </a:r>
            <a:r>
              <a:rPr lang="fr-FR" sz="1100" dirty="0"/>
              <a:t> L. </a:t>
            </a:r>
            <a:r>
              <a:rPr lang="fr-FR" sz="1100" i="1" dirty="0"/>
              <a:t>Plant </a:t>
            </a:r>
            <a:r>
              <a:rPr lang="fr-FR" sz="1100" i="1" dirty="0" err="1"/>
              <a:t>Physiology</a:t>
            </a:r>
            <a:r>
              <a:rPr lang="fr-FR" sz="1100" dirty="0"/>
              <a:t> </a:t>
            </a:r>
            <a:r>
              <a:rPr lang="fr-FR" sz="1100" b="1" dirty="0"/>
              <a:t>114(4)</a:t>
            </a:r>
            <a:r>
              <a:rPr lang="fr-FR" sz="1100" dirty="0"/>
              <a:t> : 827 – 834.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Temmei</a:t>
            </a:r>
            <a:r>
              <a:rPr lang="fr-FR" sz="1100" b="1" dirty="0"/>
              <a:t> Y., </a:t>
            </a:r>
            <a:r>
              <a:rPr lang="fr-FR" sz="1100" b="1" dirty="0" err="1"/>
              <a:t>Ushida</a:t>
            </a:r>
            <a:r>
              <a:rPr lang="fr-FR" sz="1100" b="1" dirty="0"/>
              <a:t> S., </a:t>
            </a:r>
            <a:r>
              <a:rPr lang="fr-FR" sz="1100" b="1" dirty="0" err="1"/>
              <a:t>Hoshino</a:t>
            </a:r>
            <a:r>
              <a:rPr lang="fr-FR" sz="1100" b="1" dirty="0"/>
              <a:t> D., </a:t>
            </a:r>
            <a:r>
              <a:rPr lang="fr-FR" sz="1100" b="1" dirty="0" err="1"/>
              <a:t>Kanzawa</a:t>
            </a:r>
            <a:r>
              <a:rPr lang="fr-FR" sz="1100" b="1" dirty="0"/>
              <a:t> N., </a:t>
            </a:r>
            <a:r>
              <a:rPr lang="fr-FR" sz="1100" b="1" dirty="0" err="1"/>
              <a:t>Kuwahara</a:t>
            </a:r>
            <a:r>
              <a:rPr lang="fr-FR" sz="1100" b="1" dirty="0"/>
              <a:t> M., </a:t>
            </a:r>
            <a:r>
              <a:rPr lang="fr-FR" sz="1100" b="1" dirty="0" err="1"/>
              <a:t>Sasaki</a:t>
            </a:r>
            <a:r>
              <a:rPr lang="fr-FR" sz="1100" b="1" dirty="0"/>
              <a:t> S., </a:t>
            </a:r>
            <a:r>
              <a:rPr lang="fr-FR" sz="1100" b="1" dirty="0" err="1"/>
              <a:t>Tsuchya</a:t>
            </a:r>
            <a:r>
              <a:rPr lang="fr-FR" sz="1100" b="1" dirty="0"/>
              <a:t> </a:t>
            </a:r>
            <a:r>
              <a:rPr lang="fr-FR" sz="1100" b="1" dirty="0" err="1"/>
              <a:t>T</a:t>
            </a:r>
            <a:r>
              <a:rPr lang="fr-FR" sz="1100" b="1" dirty="0"/>
              <a:t>. 2005.</a:t>
            </a:r>
            <a:r>
              <a:rPr lang="fr-FR" sz="1100" dirty="0"/>
              <a:t> Water </a:t>
            </a:r>
            <a:r>
              <a:rPr lang="fr-FR" sz="1100" dirty="0" err="1"/>
              <a:t>channel</a:t>
            </a:r>
            <a:r>
              <a:rPr lang="fr-FR" sz="1100" dirty="0"/>
              <a:t> </a:t>
            </a:r>
            <a:r>
              <a:rPr lang="fr-FR" sz="1100" dirty="0" err="1"/>
              <a:t>activities</a:t>
            </a:r>
            <a:r>
              <a:rPr lang="fr-FR" sz="1100" dirty="0"/>
              <a:t> of </a:t>
            </a:r>
            <a:r>
              <a:rPr lang="fr-FR" sz="1100" i="1" dirty="0"/>
              <a:t>Mimosa </a:t>
            </a:r>
            <a:r>
              <a:rPr lang="fr-FR" sz="1100" i="1" dirty="0" err="1"/>
              <a:t>pudica</a:t>
            </a:r>
            <a:r>
              <a:rPr lang="fr-FR" sz="1100" dirty="0"/>
              <a:t> plasma membrane </a:t>
            </a:r>
            <a:r>
              <a:rPr lang="fr-FR" sz="1100" dirty="0" err="1"/>
              <a:t>intrinsic</a:t>
            </a:r>
            <a:r>
              <a:rPr lang="fr-FR" sz="1100" dirty="0"/>
              <a:t> </a:t>
            </a:r>
            <a:r>
              <a:rPr lang="fr-FR" sz="1100" dirty="0" err="1"/>
              <a:t>proteins</a:t>
            </a:r>
            <a:r>
              <a:rPr lang="fr-FR" sz="1100" dirty="0"/>
              <a:t> are </a:t>
            </a:r>
            <a:r>
              <a:rPr lang="fr-FR" sz="1100" dirty="0" err="1"/>
              <a:t>regulated</a:t>
            </a:r>
            <a:r>
              <a:rPr lang="fr-FR" sz="1100" dirty="0"/>
              <a:t> by direct interaction and phosphorylation. </a:t>
            </a:r>
            <a:r>
              <a:rPr lang="fr-FR" sz="1100" i="1" dirty="0" err="1"/>
              <a:t>Federation</a:t>
            </a:r>
            <a:r>
              <a:rPr lang="fr-FR" sz="1100" i="1" dirty="0"/>
              <a:t> of </a:t>
            </a:r>
            <a:r>
              <a:rPr lang="fr-FR" sz="1100" i="1" dirty="0" err="1"/>
              <a:t>European</a:t>
            </a:r>
            <a:r>
              <a:rPr lang="fr-FR" sz="1100" i="1" dirty="0"/>
              <a:t> </a:t>
            </a:r>
            <a:r>
              <a:rPr lang="fr-FR" sz="1100" i="1" dirty="0" err="1"/>
              <a:t>Biochemical</a:t>
            </a:r>
            <a:r>
              <a:rPr lang="fr-FR" sz="1100" i="1" dirty="0"/>
              <a:t> </a:t>
            </a:r>
            <a:r>
              <a:rPr lang="fr-FR" sz="1100" i="1" dirty="0" err="1"/>
              <a:t>Societies</a:t>
            </a:r>
            <a:r>
              <a:rPr lang="fr-FR" sz="1100" i="1" dirty="0"/>
              <a:t> </a:t>
            </a:r>
            <a:r>
              <a:rPr lang="fr-FR" sz="1100" i="1" dirty="0" err="1"/>
              <a:t>Letters</a:t>
            </a:r>
            <a:r>
              <a:rPr lang="fr-FR" sz="1100" b="1" dirty="0"/>
              <a:t> 579</a:t>
            </a:r>
            <a:r>
              <a:rPr lang="fr-FR" sz="1100" dirty="0"/>
              <a:t> : 4417 – 4422.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err="1"/>
              <a:t>Kanzawa</a:t>
            </a:r>
            <a:r>
              <a:rPr lang="fr-FR" sz="1100" b="1" dirty="0"/>
              <a:t> N., </a:t>
            </a:r>
            <a:r>
              <a:rPr lang="fr-FR" sz="1100" b="1" dirty="0" err="1"/>
              <a:t>Hoshino</a:t>
            </a:r>
            <a:r>
              <a:rPr lang="fr-FR" sz="1100" b="1" dirty="0"/>
              <a:t> Y., Chiba M., </a:t>
            </a:r>
            <a:r>
              <a:rPr lang="fr-FR" sz="1100" b="1" dirty="0" err="1"/>
              <a:t>Hoshino</a:t>
            </a:r>
            <a:r>
              <a:rPr lang="fr-FR" sz="1100" b="1" dirty="0"/>
              <a:t> D., </a:t>
            </a:r>
            <a:r>
              <a:rPr lang="fr-FR" sz="1100" b="1" dirty="0" err="1"/>
              <a:t>Kobayashi</a:t>
            </a:r>
            <a:r>
              <a:rPr lang="fr-FR" sz="1100" b="1" dirty="0"/>
              <a:t> H., </a:t>
            </a:r>
            <a:r>
              <a:rPr lang="fr-FR" sz="1100" b="1" dirty="0" err="1"/>
              <a:t>Kamasawa</a:t>
            </a:r>
            <a:r>
              <a:rPr lang="fr-FR" sz="1100" b="1" dirty="0"/>
              <a:t> N., </a:t>
            </a:r>
            <a:r>
              <a:rPr lang="fr-FR" sz="1100" b="1" dirty="0" err="1"/>
              <a:t>Kishi</a:t>
            </a:r>
            <a:r>
              <a:rPr lang="fr-FR" sz="1100" b="1" dirty="0"/>
              <a:t> Y., </a:t>
            </a:r>
            <a:r>
              <a:rPr lang="fr-FR" sz="1100" b="1" dirty="0" err="1"/>
              <a:t>Osumi</a:t>
            </a:r>
            <a:r>
              <a:rPr lang="fr-FR" sz="1100" b="1" dirty="0"/>
              <a:t> M., </a:t>
            </a:r>
            <a:r>
              <a:rPr lang="fr-FR" sz="1100" b="1" dirty="0" err="1"/>
              <a:t>Sameshima</a:t>
            </a:r>
            <a:r>
              <a:rPr lang="fr-FR" sz="1100" b="1" dirty="0"/>
              <a:t> M., </a:t>
            </a:r>
            <a:r>
              <a:rPr lang="fr-FR" sz="1100" b="1" dirty="0" err="1"/>
              <a:t>Tsuchiya</a:t>
            </a:r>
            <a:r>
              <a:rPr lang="fr-FR" sz="1100" b="1" dirty="0"/>
              <a:t> </a:t>
            </a:r>
            <a:r>
              <a:rPr lang="fr-FR" sz="1100" b="1" dirty="0" err="1"/>
              <a:t>T</a:t>
            </a:r>
            <a:r>
              <a:rPr lang="fr-FR" sz="1100" b="1" dirty="0"/>
              <a:t>. 2006.</a:t>
            </a:r>
            <a:r>
              <a:rPr lang="fr-FR" sz="1100" dirty="0"/>
              <a:t> Change in the </a:t>
            </a:r>
            <a:r>
              <a:rPr lang="fr-FR" sz="1100" dirty="0" err="1"/>
              <a:t>actin</a:t>
            </a:r>
            <a:r>
              <a:rPr lang="fr-FR" sz="1100" dirty="0"/>
              <a:t> </a:t>
            </a:r>
            <a:r>
              <a:rPr lang="fr-FR" sz="1100" dirty="0" err="1"/>
              <a:t>cytoskeleton</a:t>
            </a:r>
            <a:r>
              <a:rPr lang="fr-FR" sz="1100" dirty="0"/>
              <a:t> </a:t>
            </a:r>
            <a:r>
              <a:rPr lang="fr-FR" sz="1100" dirty="0" err="1"/>
              <a:t>during</a:t>
            </a:r>
            <a:r>
              <a:rPr lang="fr-FR" sz="1100" dirty="0"/>
              <a:t> </a:t>
            </a:r>
            <a:r>
              <a:rPr lang="fr-FR" sz="1100" dirty="0" err="1"/>
              <a:t>seismonastic</a:t>
            </a:r>
            <a:r>
              <a:rPr lang="fr-FR" sz="1100" dirty="0"/>
              <a:t> </a:t>
            </a:r>
            <a:r>
              <a:rPr lang="fr-FR" sz="1100" dirty="0" err="1"/>
              <a:t>movement</a:t>
            </a:r>
            <a:r>
              <a:rPr lang="fr-FR" sz="1100" dirty="0"/>
              <a:t> of </a:t>
            </a:r>
            <a:r>
              <a:rPr lang="fr-FR" sz="1100" i="1" dirty="0"/>
              <a:t>Mimosa </a:t>
            </a:r>
            <a:r>
              <a:rPr lang="fr-FR" sz="1100" i="1" dirty="0" err="1"/>
              <a:t>pudica</a:t>
            </a:r>
            <a:r>
              <a:rPr lang="fr-FR" sz="1100" dirty="0"/>
              <a:t>. </a:t>
            </a:r>
            <a:r>
              <a:rPr lang="fr-FR" sz="1100" i="1" dirty="0"/>
              <a:t>Plant </a:t>
            </a:r>
            <a:r>
              <a:rPr lang="fr-FR" sz="1100" i="1" dirty="0" err="1"/>
              <a:t>cell</a:t>
            </a:r>
            <a:r>
              <a:rPr lang="fr-FR" sz="1100" i="1" dirty="0"/>
              <a:t> </a:t>
            </a:r>
            <a:r>
              <a:rPr lang="fr-FR" sz="1100" i="1" dirty="0" err="1"/>
              <a:t>physiol</a:t>
            </a:r>
            <a:r>
              <a:rPr lang="fr-FR" sz="1100" i="1" dirty="0"/>
              <a:t>.</a:t>
            </a:r>
            <a:r>
              <a:rPr lang="fr-FR" sz="1100" dirty="0"/>
              <a:t> </a:t>
            </a:r>
            <a:r>
              <a:rPr lang="fr-FR" sz="1100" b="1" dirty="0"/>
              <a:t>47(4)</a:t>
            </a:r>
            <a:r>
              <a:rPr lang="fr-FR" sz="1100" dirty="0"/>
              <a:t> : 531 – 539.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Volkov AG., </a:t>
            </a:r>
            <a:r>
              <a:rPr lang="fr-FR" sz="1100" b="1" dirty="0" err="1"/>
              <a:t>Adesina</a:t>
            </a:r>
            <a:r>
              <a:rPr lang="fr-FR" sz="1100" b="1" dirty="0"/>
              <a:t> </a:t>
            </a:r>
            <a:r>
              <a:rPr lang="fr-FR" sz="1100" b="1" dirty="0" err="1"/>
              <a:t>T</a:t>
            </a:r>
            <a:r>
              <a:rPr lang="fr-FR" sz="1100" b="1" dirty="0"/>
              <a:t>., </a:t>
            </a:r>
            <a:r>
              <a:rPr lang="fr-FR" sz="1100" b="1" dirty="0" err="1"/>
              <a:t>Markin</a:t>
            </a:r>
            <a:r>
              <a:rPr lang="fr-FR" sz="1100" b="1" dirty="0"/>
              <a:t> VS., </a:t>
            </a:r>
            <a:r>
              <a:rPr lang="fr-FR" sz="1100" b="1" dirty="0" err="1"/>
              <a:t>Jovanov</a:t>
            </a:r>
            <a:r>
              <a:rPr lang="fr-FR" sz="1100" b="1" dirty="0"/>
              <a:t> E. 2008.</a:t>
            </a:r>
            <a:r>
              <a:rPr lang="fr-FR" sz="1100" dirty="0"/>
              <a:t> </a:t>
            </a:r>
            <a:r>
              <a:rPr lang="fr-FR" sz="1100" dirty="0" err="1"/>
              <a:t>Kinetics</a:t>
            </a:r>
            <a:r>
              <a:rPr lang="fr-FR" sz="1100" dirty="0"/>
              <a:t> and </a:t>
            </a:r>
            <a:r>
              <a:rPr lang="fr-FR" sz="1100" dirty="0" err="1"/>
              <a:t>mechanism</a:t>
            </a:r>
            <a:r>
              <a:rPr lang="fr-FR" sz="1100" dirty="0"/>
              <a:t> of </a:t>
            </a:r>
            <a:r>
              <a:rPr lang="fr-FR" sz="1100" i="1" dirty="0" err="1"/>
              <a:t>Dionaea</a:t>
            </a:r>
            <a:r>
              <a:rPr lang="fr-FR" sz="1100" i="1" dirty="0"/>
              <a:t> </a:t>
            </a:r>
            <a:r>
              <a:rPr lang="fr-FR" sz="1100" i="1" dirty="0" err="1"/>
              <a:t>muscipula</a:t>
            </a:r>
            <a:r>
              <a:rPr lang="fr-FR" sz="1100" dirty="0"/>
              <a:t> </a:t>
            </a:r>
            <a:r>
              <a:rPr lang="fr-FR" sz="1100" dirty="0" err="1"/>
              <a:t>trap</a:t>
            </a:r>
            <a:r>
              <a:rPr lang="fr-FR" sz="1100" dirty="0"/>
              <a:t> </a:t>
            </a:r>
            <a:r>
              <a:rPr lang="fr-FR" sz="1100" dirty="0" err="1"/>
              <a:t>closing</a:t>
            </a:r>
            <a:r>
              <a:rPr lang="fr-FR" sz="1100" i="1" dirty="0"/>
              <a:t>. Plant </a:t>
            </a:r>
            <a:r>
              <a:rPr lang="fr-FR" sz="1100" i="1" dirty="0" err="1"/>
              <a:t>physiology</a:t>
            </a:r>
            <a:r>
              <a:rPr lang="fr-FR" sz="1100" dirty="0"/>
              <a:t> </a:t>
            </a:r>
            <a:r>
              <a:rPr lang="fr-FR" sz="1100" b="1" dirty="0"/>
              <a:t>146</a:t>
            </a:r>
            <a:r>
              <a:rPr lang="fr-FR" sz="1100" dirty="0"/>
              <a:t> : 694 – 702.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Volkov AG., </a:t>
            </a:r>
            <a:r>
              <a:rPr lang="fr-FR" sz="1100" b="1" dirty="0" err="1"/>
              <a:t>Carrell</a:t>
            </a:r>
            <a:r>
              <a:rPr lang="fr-FR" sz="1100" b="1" dirty="0"/>
              <a:t> H., Baldwin A., </a:t>
            </a:r>
            <a:r>
              <a:rPr lang="fr-FR" sz="1100" b="1" dirty="0" err="1"/>
              <a:t>Markin</a:t>
            </a:r>
            <a:r>
              <a:rPr lang="fr-FR" sz="1100" b="1" dirty="0"/>
              <a:t> VS. 2009.</a:t>
            </a:r>
            <a:r>
              <a:rPr lang="fr-FR" sz="1100" dirty="0"/>
              <a:t> </a:t>
            </a:r>
            <a:r>
              <a:rPr lang="fr-FR" sz="1100" dirty="0" err="1"/>
              <a:t>Electrical</a:t>
            </a:r>
            <a:r>
              <a:rPr lang="fr-FR" sz="1100" dirty="0"/>
              <a:t> </a:t>
            </a:r>
            <a:r>
              <a:rPr lang="fr-FR" sz="1100" dirty="0" err="1"/>
              <a:t>memory</a:t>
            </a:r>
            <a:r>
              <a:rPr lang="fr-FR" sz="1100" dirty="0"/>
              <a:t> in Venus </a:t>
            </a:r>
            <a:r>
              <a:rPr lang="fr-FR" sz="1100" dirty="0" err="1"/>
              <a:t>flytrap</a:t>
            </a:r>
            <a:r>
              <a:rPr lang="fr-FR" sz="1100" dirty="0"/>
              <a:t>. </a:t>
            </a:r>
            <a:r>
              <a:rPr lang="fr-FR" sz="1100" i="1" dirty="0" err="1"/>
              <a:t>Bioelectrochemistry</a:t>
            </a:r>
            <a:r>
              <a:rPr lang="fr-FR" sz="1100" dirty="0"/>
              <a:t> </a:t>
            </a:r>
            <a:r>
              <a:rPr lang="fr-FR" sz="1100" b="1" dirty="0"/>
              <a:t>75</a:t>
            </a:r>
            <a:r>
              <a:rPr lang="fr-FR" sz="1100" dirty="0"/>
              <a:t> : 142 – 147.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Volkov AG., </a:t>
            </a:r>
            <a:r>
              <a:rPr lang="fr-FR" sz="1100" b="1" dirty="0" err="1"/>
              <a:t>Coopwook</a:t>
            </a:r>
            <a:r>
              <a:rPr lang="fr-FR" sz="1100" b="1" dirty="0"/>
              <a:t> KG., </a:t>
            </a:r>
            <a:r>
              <a:rPr lang="fr-FR" sz="1100" b="1" dirty="0" err="1"/>
              <a:t>Markin</a:t>
            </a:r>
            <a:r>
              <a:rPr lang="fr-FR" sz="1100" b="1" dirty="0"/>
              <a:t> VS. 2008.</a:t>
            </a:r>
            <a:r>
              <a:rPr lang="fr-FR" sz="1100" dirty="0"/>
              <a:t> Inhibition of the </a:t>
            </a:r>
            <a:r>
              <a:rPr lang="fr-FR" sz="1100" i="1" dirty="0" err="1"/>
              <a:t>Dionaea</a:t>
            </a:r>
            <a:r>
              <a:rPr lang="fr-FR" sz="1100" i="1" dirty="0"/>
              <a:t> </a:t>
            </a:r>
            <a:r>
              <a:rPr lang="fr-FR" sz="1100" i="1" dirty="0" err="1"/>
              <a:t>muscipula</a:t>
            </a:r>
            <a:r>
              <a:rPr lang="fr-FR" sz="1100" dirty="0"/>
              <a:t> Ellis </a:t>
            </a:r>
            <a:r>
              <a:rPr lang="fr-FR" sz="1100" dirty="0" err="1"/>
              <a:t>trap</a:t>
            </a:r>
            <a:r>
              <a:rPr lang="fr-FR" sz="1100" dirty="0"/>
              <a:t> </a:t>
            </a:r>
            <a:r>
              <a:rPr lang="fr-FR" sz="1100" dirty="0" err="1"/>
              <a:t>closure</a:t>
            </a:r>
            <a:r>
              <a:rPr lang="fr-FR" sz="1100" dirty="0"/>
              <a:t> by ion and water </a:t>
            </a:r>
            <a:r>
              <a:rPr lang="fr-FR" sz="1100" dirty="0" err="1"/>
              <a:t>channels</a:t>
            </a:r>
            <a:r>
              <a:rPr lang="fr-FR" sz="1100" dirty="0"/>
              <a:t> </a:t>
            </a:r>
            <a:r>
              <a:rPr lang="fr-FR" sz="1100" dirty="0" err="1"/>
              <a:t>blockers</a:t>
            </a:r>
            <a:r>
              <a:rPr lang="fr-FR" sz="1100" dirty="0"/>
              <a:t> and </a:t>
            </a:r>
            <a:r>
              <a:rPr lang="fr-FR" sz="1100" dirty="0" err="1"/>
              <a:t>uncouplers</a:t>
            </a:r>
            <a:r>
              <a:rPr lang="fr-FR" sz="1100" dirty="0"/>
              <a:t>. </a:t>
            </a:r>
            <a:r>
              <a:rPr lang="fr-FR" sz="1100" i="1" dirty="0"/>
              <a:t>Plant science</a:t>
            </a:r>
            <a:r>
              <a:rPr lang="fr-FR" sz="1100" dirty="0"/>
              <a:t> </a:t>
            </a:r>
            <a:r>
              <a:rPr lang="fr-FR" sz="1100" b="1" dirty="0"/>
              <a:t>175</a:t>
            </a:r>
            <a:r>
              <a:rPr lang="fr-FR" sz="1100" dirty="0"/>
              <a:t> : 642 – 649.</a:t>
            </a:r>
            <a:endParaRPr lang="en-GB" sz="1100" dirty="0"/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/>
              <a:t>Ueda M., </a:t>
            </a:r>
            <a:r>
              <a:rPr lang="fr-FR" sz="1100" b="1" dirty="0" err="1"/>
              <a:t>Tokunaga</a:t>
            </a:r>
            <a:r>
              <a:rPr lang="fr-FR" sz="1100" b="1" dirty="0"/>
              <a:t> </a:t>
            </a:r>
            <a:r>
              <a:rPr lang="fr-FR" sz="1100" b="1" dirty="0" err="1"/>
              <a:t>T</a:t>
            </a:r>
            <a:r>
              <a:rPr lang="fr-FR" sz="1100" b="1" dirty="0"/>
              <a:t>., </a:t>
            </a:r>
            <a:r>
              <a:rPr lang="fr-FR" sz="1100" b="1" dirty="0" err="1"/>
              <a:t>Okada</a:t>
            </a:r>
            <a:r>
              <a:rPr lang="fr-FR" sz="1100" b="1" dirty="0"/>
              <a:t> M., </a:t>
            </a:r>
            <a:r>
              <a:rPr lang="fr-FR" sz="1100" b="1" dirty="0" err="1"/>
              <a:t>Nakamura</a:t>
            </a:r>
            <a:r>
              <a:rPr lang="fr-FR" sz="1100" b="1" dirty="0"/>
              <a:t> Y., </a:t>
            </a:r>
            <a:r>
              <a:rPr lang="fr-FR" sz="1100" b="1" dirty="0" err="1"/>
              <a:t>Takada</a:t>
            </a:r>
            <a:r>
              <a:rPr lang="fr-FR" sz="1100" b="1" dirty="0"/>
              <a:t> N., Suzuki R., Kondo K. 2010.</a:t>
            </a:r>
            <a:r>
              <a:rPr lang="fr-FR" sz="1100" dirty="0"/>
              <a:t> </a:t>
            </a:r>
            <a:r>
              <a:rPr lang="fr-FR" sz="1100" dirty="0" err="1"/>
              <a:t>Trap-closing</a:t>
            </a:r>
            <a:r>
              <a:rPr lang="fr-FR" sz="1100" dirty="0"/>
              <a:t> </a:t>
            </a:r>
            <a:r>
              <a:rPr lang="fr-FR" sz="1100" dirty="0" err="1"/>
              <a:t>chemical</a:t>
            </a:r>
            <a:r>
              <a:rPr lang="fr-FR" sz="1100" dirty="0"/>
              <a:t> </a:t>
            </a:r>
            <a:r>
              <a:rPr lang="fr-FR" sz="1100" dirty="0" err="1"/>
              <a:t>factors</a:t>
            </a:r>
            <a:r>
              <a:rPr lang="fr-FR" sz="1100" dirty="0"/>
              <a:t> of the Venus </a:t>
            </a:r>
            <a:r>
              <a:rPr lang="fr-FR" sz="1100" dirty="0" err="1"/>
              <a:t>flytrap</a:t>
            </a:r>
            <a:r>
              <a:rPr lang="fr-FR" sz="1100" dirty="0"/>
              <a:t> (</a:t>
            </a:r>
            <a:r>
              <a:rPr lang="fr-FR" sz="1100" i="1" dirty="0" err="1"/>
              <a:t>Dionaea</a:t>
            </a:r>
            <a:r>
              <a:rPr lang="fr-FR" sz="1100" i="1" dirty="0"/>
              <a:t> </a:t>
            </a:r>
            <a:r>
              <a:rPr lang="fr-FR" sz="1100" i="1" dirty="0" err="1"/>
              <a:t>muscipula</a:t>
            </a:r>
            <a:r>
              <a:rPr lang="fr-FR" sz="1100" dirty="0"/>
              <a:t> Ellis). </a:t>
            </a:r>
            <a:r>
              <a:rPr lang="fr-FR" sz="1100" i="1" dirty="0" err="1"/>
              <a:t>ChemBioChem</a:t>
            </a:r>
            <a:r>
              <a:rPr lang="fr-FR" sz="1100" dirty="0"/>
              <a:t> </a:t>
            </a:r>
            <a:r>
              <a:rPr lang="fr-FR" sz="1100" b="1" dirty="0"/>
              <a:t>11</a:t>
            </a:r>
            <a:r>
              <a:rPr lang="fr-FR" sz="1100" dirty="0"/>
              <a:t> : 2378 – 2383</a:t>
            </a:r>
            <a:r>
              <a:rPr lang="fr-FR" sz="1100" dirty="0" smtClean="0"/>
              <a:t>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fr-FR" sz="1100" b="1" dirty="0" smtClean="0"/>
              <a:t>Fromm J., </a:t>
            </a:r>
            <a:r>
              <a:rPr lang="fr-FR" sz="1100" b="1" dirty="0" err="1" smtClean="0"/>
              <a:t>Lautner</a:t>
            </a:r>
            <a:r>
              <a:rPr lang="fr-FR" sz="1100" b="1" dirty="0" smtClean="0"/>
              <a:t> S.2007</a:t>
            </a:r>
            <a:r>
              <a:rPr lang="fr-FR" sz="1100" dirty="0" smtClean="0"/>
              <a:t>. </a:t>
            </a:r>
            <a:r>
              <a:rPr lang="fr-FR" sz="1100" dirty="0" err="1" smtClean="0"/>
              <a:t>Electrical</a:t>
            </a:r>
            <a:r>
              <a:rPr lang="fr-FR" sz="1100" dirty="0" smtClean="0"/>
              <a:t> </a:t>
            </a:r>
            <a:r>
              <a:rPr lang="fr-FR" sz="1100" dirty="0" err="1" smtClean="0"/>
              <a:t>signals</a:t>
            </a:r>
            <a:r>
              <a:rPr lang="fr-FR" sz="1100" dirty="0" smtClean="0"/>
              <a:t> and </a:t>
            </a:r>
            <a:r>
              <a:rPr lang="fr-FR" sz="1100" dirty="0" err="1" smtClean="0"/>
              <a:t>their</a:t>
            </a:r>
            <a:r>
              <a:rPr lang="fr-FR" sz="1100" dirty="0" smtClean="0"/>
              <a:t> </a:t>
            </a:r>
            <a:r>
              <a:rPr lang="fr-FR" sz="1100" dirty="0" err="1" smtClean="0"/>
              <a:t>physiological</a:t>
            </a:r>
            <a:r>
              <a:rPr lang="fr-FR" sz="1100" dirty="0" smtClean="0"/>
              <a:t> </a:t>
            </a:r>
            <a:r>
              <a:rPr lang="fr-FR" sz="1100" dirty="0" err="1" smtClean="0"/>
              <a:t>significance</a:t>
            </a:r>
            <a:r>
              <a:rPr lang="fr-FR" sz="1100" dirty="0" smtClean="0"/>
              <a:t> in plants</a:t>
            </a:r>
            <a:r>
              <a:rPr lang="fr-FR" sz="1100" i="1" dirty="0" smtClean="0"/>
              <a:t>. Plant, </a:t>
            </a:r>
            <a:r>
              <a:rPr lang="fr-FR" sz="1100" i="1" dirty="0" err="1"/>
              <a:t>C</a:t>
            </a:r>
            <a:r>
              <a:rPr lang="fr-FR" sz="1100" i="1" dirty="0" err="1" smtClean="0"/>
              <a:t>ell</a:t>
            </a:r>
            <a:r>
              <a:rPr lang="fr-FR" sz="1100" i="1" dirty="0" smtClean="0"/>
              <a:t> and </a:t>
            </a:r>
            <a:r>
              <a:rPr lang="fr-FR" sz="1100" i="1" dirty="0" err="1" smtClean="0"/>
              <a:t>Environment</a:t>
            </a:r>
            <a:r>
              <a:rPr lang="fr-FR" sz="1100" i="1" dirty="0" smtClean="0"/>
              <a:t> </a:t>
            </a:r>
            <a:r>
              <a:rPr lang="fr-FR" sz="1100" b="1" dirty="0" smtClean="0"/>
              <a:t>30</a:t>
            </a:r>
            <a:r>
              <a:rPr lang="fr-FR" sz="1100" dirty="0" smtClean="0"/>
              <a:t> : 249 – 257.</a:t>
            </a:r>
            <a:endParaRPr lang="en-GB" sz="1100" dirty="0"/>
          </a:p>
          <a:p>
            <a:pPr marL="514350" indent="-514350" algn="just">
              <a:buFont typeface="+mj-lt"/>
              <a:buAutoNum type="arabicPeriod"/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0004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Références - Images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fr-FR" sz="1200" b="1" dirty="0" err="1" smtClean="0"/>
              <a:t>Wikimedia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commons</a:t>
            </a:r>
            <a:r>
              <a:rPr lang="fr-FR" sz="1200" b="1" dirty="0" smtClean="0"/>
              <a:t> – Mimosa </a:t>
            </a:r>
            <a:r>
              <a:rPr lang="fr-FR" sz="1200" b="1" dirty="0" err="1" smtClean="0"/>
              <a:t>pudica</a:t>
            </a:r>
            <a:r>
              <a:rPr lang="fr-FR" sz="1200" b="1" dirty="0" smtClean="0"/>
              <a:t> </a:t>
            </a:r>
            <a:r>
              <a:rPr lang="fr-FR" sz="1200" b="1" dirty="0" smtClean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</a:t>
            </a:r>
            <a:r>
              <a:rPr lang="fr-FR" sz="1200" b="1" i="1" dirty="0" smtClean="0">
                <a:sym typeface="Symbol"/>
              </a:rPr>
              <a:t>n ligne</a:t>
            </a:r>
            <a:r>
              <a:rPr lang="fr-FR" sz="1200" b="1" dirty="0" smtClean="0">
                <a:sym typeface="Symbol"/>
              </a:rPr>
              <a:t>, consulté le 02/05/2011.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smtClean="0"/>
              <a:t>URL:</a:t>
            </a:r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://upload.wikimedia.org/wikipedia/commons/d/df/Mimosa_pudica_003.</a:t>
            </a:r>
            <a:r>
              <a:rPr lang="en-US" sz="1200" dirty="0" smtClean="0">
                <a:hlinkClick r:id="rId2"/>
              </a:rPr>
              <a:t>JPG</a:t>
            </a:r>
            <a:endParaRPr lang="en-US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/>
              <a:t>Environnement et patrimoine – Dessins scolaire de botanique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err="1"/>
              <a:t>URL:</a:t>
            </a:r>
            <a:r>
              <a:rPr lang="fr-FR" sz="1200" dirty="0" err="1">
                <a:hlinkClick r:id="rId3"/>
              </a:rPr>
              <a:t>http</a:t>
            </a:r>
            <a:r>
              <a:rPr lang="fr-FR" sz="1200" dirty="0">
                <a:hlinkClick r:id="rId3"/>
              </a:rPr>
              <a:t>://environnement.ecole.free.fr/images%202bg/dessins%20scolaires%20botanique/Image%20(28)%20-%20Vrilles%20de%20la%20vigne.jpg</a:t>
            </a:r>
            <a:endParaRPr lang="fr-FR" sz="1200" dirty="0"/>
          </a:p>
          <a:p>
            <a:pPr>
              <a:buFont typeface="+mj-lt"/>
              <a:buAutoNum type="alphaUcPeriod"/>
            </a:pPr>
            <a:r>
              <a:rPr lang="fr-FR" sz="1200" b="1" dirty="0" err="1" smtClean="0"/>
              <a:t>Biodidac</a:t>
            </a:r>
            <a:r>
              <a:rPr lang="fr-FR" sz="1200" b="1" dirty="0" smtClean="0"/>
              <a:t> </a:t>
            </a:r>
            <a:r>
              <a:rPr lang="fr-FR" sz="1200" b="1" dirty="0"/>
              <a:t>– </a:t>
            </a:r>
            <a:r>
              <a:rPr lang="fr-FR" sz="1200" b="1" dirty="0" err="1"/>
              <a:t>Botany</a:t>
            </a:r>
            <a:r>
              <a:rPr lang="fr-FR" sz="1200" b="1" dirty="0"/>
              <a:t> – </a:t>
            </a:r>
            <a:r>
              <a:rPr lang="fr-FR" sz="1200" b="1" dirty="0" err="1"/>
              <a:t>Dicotyle</a:t>
            </a:r>
            <a:r>
              <a:rPr lang="fr-FR" sz="1200" b="1" dirty="0"/>
              <a:t>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</a:t>
            </a:r>
            <a:r>
              <a:rPr lang="fr-FR" sz="1200" b="1" dirty="0" smtClean="0">
                <a:sym typeface="Symbol"/>
              </a:rPr>
              <a:t>. URL:</a:t>
            </a:r>
            <a:r>
              <a:rPr lang="en-GB" sz="1200" b="1" dirty="0" smtClean="0">
                <a:sym typeface="Symbol"/>
              </a:rPr>
              <a:t> </a:t>
            </a:r>
            <a:r>
              <a:rPr lang="fi-FI" sz="1200" dirty="0" smtClean="0">
                <a:hlinkClick r:id="rId4"/>
              </a:rPr>
              <a:t>http</a:t>
            </a:r>
            <a:r>
              <a:rPr lang="fi-FI" sz="1200" dirty="0">
                <a:hlinkClick r:id="rId4"/>
              </a:rPr>
              <a:t>://biodidac.bio.uottawa.ca/ftp/BIODIDAC/Botany/Dicotyle/DIAGBW/</a:t>
            </a:r>
            <a:r>
              <a:rPr lang="fi-FI" sz="1200" dirty="0" smtClean="0">
                <a:hlinkClick r:id="rId4"/>
              </a:rPr>
              <a:t>Faba002b.gif</a:t>
            </a:r>
            <a:endParaRPr lang="fi-FI" sz="1200" dirty="0"/>
          </a:p>
          <a:p>
            <a:pPr>
              <a:buFont typeface="+mj-lt"/>
              <a:buAutoNum type="alphaUcPeriod"/>
            </a:pPr>
            <a:r>
              <a:rPr lang="fr-FR" sz="1200" b="1" dirty="0" err="1"/>
              <a:t>Wikimedia</a:t>
            </a:r>
            <a:r>
              <a:rPr lang="fr-FR" sz="1200" b="1" dirty="0"/>
              <a:t> </a:t>
            </a:r>
            <a:r>
              <a:rPr lang="fr-FR" sz="1200" b="1" dirty="0" err="1"/>
              <a:t>commons</a:t>
            </a:r>
            <a:r>
              <a:rPr lang="fr-FR" sz="1200" b="1" dirty="0"/>
              <a:t> – Mimosa </a:t>
            </a:r>
            <a:r>
              <a:rPr lang="fr-FR" sz="1200" b="1" dirty="0" err="1"/>
              <a:t>pudica</a:t>
            </a:r>
            <a:r>
              <a:rPr lang="fr-FR" sz="1200" b="1" dirty="0"/>
              <a:t>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02/05/2011</a:t>
            </a:r>
            <a:r>
              <a:rPr lang="fr-FR" sz="1200" b="1" dirty="0" smtClean="0">
                <a:sym typeface="Symbol"/>
              </a:rPr>
              <a:t>.URL:</a:t>
            </a:r>
            <a:r>
              <a:rPr lang="en-GB" sz="1200" b="1" dirty="0" smtClean="0">
                <a:sym typeface="Symbol"/>
              </a:rPr>
              <a:t> </a:t>
            </a:r>
            <a:r>
              <a:rPr lang="en-US" sz="1200" dirty="0" smtClean="0">
                <a:hlinkClick r:id="rId5"/>
              </a:rPr>
              <a:t>http</a:t>
            </a:r>
            <a:r>
              <a:rPr lang="en-US" sz="1200" dirty="0">
                <a:hlinkClick r:id="rId5"/>
              </a:rPr>
              <a:t>://commons.wikimedia.org/wiki/File:Mimosa_pudica_002.</a:t>
            </a:r>
            <a:r>
              <a:rPr lang="en-US" sz="1200" dirty="0" smtClean="0">
                <a:hlinkClick r:id="rId5"/>
              </a:rPr>
              <a:t>JPG</a:t>
            </a:r>
            <a:endParaRPr lang="en-US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 smtClean="0"/>
              <a:t>Science photo </a:t>
            </a:r>
            <a:r>
              <a:rPr lang="fr-FR" sz="1200" b="1" dirty="0" err="1" smtClean="0"/>
              <a:t>library</a:t>
            </a:r>
            <a:r>
              <a:rPr lang="fr-FR" sz="1200" b="1" dirty="0" smtClean="0"/>
              <a:t> </a:t>
            </a:r>
            <a:r>
              <a:rPr lang="fr-FR" sz="1200" b="1" dirty="0"/>
              <a:t>– </a:t>
            </a:r>
            <a:r>
              <a:rPr lang="fr-FR" sz="1200" b="1" dirty="0" smtClean="0"/>
              <a:t>Sensitive plant </a:t>
            </a:r>
            <a:r>
              <a:rPr lang="fr-FR" sz="1200" b="1" dirty="0" err="1" smtClean="0"/>
              <a:t>with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leaves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shut</a:t>
            </a:r>
            <a:r>
              <a:rPr lang="fr-FR" sz="1200" b="1" dirty="0" smtClean="0"/>
              <a:t> </a:t>
            </a:r>
            <a:r>
              <a:rPr lang="fr-FR" sz="1200" b="1" dirty="0" smtClean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02/05/2011.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err="1"/>
              <a:t>URL:</a:t>
            </a:r>
            <a:r>
              <a:rPr lang="fr-FR" sz="1200" dirty="0" err="1" smtClean="0">
                <a:hlinkClick r:id="rId6"/>
              </a:rPr>
              <a:t>http</a:t>
            </a:r>
            <a:r>
              <a:rPr lang="fr-FR" sz="1200" dirty="0">
                <a:hlinkClick r:id="rId6"/>
              </a:rPr>
              <a:t>://www.sciencephoto.com/images/download_lo_res.html?id=667400228</a:t>
            </a:r>
            <a:endParaRPr lang="fr-FR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 err="1" smtClean="0"/>
              <a:t>Biodidac</a:t>
            </a:r>
            <a:r>
              <a:rPr lang="fr-FR" sz="1200" b="1" dirty="0" smtClean="0"/>
              <a:t> – </a:t>
            </a:r>
            <a:r>
              <a:rPr lang="fr-FR" sz="1200" b="1" dirty="0" err="1" smtClean="0"/>
              <a:t>Botany</a:t>
            </a:r>
            <a:r>
              <a:rPr lang="fr-FR" sz="1200" b="1" dirty="0" smtClean="0"/>
              <a:t> – </a:t>
            </a:r>
            <a:r>
              <a:rPr lang="fr-FR" sz="1200" b="1" dirty="0" err="1" smtClean="0"/>
              <a:t>Dicotyle</a:t>
            </a:r>
            <a:r>
              <a:rPr lang="fr-FR" sz="1200" b="1" dirty="0" smtClean="0"/>
              <a:t>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smtClean="0"/>
              <a:t>URL:</a:t>
            </a:r>
            <a:r>
              <a:rPr lang="fi-FI" sz="1200" dirty="0" smtClean="0">
                <a:hlinkClick r:id="rId7"/>
              </a:rPr>
              <a:t>http</a:t>
            </a:r>
            <a:r>
              <a:rPr lang="fi-FI" sz="1200" dirty="0">
                <a:hlinkClick r:id="rId7"/>
              </a:rPr>
              <a:t>://biodidac.bio.uottawa.ca/ftp/BIODIDAC/Botany/Dicotyle/DIAGBW/</a:t>
            </a:r>
            <a:r>
              <a:rPr lang="fi-FI" sz="1200" dirty="0" smtClean="0">
                <a:hlinkClick r:id="rId7"/>
              </a:rPr>
              <a:t>Nepe004b.gif</a:t>
            </a:r>
            <a:endParaRPr lang="fi-FI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 err="1" smtClean="0"/>
              <a:t>Botanica</a:t>
            </a:r>
            <a:r>
              <a:rPr lang="fr-FR" sz="1200" b="1" dirty="0" smtClean="0"/>
              <a:t> E vari </a:t>
            </a:r>
            <a:r>
              <a:rPr lang="fr-FR" sz="1200" b="1" dirty="0" err="1" smtClean="0"/>
              <a:t>ipertesti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didattici</a:t>
            </a:r>
            <a:r>
              <a:rPr lang="fr-FR" sz="1200" b="1" dirty="0" smtClean="0"/>
              <a:t> – </a:t>
            </a:r>
            <a:r>
              <a:rPr lang="fr-FR" sz="1200" b="1" dirty="0" err="1" smtClean="0"/>
              <a:t>Coppermine</a:t>
            </a:r>
            <a:r>
              <a:rPr lang="fr-FR" sz="1200" b="1" dirty="0" smtClean="0"/>
              <a:t> photo </a:t>
            </a:r>
            <a:r>
              <a:rPr lang="fr-FR" sz="1200" b="1" dirty="0" err="1" smtClean="0"/>
              <a:t>gallery</a:t>
            </a:r>
            <a:r>
              <a:rPr lang="fr-FR" sz="1200" b="1" dirty="0" smtClean="0"/>
              <a:t> </a:t>
            </a:r>
            <a:r>
              <a:rPr lang="fr-FR" sz="1200" b="1" dirty="0" smtClean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smtClean="0"/>
              <a:t>URL:</a:t>
            </a:r>
            <a:r>
              <a:rPr lang="ro-RO" sz="1200" dirty="0" smtClean="0">
                <a:hlinkClick r:id="rId8"/>
              </a:rPr>
              <a:t>http</a:t>
            </a:r>
            <a:r>
              <a:rPr lang="ro-RO" sz="1200" dirty="0">
                <a:hlinkClick r:id="rId8"/>
              </a:rPr>
              <a:t>://luirig.altervista.org/cpm/albums/bot2009-thome2/Dionaea-muscipula-95.</a:t>
            </a:r>
            <a:r>
              <a:rPr lang="ro-RO" sz="1200" dirty="0" smtClean="0">
                <a:hlinkClick r:id="rId8"/>
              </a:rPr>
              <a:t>jpg</a:t>
            </a:r>
            <a:endParaRPr lang="ro-RO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 err="1" smtClean="0"/>
              <a:t>Bary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Rice</a:t>
            </a:r>
            <a:r>
              <a:rPr lang="fr-FR" sz="1200" b="1" dirty="0" smtClean="0"/>
              <a:t> – </a:t>
            </a:r>
            <a:r>
              <a:rPr lang="fr-FR" sz="1200" b="1" dirty="0" err="1" smtClean="0"/>
              <a:t>Carnivorous</a:t>
            </a:r>
            <a:r>
              <a:rPr lang="fr-FR" sz="1200" b="1" dirty="0" smtClean="0"/>
              <a:t> plants – </a:t>
            </a:r>
            <a:r>
              <a:rPr lang="fr-FR" sz="1200" b="1" dirty="0" err="1" smtClean="0"/>
              <a:t>Dionaea</a:t>
            </a:r>
            <a:r>
              <a:rPr lang="fr-FR" sz="1200" b="1" dirty="0" smtClean="0"/>
              <a:t>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smtClean="0"/>
              <a:t>URL:</a:t>
            </a:r>
            <a:r>
              <a:rPr lang="pl-PL" sz="1200" dirty="0" smtClean="0">
                <a:hlinkClick r:id="rId9"/>
              </a:rPr>
              <a:t>http</a:t>
            </a:r>
            <a:r>
              <a:rPr lang="pl-PL" sz="1200" dirty="0">
                <a:hlinkClick r:id="rId9"/>
              </a:rPr>
              <a:t>://www.sarracenia.com/photos/dionaea/dionamusci037.</a:t>
            </a:r>
            <a:r>
              <a:rPr lang="pl-PL" sz="1200" dirty="0" smtClean="0">
                <a:hlinkClick r:id="rId9"/>
              </a:rPr>
              <a:t>jpg</a:t>
            </a:r>
            <a:endParaRPr lang="pl-PL" sz="1200" dirty="0" smtClean="0"/>
          </a:p>
          <a:p>
            <a:pPr>
              <a:buFont typeface="+mj-lt"/>
              <a:buAutoNum type="alphaUcPeriod"/>
            </a:pPr>
            <a:r>
              <a:rPr lang="fr-FR" sz="1200" b="1" dirty="0" err="1"/>
              <a:t>Bary</a:t>
            </a:r>
            <a:r>
              <a:rPr lang="fr-FR" sz="1200" b="1" dirty="0"/>
              <a:t> </a:t>
            </a:r>
            <a:r>
              <a:rPr lang="fr-FR" sz="1200" b="1" dirty="0" err="1"/>
              <a:t>Rice</a:t>
            </a:r>
            <a:r>
              <a:rPr lang="fr-FR" sz="1200" b="1" dirty="0"/>
              <a:t> – </a:t>
            </a:r>
            <a:r>
              <a:rPr lang="fr-FR" sz="1200" b="1" dirty="0" err="1"/>
              <a:t>Carnivorous</a:t>
            </a:r>
            <a:r>
              <a:rPr lang="fr-FR" sz="1200" b="1" dirty="0"/>
              <a:t> plants – </a:t>
            </a:r>
            <a:r>
              <a:rPr lang="fr-FR" sz="1200" b="1" dirty="0" err="1"/>
              <a:t>Dionaea</a:t>
            </a:r>
            <a:r>
              <a:rPr lang="fr-FR" sz="1200" b="1" dirty="0"/>
              <a:t> </a:t>
            </a:r>
            <a:r>
              <a:rPr lang="fr-FR" sz="1200" b="1" dirty="0">
                <a:sym typeface="Symbol"/>
              </a:rPr>
              <a:t></a:t>
            </a:r>
            <a:r>
              <a:rPr lang="fr-FR" sz="1200" b="1" i="1" dirty="0">
                <a:sym typeface="Symbol"/>
              </a:rPr>
              <a:t>en ligne</a:t>
            </a:r>
            <a:r>
              <a:rPr lang="fr-FR" sz="1200" b="1" dirty="0">
                <a:sym typeface="Symbol"/>
              </a:rPr>
              <a:t>, consulté le 05/05/2011.</a:t>
            </a:r>
            <a:r>
              <a:rPr lang="en-GB" sz="1200" b="1" dirty="0">
                <a:sym typeface="Symbol"/>
              </a:rPr>
              <a:t> </a:t>
            </a:r>
            <a:r>
              <a:rPr lang="fr-FR" sz="1200" b="1" dirty="0" smtClean="0"/>
              <a:t>URL:</a:t>
            </a:r>
            <a:r>
              <a:rPr lang="pl-PL" sz="1200" dirty="0" smtClean="0">
                <a:hlinkClick r:id="rId10"/>
              </a:rPr>
              <a:t>http</a:t>
            </a:r>
            <a:r>
              <a:rPr lang="pl-PL" sz="1200" dirty="0">
                <a:hlinkClick r:id="rId10"/>
              </a:rPr>
              <a:t>://www.sarracenia.com/photos/dionaea/dionamusci029.</a:t>
            </a:r>
            <a:r>
              <a:rPr lang="pl-PL" sz="1200" dirty="0" smtClean="0">
                <a:hlinkClick r:id="rId10"/>
              </a:rPr>
              <a:t>jpg</a:t>
            </a:r>
            <a:endParaRPr lang="fr-FR" sz="3600" dirty="0" smtClean="0"/>
          </a:p>
          <a:p>
            <a:pPr marL="0" indent="0">
              <a:buNone/>
            </a:pPr>
            <a:endParaRPr lang="fr-FR" sz="1100" dirty="0" smtClean="0"/>
          </a:p>
        </p:txBody>
      </p:sp>
    </p:spTree>
    <p:extLst>
      <p:ext uri="{BB962C8B-B14F-4D97-AF65-F5344CB8AC3E}">
        <p14:creationId xmlns:p14="http://schemas.microsoft.com/office/powerpoint/2010/main" val="2122895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849</Words>
  <Application>Microsoft Macintosh PowerPoint</Application>
  <PresentationFormat>Présentation à l'écran (4:3)</PresentationFormat>
  <Paragraphs>194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La thigmonastie chez les plantes</vt:lpstr>
      <vt:lpstr>Plan</vt:lpstr>
      <vt:lpstr>Introduction</vt:lpstr>
      <vt:lpstr>Réactions au toucher</vt:lpstr>
      <vt:lpstr>Thigmonastie</vt:lpstr>
      <vt:lpstr>Mimosa pudica, la sensible</vt:lpstr>
      <vt:lpstr>Présentation PowerPoint</vt:lpstr>
      <vt:lpstr>Dionaea muscipula, la prédatrice</vt:lpstr>
      <vt:lpstr>Présentation PowerPoint</vt:lpstr>
      <vt:lpstr>Schématisation de la thigmonastie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Ouvertures</vt:lpstr>
      <vt:lpstr>Références - Articles</vt:lpstr>
      <vt:lpstr>Références - Images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thigmonastie chez les plantes</dc:title>
  <dc:creator>Thomas 10pas</dc:creator>
  <cp:lastModifiedBy>Thomas 10pas</cp:lastModifiedBy>
  <cp:revision>71</cp:revision>
  <dcterms:created xsi:type="dcterms:W3CDTF">2011-05-02T19:30:11Z</dcterms:created>
  <dcterms:modified xsi:type="dcterms:W3CDTF">2011-07-27T13:47:14Z</dcterms:modified>
</cp:coreProperties>
</file>