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  <p:sldMasterId id="2147483913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64" r:id="rId17"/>
    <p:sldId id="265" r:id="rId18"/>
    <p:sldId id="267" r:id="rId19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71" autoAdjust="0"/>
  </p:normalViewPr>
  <p:slideViewPr>
    <p:cSldViewPr>
      <p:cViewPr>
        <p:scale>
          <a:sx n="100" d="100"/>
          <a:sy n="100" d="100"/>
        </p:scale>
        <p:origin x="-6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981D7-F5AA-4C5F-8872-82D46DC05B70}" type="datetimeFigureOut">
              <a:rPr lang="es-PA" smtClean="0"/>
              <a:pPr/>
              <a:t>05/03/2011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C3966-7E54-4B65-9A12-C594A783051E}" type="slidenum">
              <a:rPr lang="es-PA" smtClean="0"/>
              <a:pPr/>
              <a:t>‹N°›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3868438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C3966-7E54-4B65-9A12-C594A783051E}" type="slidenum">
              <a:rPr lang="es-PA" smtClean="0"/>
              <a:pPr/>
              <a:t>17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11280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xmlns="" val="2988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07704" y="6351494"/>
            <a:ext cx="677909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PA" smtClean="0"/>
              <a:t>Mandavid, Royer, Sarmiento. 8 avril 2011</a:t>
            </a:r>
            <a:endParaRPr lang="es-PA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41864"/>
          </a:xfrm>
        </p:spPr>
        <p:txBody>
          <a:bodyPr>
            <a:noAutofit/>
          </a:bodyPr>
          <a:lstStyle/>
          <a:p>
            <a:r>
              <a:rPr lang="es-PA" sz="3200" b="1" dirty="0" err="1">
                <a:solidFill>
                  <a:schemeClr val="bg1"/>
                </a:solidFill>
              </a:rPr>
              <a:t>Système</a:t>
            </a:r>
            <a:r>
              <a:rPr lang="es-PA" sz="3200" b="1" dirty="0">
                <a:solidFill>
                  <a:schemeClr val="bg1"/>
                </a:solidFill>
              </a:rPr>
              <a:t> de </a:t>
            </a:r>
            <a:r>
              <a:rPr lang="es-PA" sz="3200" b="1" dirty="0" err="1">
                <a:solidFill>
                  <a:schemeClr val="bg1"/>
                </a:solidFill>
              </a:rPr>
              <a:t>Recombinaison</a:t>
            </a:r>
            <a:r>
              <a:rPr lang="es-PA" sz="3200" b="1" dirty="0">
                <a:solidFill>
                  <a:schemeClr val="bg1"/>
                </a:solidFill>
              </a:rPr>
              <a:t> </a:t>
            </a:r>
            <a:r>
              <a:rPr lang="es-PA" sz="3200" b="1" dirty="0" err="1" smtClean="0">
                <a:solidFill>
                  <a:schemeClr val="bg1"/>
                </a:solidFill>
              </a:rPr>
              <a:t>Cre-Lox</a:t>
            </a:r>
            <a:endParaRPr lang="es-PA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A" smtClean="0"/>
              <a:t>Mandavid, Royer, Sarmiento. 8 avril 2011</a:t>
            </a:r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Mandavid, Royer et Sarmiento. 8 avril 2011. Oral TBCV. Univ. Strasbourg</a:t>
            </a:r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07785D9E-AB9A-435C-B043-C36A9B24541B}" type="slidenum">
              <a:rPr lang="es-PA" smtClean="0"/>
              <a:pPr/>
              <a:t>‹N°›</a:t>
            </a:fld>
            <a:endParaRPr lang="es-P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3569" y="567547"/>
            <a:ext cx="8229600" cy="5418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err="1" smtClean="0"/>
              <a:t>Système</a:t>
            </a:r>
            <a:r>
              <a:rPr lang="en-US" dirty="0" smtClean="0"/>
              <a:t> de </a:t>
            </a:r>
            <a:r>
              <a:rPr lang="en-US" dirty="0" err="1" smtClean="0"/>
              <a:t>Recombinaison</a:t>
            </a:r>
            <a:r>
              <a:rPr lang="en-US" dirty="0" smtClean="0"/>
              <a:t> CRE/Lox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658" y="1256497"/>
            <a:ext cx="7997346" cy="512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r>
              <a:rPr lang="es-PA" smtClean="0"/>
              <a:t>Mandavid, Royer, Sarmiento. 8 avril 2011</a:t>
            </a:r>
            <a:endParaRPr lang="es-P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2004" y="6509852"/>
            <a:ext cx="7692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Mandavid, Royer et Sarmiento. 8 avril 2011. Oral TBCV. Univ. Strasbourg</a:t>
            </a:r>
            <a:endParaRPr lang="es-P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400" b="1" kern="1200" baseline="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Candara" pitchFamily="34" charset="0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Candara" pitchFamily="34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PA" smtClean="0"/>
              <a:t>Mandavid, Royer, Sarmiento. 8 avril 2011</a:t>
            </a:r>
            <a:endParaRPr lang="es-P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r-FR" smtClean="0"/>
              <a:t>Mandavid, Royer et Sarmiento. 8 avril 2011. Oral TBCV. Univ. Strasbourg</a:t>
            </a:r>
            <a:endParaRPr lang="es-P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7.wdp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332656"/>
            <a:ext cx="1843405" cy="8640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88640"/>
            <a:ext cx="1512168" cy="151216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051720" y="1789073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Arial"/>
                <a:cs typeface="Arial"/>
              </a:rPr>
              <a:t>Détection d’aliments ionisés contenant des lipides</a:t>
            </a:r>
          </a:p>
          <a:p>
            <a:pPr algn="ctr"/>
            <a:endParaRPr lang="fr-FR" sz="2400" dirty="0" smtClean="0">
              <a:latin typeface="Arial"/>
              <a:cs typeface="Arial"/>
            </a:endParaRPr>
          </a:p>
          <a:p>
            <a:pPr algn="ctr"/>
            <a:r>
              <a:rPr lang="fr-FR" sz="2400" dirty="0" smtClean="0">
                <a:latin typeface="Arial"/>
                <a:cs typeface="Arial"/>
              </a:rPr>
              <a:t>Analyse par chromatographie en phase gazeuse couplée à la spectrométrie de masse </a:t>
            </a:r>
          </a:p>
          <a:p>
            <a:pPr algn="ctr"/>
            <a:r>
              <a:rPr lang="fr-FR" sz="2400" dirty="0" smtClean="0">
                <a:latin typeface="Arial"/>
                <a:cs typeface="Arial"/>
              </a:rPr>
              <a:t>des  </a:t>
            </a:r>
            <a:r>
              <a:rPr lang="fr-FR" sz="2400" dirty="0">
                <a:latin typeface="Arial"/>
                <a:cs typeface="Arial"/>
              </a:rPr>
              <a:t>2- </a:t>
            </a:r>
            <a:r>
              <a:rPr lang="fr-FR" sz="2400" dirty="0" err="1" smtClean="0">
                <a:latin typeface="Arial"/>
                <a:cs typeface="Arial"/>
              </a:rPr>
              <a:t>alkylcyclobutanones</a:t>
            </a:r>
            <a:r>
              <a:rPr lang="fr-FR" sz="2400" dirty="0" smtClean="0">
                <a:latin typeface="Arial"/>
                <a:cs typeface="Arial"/>
              </a:rPr>
              <a:t> </a:t>
            </a:r>
            <a:endParaRPr lang="fr-FR" sz="2400" dirty="0">
              <a:latin typeface="Arial"/>
              <a:cs typeface="Arial"/>
            </a:endParaRPr>
          </a:p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195736" y="522920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rial"/>
                <a:cs typeface="Arial"/>
              </a:rPr>
              <a:t>Hugues </a:t>
            </a:r>
            <a:r>
              <a:rPr lang="fr-FR" dirty="0" err="1" smtClean="0">
                <a:latin typeface="Arial"/>
                <a:cs typeface="Arial"/>
              </a:rPr>
              <a:t>Mandavid</a:t>
            </a:r>
            <a:endParaRPr lang="fr-FR" dirty="0" smtClean="0">
              <a:latin typeface="Arial"/>
              <a:cs typeface="Arial"/>
            </a:endParaRPr>
          </a:p>
          <a:p>
            <a:pPr algn="ctr"/>
            <a:r>
              <a:rPr lang="fr-FR" dirty="0" smtClean="0">
                <a:latin typeface="Arial"/>
                <a:cs typeface="Arial"/>
              </a:rPr>
              <a:t>Paul </a:t>
            </a:r>
            <a:r>
              <a:rPr lang="fr-FR" dirty="0" err="1" smtClean="0">
                <a:latin typeface="Arial"/>
                <a:cs typeface="Arial"/>
              </a:rPr>
              <a:t>Kempf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24328" y="644404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 mai 2011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444208" y="522920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rial"/>
                <a:cs typeface="Arial"/>
              </a:rPr>
              <a:t>Analyses physico- chimiques 2</a:t>
            </a:r>
            <a:endParaRPr lang="fr-FR" dirty="0">
              <a:latin typeface="Arial"/>
              <a:cs typeface="Arial"/>
            </a:endParaRPr>
          </a:p>
        </p:txBody>
      </p:sp>
      <p:grpSp>
        <p:nvGrpSpPr>
          <p:cNvPr id="28" name="Grouper 27"/>
          <p:cNvGrpSpPr/>
          <p:nvPr/>
        </p:nvGrpSpPr>
        <p:grpSpPr>
          <a:xfrm>
            <a:off x="8311" y="4683018"/>
            <a:ext cx="2043409" cy="1476637"/>
            <a:chOff x="95260" y="4683018"/>
            <a:chExt cx="2043409" cy="1476637"/>
          </a:xfrm>
        </p:grpSpPr>
        <p:grpSp>
          <p:nvGrpSpPr>
            <p:cNvPr id="22" name="Grouper 21"/>
            <p:cNvGrpSpPr/>
            <p:nvPr/>
          </p:nvGrpSpPr>
          <p:grpSpPr>
            <a:xfrm>
              <a:off x="323528" y="4941168"/>
              <a:ext cx="1080120" cy="1080120"/>
              <a:chOff x="179512" y="4725144"/>
              <a:chExt cx="1080120" cy="1080120"/>
            </a:xfrm>
          </p:grpSpPr>
          <p:cxnSp>
            <p:nvCxnSpPr>
              <p:cNvPr id="5" name="Connecteur droit 4"/>
              <p:cNvCxnSpPr/>
              <p:nvPr/>
            </p:nvCxnSpPr>
            <p:spPr>
              <a:xfrm>
                <a:off x="611560" y="5085184"/>
                <a:ext cx="576064" cy="0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>
                <a:off x="1259632" y="5229200"/>
                <a:ext cx="0" cy="432048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>
                <a:off x="539552" y="5229200"/>
                <a:ext cx="0" cy="432048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>
                <a:off x="611560" y="5805264"/>
                <a:ext cx="576064" cy="0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H="1" flipV="1">
                <a:off x="251520" y="4725144"/>
                <a:ext cx="216024" cy="216024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flipH="1" flipV="1">
                <a:off x="179512" y="4797152"/>
                <a:ext cx="216024" cy="216024"/>
              </a:xfrm>
              <a:prstGeom prst="line">
                <a:avLst/>
              </a:prstGeom>
              <a:ln w="19050" cmpd="sng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ZoneTexte 22"/>
            <p:cNvSpPr txBox="1"/>
            <p:nvPr/>
          </p:nvSpPr>
          <p:spPr>
            <a:xfrm>
              <a:off x="497426" y="5115066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C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1274573" y="5118018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FFFF"/>
                  </a:solidFill>
                </a:rPr>
                <a:t>CH-R</a:t>
              </a:r>
              <a:endParaRPr lang="fr-FR" dirty="0">
                <a:solidFill>
                  <a:srgbClr val="FFFFFF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95260" y="468301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FFFF"/>
                  </a:solidFill>
                </a:rPr>
                <a:t>O</a:t>
              </a:r>
              <a:endParaRPr lang="fr-FR" dirty="0">
                <a:solidFill>
                  <a:srgbClr val="FFFFFF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278705" y="5787626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FFFF"/>
                  </a:solidFill>
                </a:rPr>
                <a:t>H</a:t>
              </a:r>
              <a:r>
                <a:rPr lang="fr-FR" baseline="-25000" dirty="0" smtClean="0">
                  <a:solidFill>
                    <a:srgbClr val="FFFFFF"/>
                  </a:solidFill>
                </a:rPr>
                <a:t>2</a:t>
              </a:r>
              <a:r>
                <a:rPr lang="fr-FR" dirty="0" smtClean="0">
                  <a:solidFill>
                    <a:srgbClr val="FFFFFF"/>
                  </a:solidFill>
                </a:rPr>
                <a:t>C</a:t>
              </a:r>
              <a:endParaRPr lang="fr-FR" dirty="0">
                <a:solidFill>
                  <a:srgbClr val="FFFFFF"/>
                </a:solidFill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289514" y="5790323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FFFF"/>
                  </a:solidFill>
                </a:rPr>
                <a:t>CH</a:t>
              </a:r>
              <a:r>
                <a:rPr lang="fr-FR" baseline="-25000" dirty="0" smtClean="0">
                  <a:solidFill>
                    <a:srgbClr val="FFFFFF"/>
                  </a:solidFill>
                </a:rPr>
                <a:t>2</a:t>
              </a:r>
              <a:endParaRPr lang="fr-FR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5716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051720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solidFill>
                  <a:srgbClr val="000000"/>
                </a:solidFill>
                <a:latin typeface="Arial"/>
                <a:cs typeface="Arial"/>
              </a:rPr>
              <a:t>Raison d’être du protocole</a:t>
            </a:r>
            <a:endParaRPr lang="es-PA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483768" y="2276872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Pourquoi irradier des aliments?</a:t>
            </a:r>
          </a:p>
          <a:p>
            <a:endParaRPr lang="fr-FR" b="1" u="sng" dirty="0" smtClean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</a:rPr>
              <a:t>Aliments ionisés / irradiés </a:t>
            </a:r>
            <a:r>
              <a:rPr lang="fr-FR" dirty="0" smtClean="0">
                <a:latin typeface="Arial"/>
                <a:cs typeface="Arial"/>
                <a:sym typeface="Wingdings"/>
              </a:rPr>
              <a:t> Meilleure conservation, élimination des insectes, parasites et microbes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483768" y="3645024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Traitement par accélérateur de particules ( flux d’électrons) ou par une source radioactive ( Co 60, Cs 137)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483768" y="458112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L’aliment ne devient pas radioactif, mais sa nature est profondément altérée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83768" y="566124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Irradiation des lipides </a:t>
            </a:r>
            <a:r>
              <a:rPr lang="fr-FR" dirty="0" smtClean="0">
                <a:latin typeface="Arial"/>
                <a:cs typeface="Arial"/>
                <a:sym typeface="Wingdings"/>
              </a:rPr>
              <a:t> </a:t>
            </a:r>
            <a:r>
              <a:rPr lang="fr-FR" dirty="0">
                <a:latin typeface="Arial"/>
                <a:cs typeface="Arial"/>
              </a:rPr>
              <a:t>2- </a:t>
            </a:r>
            <a:r>
              <a:rPr lang="fr-FR" dirty="0" err="1" smtClean="0">
                <a:latin typeface="Arial"/>
                <a:cs typeface="Arial"/>
              </a:rPr>
              <a:t>alkylcyclobutanones</a:t>
            </a:r>
            <a:r>
              <a:rPr lang="fr-FR" dirty="0" smtClean="0">
                <a:latin typeface="Arial"/>
                <a:cs typeface="Arial"/>
              </a:rPr>
              <a:t>  (toxiques)</a:t>
            </a:r>
            <a:endParaRPr lang="fr-FR" dirty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 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3000" r="97375">
                        <a14:foregroundMark x1="43000" y1="76333" x2="23250" y2="62667"/>
                        <a14:foregroundMark x1="95375" y1="21167" x2="95375" y2="21167"/>
                        <a14:foregroundMark x1="11500" y1="56500" x2="11500" y2="56500"/>
                        <a14:foregroundMark x1="6875" y1="48833" x2="6875" y2="48833"/>
                        <a14:foregroundMark x1="3750" y1="58167" x2="3750" y2="58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525" y="2348880"/>
            <a:ext cx="1248139" cy="9361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68276" y="376364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+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4293096"/>
            <a:ext cx="889000" cy="889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59768" y="531403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=</a:t>
            </a:r>
            <a:endParaRPr lang="fr-FR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251520" y="5898758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Conservation</a:t>
            </a:r>
            <a:endParaRPr lang="fr-FR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34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051720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solidFill>
                  <a:srgbClr val="000000"/>
                </a:solidFill>
                <a:latin typeface="Arial"/>
                <a:cs typeface="Arial"/>
              </a:rPr>
              <a:t>Raison d’être du protocole</a:t>
            </a:r>
            <a:endParaRPr lang="es-PA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2708920"/>
            <a:ext cx="5976664" cy="395753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339752" y="213285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Réaction </a:t>
            </a:r>
            <a:r>
              <a:rPr lang="fr-FR" b="1" dirty="0" smtClean="0">
                <a:latin typeface="Arial"/>
                <a:cs typeface="Arial"/>
              </a:rPr>
              <a:t>: Lipides </a:t>
            </a:r>
            <a:r>
              <a:rPr lang="fr-FR" b="1" dirty="0" smtClean="0">
                <a:latin typeface="Arial"/>
                <a:cs typeface="Arial"/>
                <a:sym typeface="Wingdings"/>
              </a:rPr>
              <a:t> </a:t>
            </a:r>
            <a:r>
              <a:rPr lang="fr-FR" b="1" dirty="0" smtClean="0">
                <a:latin typeface="Arial"/>
                <a:cs typeface="Arial"/>
              </a:rPr>
              <a:t>2</a:t>
            </a:r>
            <a:r>
              <a:rPr lang="fr-FR" b="1" dirty="0">
                <a:latin typeface="Arial"/>
                <a:cs typeface="Arial"/>
              </a:rPr>
              <a:t>-alkylcyclobutanones </a:t>
            </a:r>
            <a:r>
              <a:rPr lang="fr-FR" b="1" dirty="0" smtClean="0">
                <a:latin typeface="Arial"/>
                <a:cs typeface="Arial"/>
                <a:sym typeface="Wingdings"/>
              </a:rPr>
              <a:t> </a:t>
            </a:r>
            <a:endParaRPr lang="fr-FR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55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051720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solidFill>
                  <a:srgbClr val="000000"/>
                </a:solidFill>
                <a:latin typeface="Arial"/>
                <a:cs typeface="Arial"/>
              </a:rPr>
              <a:t>Raison d’être du protocole</a:t>
            </a:r>
            <a:endParaRPr lang="es-PA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7704" y="2348880"/>
            <a:ext cx="72362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Liste </a:t>
            </a:r>
            <a:r>
              <a:rPr lang="fr-FR" dirty="0">
                <a:latin typeface="Arial"/>
                <a:cs typeface="Arial"/>
              </a:rPr>
              <a:t>des aliments dont l’Europe autorise </a:t>
            </a:r>
            <a:r>
              <a:rPr lang="fr-FR" dirty="0" smtClean="0">
                <a:latin typeface="Arial"/>
                <a:cs typeface="Arial"/>
              </a:rPr>
              <a:t>l’irradiation:</a:t>
            </a:r>
          </a:p>
          <a:p>
            <a:endParaRPr lang="fr-FR" dirty="0" smtClean="0">
              <a:latin typeface="Arial"/>
              <a:cs typeface="Arial"/>
            </a:endParaRPr>
          </a:p>
          <a:p>
            <a:pPr marL="1200150" lvl="2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Herbes </a:t>
            </a:r>
            <a:r>
              <a:rPr lang="fr-FR" dirty="0">
                <a:latin typeface="Arial"/>
                <a:cs typeface="Arial"/>
              </a:rPr>
              <a:t>aromatiques </a:t>
            </a:r>
            <a:r>
              <a:rPr lang="fr-FR" dirty="0" smtClean="0">
                <a:latin typeface="Arial"/>
                <a:cs typeface="Arial"/>
              </a:rPr>
              <a:t>séchées</a:t>
            </a:r>
            <a:endParaRPr lang="fr-FR" dirty="0">
              <a:latin typeface="Arial"/>
              <a:cs typeface="Arial"/>
            </a:endParaRPr>
          </a:p>
          <a:p>
            <a:pPr marL="1200150" lvl="2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Epices</a:t>
            </a:r>
            <a:endParaRPr lang="fr-FR" dirty="0">
              <a:latin typeface="Arial"/>
              <a:cs typeface="Arial"/>
            </a:endParaRPr>
          </a:p>
          <a:p>
            <a:pPr marL="1200150" lvl="2" indent="-285750">
              <a:buFont typeface="Arial"/>
              <a:buChar char="•"/>
            </a:pPr>
            <a:r>
              <a:rPr lang="fr-FR" dirty="0">
                <a:latin typeface="Arial"/>
                <a:cs typeface="Arial"/>
              </a:rPr>
              <a:t>C</a:t>
            </a:r>
            <a:r>
              <a:rPr lang="fr-FR" dirty="0" smtClean="0">
                <a:latin typeface="Arial"/>
                <a:cs typeface="Arial"/>
              </a:rPr>
              <a:t>ondiments végétaux</a:t>
            </a:r>
          </a:p>
          <a:p>
            <a:pPr lvl="0"/>
            <a:endParaRPr lang="fr-FR" dirty="0" smtClean="0">
              <a:latin typeface="Arial"/>
              <a:cs typeface="Arial"/>
            </a:endParaRPr>
          </a:p>
          <a:p>
            <a:pPr lvl="0"/>
            <a:endParaRPr lang="fr-FR" dirty="0">
              <a:latin typeface="Arial"/>
              <a:cs typeface="Arial"/>
            </a:endParaRPr>
          </a:p>
          <a:p>
            <a:pPr marL="285750" indent="-285750">
              <a:buFont typeface="Wingdings" charset="0"/>
              <a:buChar char="à"/>
            </a:pPr>
            <a:r>
              <a:rPr lang="fr-FR" dirty="0" smtClean="0">
                <a:latin typeface="Arial"/>
                <a:cs typeface="Arial"/>
                <a:sym typeface="Wingdings"/>
              </a:rPr>
              <a:t>A</a:t>
            </a:r>
            <a:r>
              <a:rPr lang="fr-FR" dirty="0" smtClean="0">
                <a:latin typeface="Arial"/>
                <a:cs typeface="Arial"/>
              </a:rPr>
              <a:t>liments </a:t>
            </a:r>
            <a:r>
              <a:rPr lang="fr-FR" dirty="0">
                <a:latin typeface="Arial"/>
                <a:cs typeface="Arial"/>
              </a:rPr>
              <a:t>souvent </a:t>
            </a:r>
            <a:r>
              <a:rPr lang="fr-FR" dirty="0" smtClean="0">
                <a:latin typeface="Arial"/>
                <a:cs typeface="Arial"/>
              </a:rPr>
              <a:t>contaminés </a:t>
            </a:r>
          </a:p>
          <a:p>
            <a:pPr marL="285750" indent="-285750">
              <a:buFont typeface="Wingdings" charset="0"/>
              <a:buChar char="à"/>
            </a:pPr>
            <a:r>
              <a:rPr lang="fr-FR" dirty="0" smtClean="0">
                <a:latin typeface="Arial"/>
                <a:cs typeface="Arial"/>
              </a:rPr>
              <a:t>Irradiation </a:t>
            </a:r>
            <a:r>
              <a:rPr lang="fr-FR" dirty="0">
                <a:latin typeface="Arial"/>
                <a:cs typeface="Arial"/>
              </a:rPr>
              <a:t>moins toxique que les </a:t>
            </a:r>
            <a:r>
              <a:rPr lang="fr-FR" dirty="0" err="1" smtClean="0">
                <a:latin typeface="Arial"/>
                <a:cs typeface="Arial"/>
              </a:rPr>
              <a:t>fumigeants</a:t>
            </a:r>
            <a:r>
              <a:rPr lang="fr-FR" dirty="0" smtClean="0">
                <a:latin typeface="Arial"/>
                <a:cs typeface="Arial"/>
              </a:rPr>
              <a:t> </a:t>
            </a:r>
            <a:r>
              <a:rPr lang="fr-FR" dirty="0">
                <a:latin typeface="Arial"/>
                <a:cs typeface="Arial"/>
              </a:rPr>
              <a:t>type </a:t>
            </a:r>
            <a:r>
              <a:rPr lang="fr-FR" dirty="0" smtClean="0">
                <a:latin typeface="Arial"/>
                <a:cs typeface="Arial"/>
              </a:rPr>
              <a:t>oxyde d’éthylène </a:t>
            </a:r>
          </a:p>
          <a:p>
            <a:pPr marL="285750" indent="-285750">
              <a:buFont typeface="Wingdings" charset="0"/>
              <a:buChar char="à"/>
            </a:pPr>
            <a:endParaRPr lang="fr-FR" dirty="0">
              <a:latin typeface="Arial"/>
              <a:cs typeface="Arial"/>
            </a:endParaRPr>
          </a:p>
          <a:p>
            <a:pPr lvl="0"/>
            <a:endParaRPr lang="fr-FR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95736" y="5507940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Cas de la France et 8 autres pays de l’UE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95736" y="608400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Importance des contrôles</a:t>
            </a:r>
            <a:endParaRPr lang="fr-F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2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19872" y="836712"/>
            <a:ext cx="13681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/>
                <a:cs typeface="Arial"/>
              </a:rPr>
              <a:t>Méthode proposée</a:t>
            </a:r>
            <a:endParaRPr lang="es-PA" sz="1600" b="1" dirty="0"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83768" y="2060848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Extraction </a:t>
            </a:r>
            <a:r>
              <a:rPr lang="fr-FR" dirty="0" err="1">
                <a:latin typeface="Arial"/>
                <a:cs typeface="Arial"/>
              </a:rPr>
              <a:t>S</a:t>
            </a:r>
            <a:r>
              <a:rPr lang="fr-FR" dirty="0" err="1" smtClean="0">
                <a:latin typeface="Arial"/>
                <a:cs typeface="Arial"/>
              </a:rPr>
              <a:t>oxhlet</a:t>
            </a:r>
            <a:r>
              <a:rPr lang="fr-FR" dirty="0" smtClean="0">
                <a:latin typeface="Arial"/>
                <a:cs typeface="Arial"/>
              </a:rPr>
              <a:t> des </a:t>
            </a:r>
            <a:r>
              <a:rPr lang="fr-FR" dirty="0">
                <a:latin typeface="Arial"/>
                <a:cs typeface="Arial"/>
              </a:rPr>
              <a:t>2-alkylcyclobutanones </a:t>
            </a:r>
            <a:endParaRPr lang="fr-FR" dirty="0" smtClean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</a:rPr>
              <a:t>    et des lipides avec  n</a:t>
            </a:r>
            <a:r>
              <a:rPr lang="fr-FR" dirty="0">
                <a:latin typeface="Arial"/>
                <a:cs typeface="Arial"/>
              </a:rPr>
              <a:t>-hexane </a:t>
            </a:r>
            <a:r>
              <a:rPr lang="fr-FR" dirty="0" smtClean="0">
                <a:latin typeface="Arial"/>
                <a:cs typeface="Arial"/>
              </a:rPr>
              <a:t>ou n-pentane</a:t>
            </a:r>
          </a:p>
          <a:p>
            <a:pPr marL="285750" indent="-285750">
              <a:buFont typeface="Arial"/>
              <a:buChar char="•"/>
            </a:pP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Extrait fractionné </a:t>
            </a:r>
            <a:r>
              <a:rPr lang="fr-FR" dirty="0">
                <a:latin typeface="Arial"/>
                <a:cs typeface="Arial"/>
              </a:rPr>
              <a:t>par chromatographie </a:t>
            </a:r>
            <a:r>
              <a:rPr lang="fr-FR" dirty="0" smtClean="0">
                <a:latin typeface="Arial"/>
                <a:cs typeface="Arial"/>
              </a:rPr>
              <a:t>d’adsorption sur colonne </a:t>
            </a:r>
            <a:r>
              <a:rPr lang="fr-FR" dirty="0" err="1" smtClean="0">
                <a:latin typeface="Arial"/>
                <a:cs typeface="Arial"/>
              </a:rPr>
              <a:t>Florisil</a:t>
            </a: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Arial"/>
                <a:cs typeface="Arial"/>
              </a:rPr>
              <a:t>S</a:t>
            </a:r>
            <a:r>
              <a:rPr lang="fr-FR" dirty="0" smtClean="0">
                <a:latin typeface="Arial"/>
                <a:cs typeface="Arial"/>
              </a:rPr>
              <a:t>éparation </a:t>
            </a:r>
            <a:r>
              <a:rPr lang="fr-FR" dirty="0">
                <a:latin typeface="Arial"/>
                <a:cs typeface="Arial"/>
              </a:rPr>
              <a:t>par chromatographie en phase </a:t>
            </a:r>
            <a:r>
              <a:rPr lang="fr-FR" dirty="0" smtClean="0">
                <a:latin typeface="Arial"/>
                <a:cs typeface="Arial"/>
              </a:rPr>
              <a:t>gazeuse</a:t>
            </a:r>
          </a:p>
          <a:p>
            <a:pPr marL="285750" indent="-285750">
              <a:buFont typeface="Arial"/>
              <a:buChar char="•"/>
            </a:pP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Arial"/>
                <a:cs typeface="Arial"/>
              </a:rPr>
              <a:t>D</a:t>
            </a:r>
            <a:r>
              <a:rPr lang="fr-FR" dirty="0" smtClean="0">
                <a:latin typeface="Arial"/>
                <a:cs typeface="Arial"/>
              </a:rPr>
              <a:t>étection </a:t>
            </a:r>
            <a:r>
              <a:rPr lang="fr-FR" dirty="0">
                <a:latin typeface="Arial"/>
                <a:cs typeface="Arial"/>
              </a:rPr>
              <a:t>par spectrométrie de </a:t>
            </a:r>
            <a:r>
              <a:rPr lang="fr-FR" dirty="0" smtClean="0">
                <a:latin typeface="Arial"/>
                <a:cs typeface="Arial"/>
              </a:rPr>
              <a:t>masse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54229" y="4797152"/>
            <a:ext cx="689579" cy="196264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5524" y="5085184"/>
            <a:ext cx="952500" cy="15875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5100036"/>
            <a:ext cx="2520280" cy="1641332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131840" y="566124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148064" y="566124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ym typeface="Wingdings"/>
              </a:rPr>
              <a:t>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1007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/>
                <a:cs typeface="Arial"/>
              </a:rPr>
              <a:t>Méthode proposée</a:t>
            </a:r>
            <a:endParaRPr lang="es-PA" sz="1600" b="1" dirty="0"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9459" l="3077" r="100000">
                        <a14:foregroundMark x1="48462" y1="52703" x2="48462" y2="52703"/>
                        <a14:foregroundMark x1="52308" y1="86216" x2="52308" y2="86216"/>
                        <a14:foregroundMark x1="46154" y1="90000" x2="46154" y2="90000"/>
                        <a14:foregroundMark x1="30000" y1="25946" x2="30000" y2="259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00808"/>
            <a:ext cx="1835696" cy="515266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195736" y="2276872"/>
            <a:ext cx="6336704" cy="5816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Extraction par </a:t>
            </a:r>
            <a:r>
              <a:rPr lang="fr-FR" b="1" u="sng" dirty="0" err="1" smtClean="0">
                <a:latin typeface="Arial"/>
                <a:cs typeface="Arial"/>
              </a:rPr>
              <a:t>Soxhlet</a:t>
            </a:r>
            <a:r>
              <a:rPr lang="fr-FR" b="1" u="sng" dirty="0" smtClean="0">
                <a:latin typeface="Arial"/>
                <a:cs typeface="Arial"/>
              </a:rPr>
              <a:t>:</a:t>
            </a:r>
          </a:p>
          <a:p>
            <a:endParaRPr lang="fr-FR" dirty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Méthode efficace mais longue pour un rendement optimal</a:t>
            </a: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Gain de temps si utilisation de l’extraction SFE ou ASE</a:t>
            </a: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Utilisation de n-hexane ou n-pentane  n- hexane toxique, on préférera donc le </a:t>
            </a:r>
            <a:r>
              <a:rPr lang="fr-FR" b="1" dirty="0" smtClean="0">
                <a:latin typeface="Arial"/>
                <a:cs typeface="Arial"/>
                <a:sym typeface="Wingdings"/>
              </a:rPr>
              <a:t>n-pentane</a:t>
            </a:r>
          </a:p>
          <a:p>
            <a:endParaRPr lang="fr-FR" b="1" dirty="0">
              <a:latin typeface="Arial"/>
              <a:cs typeface="Arial"/>
              <a:sym typeface="Wingdings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Quantités prescrites : 20g d’échantillon mixé</a:t>
            </a:r>
          </a:p>
          <a:p>
            <a:r>
              <a:rPr lang="fr-FR" dirty="0">
                <a:latin typeface="Arial"/>
                <a:cs typeface="Arial"/>
                <a:sym typeface="Wingdings"/>
              </a:rPr>
              <a:t>	</a:t>
            </a:r>
            <a:r>
              <a:rPr lang="fr-FR" dirty="0" smtClean="0">
                <a:latin typeface="Arial"/>
                <a:cs typeface="Arial"/>
                <a:sym typeface="Wingdings"/>
              </a:rPr>
              <a:t>	     100ml de solvant</a:t>
            </a: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fr-FR" dirty="0" smtClean="0">
                <a:latin typeface="Arial"/>
                <a:cs typeface="Arial"/>
                <a:sym typeface="Wingdings"/>
              </a:rPr>
              <a:t>Solution de n-pentane contenant les lipides </a:t>
            </a:r>
          </a:p>
          <a:p>
            <a:pPr lvl="1"/>
            <a:r>
              <a:rPr lang="fr-FR" dirty="0" smtClean="0">
                <a:latin typeface="Arial"/>
                <a:cs typeface="Arial"/>
                <a:sym typeface="Wingdings"/>
              </a:rPr>
              <a:t>et l</a:t>
            </a:r>
            <a:r>
              <a:rPr lang="fr-FR" dirty="0" smtClean="0">
                <a:latin typeface="Arial"/>
                <a:cs typeface="Arial"/>
              </a:rPr>
              <a:t>es 2</a:t>
            </a:r>
            <a:r>
              <a:rPr lang="fr-FR" dirty="0">
                <a:latin typeface="Arial"/>
                <a:cs typeface="Arial"/>
              </a:rPr>
              <a:t>- </a:t>
            </a:r>
            <a:r>
              <a:rPr lang="fr-FR" dirty="0" err="1" smtClean="0">
                <a:latin typeface="Arial"/>
                <a:cs typeface="Arial"/>
              </a:rPr>
              <a:t>alkylcyclobutanones</a:t>
            </a:r>
            <a:r>
              <a:rPr lang="fr-FR" dirty="0" smtClean="0">
                <a:latin typeface="Arial"/>
                <a:cs typeface="Arial"/>
              </a:rPr>
              <a:t> </a:t>
            </a:r>
            <a:endParaRPr lang="fr-FR" dirty="0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pPr marL="285750" indent="-285750">
              <a:buFont typeface="Wingdings" charset="0"/>
              <a:buChar char="ß"/>
            </a:pPr>
            <a:endParaRPr lang="fr-FR" dirty="0" smtClean="0">
              <a:sym typeface="Wingdings"/>
            </a:endParaRPr>
          </a:p>
          <a:p>
            <a:endParaRPr lang="fr-FR" dirty="0" smtClean="0">
              <a:sym typeface="Wingdings"/>
            </a:endParaRPr>
          </a:p>
          <a:p>
            <a:pPr marL="285750" indent="-285750">
              <a:buFont typeface="Wingdings" charset="0"/>
              <a:buChar char="ß"/>
            </a:pPr>
            <a:endParaRPr lang="fr-FR" dirty="0">
              <a:sym typeface="Wingdings"/>
            </a:endParaRPr>
          </a:p>
          <a:p>
            <a:pPr marL="285750" indent="-285750">
              <a:buFont typeface="Wingdings" charset="0"/>
              <a:buChar char="ß"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95330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solidFill>
                  <a:srgbClr val="000000"/>
                </a:solidFill>
                <a:latin typeface="Arial"/>
                <a:cs typeface="Arial"/>
              </a:rPr>
              <a:t>Méthode proposée</a:t>
            </a:r>
            <a:endParaRPr lang="es-PA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9777" b="94413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0528" y="1530367"/>
            <a:ext cx="2232248" cy="532763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23728" y="2881967"/>
            <a:ext cx="64807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Chromatographie sur colonne </a:t>
            </a:r>
            <a:r>
              <a:rPr lang="fr-FR" b="1" u="sng" dirty="0" err="1" smtClean="0">
                <a:latin typeface="Arial"/>
                <a:cs typeface="Arial"/>
              </a:rPr>
              <a:t>Florisil</a:t>
            </a:r>
            <a:endParaRPr lang="fr-FR" b="1" u="sng" dirty="0" smtClean="0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</a:endParaRPr>
          </a:p>
          <a:p>
            <a:pPr marL="285750" indent="-285750">
              <a:buFont typeface="Wingdings" charset="0"/>
              <a:buChar char="à"/>
            </a:pPr>
            <a:r>
              <a:rPr lang="fr-FR" dirty="0" smtClean="0">
                <a:latin typeface="Arial"/>
                <a:cs typeface="Arial"/>
                <a:sym typeface="Wingdings"/>
              </a:rPr>
              <a:t>Séparation lipides / </a:t>
            </a:r>
            <a:r>
              <a:rPr lang="fr-FR" dirty="0">
                <a:latin typeface="Arial"/>
                <a:cs typeface="Arial"/>
              </a:rPr>
              <a:t>des  2- </a:t>
            </a:r>
            <a:r>
              <a:rPr lang="fr-FR" dirty="0" err="1" smtClean="0">
                <a:latin typeface="Arial"/>
                <a:cs typeface="Arial"/>
              </a:rPr>
              <a:t>alkylcyclobutanones</a:t>
            </a: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Wingdings" charset="0"/>
              <a:buChar char="à"/>
            </a:pPr>
            <a:endParaRPr lang="fr-FR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Elution des 5ml précédents à travers la colonne             avec 150ml n-hexane</a:t>
            </a:r>
          </a:p>
          <a:p>
            <a:pPr marL="285750" indent="-285750">
              <a:buFont typeface="Arial"/>
              <a:buChar char="•"/>
            </a:pPr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Elution avec </a:t>
            </a:r>
            <a:r>
              <a:rPr lang="fr-FR" dirty="0">
                <a:latin typeface="Arial"/>
                <a:cs typeface="Arial"/>
              </a:rPr>
              <a:t>150 ml </a:t>
            </a:r>
            <a:r>
              <a:rPr lang="fr-FR" dirty="0" smtClean="0">
                <a:latin typeface="Arial"/>
                <a:cs typeface="Arial"/>
              </a:rPr>
              <a:t>de </a:t>
            </a:r>
            <a:r>
              <a:rPr lang="fr-FR" dirty="0">
                <a:latin typeface="Arial"/>
                <a:cs typeface="Arial"/>
              </a:rPr>
              <a:t>1 % </a:t>
            </a:r>
            <a:r>
              <a:rPr lang="fr-FR" dirty="0" err="1" smtClean="0">
                <a:latin typeface="Arial"/>
                <a:cs typeface="Arial"/>
              </a:rPr>
              <a:t>diethyl</a:t>
            </a:r>
            <a:r>
              <a:rPr lang="fr-FR" dirty="0" err="1">
                <a:latin typeface="Arial"/>
                <a:cs typeface="Arial"/>
              </a:rPr>
              <a:t>-</a:t>
            </a:r>
            <a:r>
              <a:rPr lang="fr-FR" dirty="0" err="1" smtClean="0">
                <a:latin typeface="Arial"/>
                <a:cs typeface="Arial"/>
              </a:rPr>
              <a:t>ether</a:t>
            </a:r>
            <a:r>
              <a:rPr lang="fr-FR" dirty="0" smtClean="0">
                <a:latin typeface="Arial"/>
                <a:cs typeface="Arial"/>
              </a:rPr>
              <a:t> dans </a:t>
            </a:r>
            <a:r>
              <a:rPr lang="fr-FR" dirty="0">
                <a:latin typeface="Arial"/>
                <a:cs typeface="Arial"/>
              </a:rPr>
              <a:t>n-</a:t>
            </a:r>
            <a:r>
              <a:rPr lang="fr-FR" dirty="0" smtClean="0">
                <a:latin typeface="Arial"/>
                <a:cs typeface="Arial"/>
              </a:rPr>
              <a:t>hexane</a:t>
            </a:r>
          </a:p>
          <a:p>
            <a:endParaRPr lang="fr-FR" dirty="0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</a:endParaRPr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195736" y="206084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Echantillon séché à l’évaporateur rotatif puis repris dans 5 ml de n-hexane </a:t>
            </a:r>
            <a:r>
              <a:rPr lang="fr-FR" dirty="0" smtClean="0">
                <a:latin typeface="Arial"/>
                <a:cs typeface="Arial"/>
                <a:sym typeface="Wingdings"/>
              </a:rPr>
              <a:t> quantité de lipides présente ≈ 200mg de lipides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51720" y="5491097"/>
            <a:ext cx="702027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fr-FR" dirty="0" smtClean="0">
                <a:latin typeface="Arial"/>
                <a:cs typeface="Arial"/>
                <a:sym typeface="Wingdings"/>
              </a:rPr>
              <a:t>Fraction </a:t>
            </a:r>
            <a:r>
              <a:rPr lang="fr-FR" dirty="0">
                <a:latin typeface="Arial"/>
                <a:cs typeface="Arial"/>
                <a:sym typeface="Wingdings"/>
              </a:rPr>
              <a:t>récupérée </a:t>
            </a:r>
            <a:r>
              <a:rPr lang="fr-FR" dirty="0" smtClean="0">
                <a:latin typeface="Arial"/>
                <a:cs typeface="Arial"/>
                <a:sym typeface="Wingdings"/>
              </a:rPr>
              <a:t>ne contient </a:t>
            </a:r>
            <a:r>
              <a:rPr lang="fr-FR" dirty="0">
                <a:latin typeface="Arial"/>
                <a:cs typeface="Arial"/>
                <a:sym typeface="Wingdings"/>
              </a:rPr>
              <a:t>que les </a:t>
            </a:r>
            <a:r>
              <a:rPr lang="fr-FR" dirty="0">
                <a:latin typeface="Arial"/>
                <a:cs typeface="Arial"/>
              </a:rPr>
              <a:t>2- </a:t>
            </a:r>
            <a:r>
              <a:rPr lang="fr-FR" dirty="0" err="1" smtClean="0">
                <a:latin typeface="Arial"/>
                <a:cs typeface="Arial"/>
              </a:rPr>
              <a:t>alkylcyclobutanones</a:t>
            </a:r>
            <a:endParaRPr lang="fr-FR" dirty="0" smtClean="0">
              <a:latin typeface="Arial"/>
              <a:cs typeface="Arial"/>
            </a:endParaRPr>
          </a:p>
          <a:p>
            <a:endParaRPr lang="fr-FR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Fraction séchée sous flux d’hydrogène et reprise dans 200μl de </a:t>
            </a:r>
            <a:r>
              <a:rPr lang="fr-FR" dirty="0" err="1" smtClean="0">
                <a:latin typeface="Arial"/>
                <a:cs typeface="Arial"/>
              </a:rPr>
              <a:t>cyclohexylcyclohexanone</a:t>
            </a:r>
            <a:endParaRPr lang="fr-FR" dirty="0">
              <a:latin typeface="Arial"/>
              <a:cs typeface="Arial"/>
            </a:endParaRPr>
          </a:p>
          <a:p>
            <a:r>
              <a:rPr lang="fr-FR" dirty="0" smtClean="0"/>
              <a:t> 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30997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solidFill>
                  <a:srgbClr val="000000"/>
                </a:solidFill>
                <a:latin typeface="Arial"/>
                <a:cs typeface="Arial"/>
              </a:rPr>
              <a:t>Méthode proposée</a:t>
            </a:r>
            <a:endParaRPr lang="es-PA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123728" y="206084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Séparation et détection: GC-MS</a:t>
            </a:r>
          </a:p>
          <a:p>
            <a:endParaRPr lang="fr-FR" b="1" u="sng" dirty="0">
              <a:latin typeface="Arial"/>
              <a:cs typeface="Arial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2415" b="89976" l="1175" r="8994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6176" y="2276872"/>
            <a:ext cx="3193028" cy="3451472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2051720" y="2708920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Limite de détection très basse</a:t>
            </a:r>
          </a:p>
          <a:p>
            <a:endParaRPr lang="fr-FR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Mesure des ions de rapport m/z 98 et 112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051720" y="5457998"/>
            <a:ext cx="46085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Phase stationnaire : </a:t>
            </a:r>
            <a:r>
              <a:rPr lang="fr-FR" dirty="0" err="1" smtClean="0">
                <a:latin typeface="Arial"/>
                <a:cs typeface="Arial"/>
              </a:rPr>
              <a:t>dimethyl</a:t>
            </a:r>
            <a:r>
              <a:rPr lang="fr-FR" dirty="0" smtClean="0">
                <a:latin typeface="Arial"/>
                <a:cs typeface="Arial"/>
              </a:rPr>
              <a:t> </a:t>
            </a:r>
            <a:r>
              <a:rPr lang="fr-FR" dirty="0" err="1" smtClean="0">
                <a:latin typeface="Arial"/>
                <a:cs typeface="Arial"/>
              </a:rPr>
              <a:t>polysiloxane</a:t>
            </a:r>
            <a:endParaRPr lang="fr-FR" dirty="0" smtClean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</a:rPr>
              <a:t>Injection: 1</a:t>
            </a:r>
            <a:r>
              <a:rPr lang="fr-FR" dirty="0">
                <a:latin typeface="Arial"/>
                <a:cs typeface="Arial"/>
              </a:rPr>
              <a:t>μl </a:t>
            </a:r>
            <a:endParaRPr lang="fr-FR" dirty="0" smtClean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</a:rPr>
              <a:t>Phase mobile: He à 1ml/min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051720" y="4581128"/>
            <a:ext cx="38164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Source : Impact électronique 70eV</a:t>
            </a:r>
            <a:endParaRPr lang="fr-F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54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364088" y="2492896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Tetradecylcyclobutanone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irradié si  </a:t>
            </a:r>
          </a:p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(ions m/z 98)/(ion m/z 112)= 3,8–4,2</a:t>
            </a:r>
          </a:p>
          <a:p>
            <a:pPr algn="ctr"/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4149080"/>
            <a:ext cx="3679797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077072"/>
            <a:ext cx="3540959" cy="271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1835696" y="2780928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2-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Dodecylcyclobutanone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irradié si </a:t>
            </a:r>
          </a:p>
          <a:p>
            <a:pPr lvl="0" algn="ctr"/>
            <a:r>
              <a:rPr lang="fr-FR" dirty="0" smtClean="0">
                <a:latin typeface="Arial" pitchFamily="34" charset="0"/>
                <a:cs typeface="Arial" pitchFamily="34" charset="0"/>
              </a:rPr>
              <a:t>(ions m/z 98)/(ion m/z 112)= 4-4,5</a:t>
            </a:r>
          </a:p>
          <a:p>
            <a:pPr algn="ctr"/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5696" y="1844824"/>
            <a:ext cx="7308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latin typeface="Arial" pitchFamily="34" charset="0"/>
                <a:cs typeface="Arial" pitchFamily="34" charset="0"/>
              </a:rPr>
              <a:t>Résultat et méthode d’identification</a:t>
            </a:r>
            <a:endParaRPr lang="fr-FR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71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979712" y="2056686"/>
            <a:ext cx="6552728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u="sng" dirty="0" smtClean="0">
                <a:latin typeface="Arial" pitchFamily="34" charset="0"/>
                <a:cs typeface="Arial" pitchFamily="34" charset="0"/>
              </a:rPr>
              <a:t>Echantillons sont considérés comme irradiés si :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Au moins un des deux ACB vus précédemment ont été identifiés positivement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>
                <a:latin typeface="Arial" pitchFamily="34" charset="0"/>
                <a:cs typeface="Arial" pitchFamily="34" charset="0"/>
              </a:rPr>
              <a:t>R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apport signal / bruit de 3 à 1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>
                <a:latin typeface="Arial" pitchFamily="34" charset="0"/>
                <a:cs typeface="Arial" pitchFamily="34" charset="0"/>
              </a:rPr>
              <a:t>I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ntensité des ions relatifs +/- 20% celle du standard (même concentration)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Présence d’un contrôle témoin, soit une analyse d’un aliment non irradié 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76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907704" y="3212976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u="sng" dirty="0" smtClean="0">
                <a:latin typeface="Arial" pitchFamily="34" charset="0"/>
                <a:cs typeface="Arial" pitchFamily="34" charset="0"/>
              </a:rPr>
              <a:t>Limites :</a:t>
            </a:r>
            <a:endParaRPr lang="fr-FR" u="sng" dirty="0" smtClean="0">
              <a:latin typeface="Arial" pitchFamily="34" charset="0"/>
              <a:cs typeface="Arial" pitchFamily="34" charset="0"/>
            </a:endParaRP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35696" y="3573016"/>
            <a:ext cx="70567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En règle générale, le rapport DCB/TCB reflète le rapport acide palmitique/acide stéarique (sauf pour porc cru)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Pas possible avec mangues et papayes, graines </a:t>
            </a:r>
            <a:r>
              <a:rPr lang="fr-FR" dirty="0" smtClean="0"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source de lipides non satisfaisante</a:t>
            </a:r>
          </a:p>
          <a:p>
            <a:pPr>
              <a:buFontTx/>
              <a:buChar char="-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Méthodes d’extraction des lipides avec du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diéthyl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-éther ou pentane/2-propanol </a:t>
            </a:r>
            <a:r>
              <a:rPr lang="fr-FR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 résultats non satisfaisants, à ne pas utiliser</a:t>
            </a:r>
          </a:p>
          <a:p>
            <a:pPr>
              <a:buFontTx/>
              <a:buChar char="-"/>
            </a:pPr>
            <a:endParaRPr lang="fr-FR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L’étalon interne ajouté après </a:t>
            </a:r>
            <a:r>
              <a:rPr lang="fr-FR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Florisil</a:t>
            </a:r>
            <a:r>
              <a:rPr lang="fr-FR" baseline="30000" dirty="0" smtClean="0">
                <a:latin typeface="Arial" pitchFamily="34" charset="0"/>
                <a:cs typeface="Arial" pitchFamily="34" charset="0"/>
              </a:rPr>
              <a:t> ®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données quantitatives non fiables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35696" y="1772816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Arial" pitchFamily="34" charset="0"/>
                <a:cs typeface="Arial" pitchFamily="34" charset="0"/>
              </a:rPr>
              <a:t>Irradiation minimale pour la détection d’aliments ionisés: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Poulet : 0,5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Œuf liquide entier, porc cru, saumon, camembert : 1,0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95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835696" y="191683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Méthode testée par 5 laboratoires, quantification du 2-DCB dans poulet, ionisé à 0,5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, 3,0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ou 5,0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835696" y="494116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2 faux-négatifs à 6 mois (Echantillons ionisés identifiés comme non ionisés) à 0,5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1 laboratoire n’a pas donné ses résultats après 6 mois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068960"/>
            <a:ext cx="7308304" cy="1269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962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b="1" dirty="0" smtClean="0"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763688" y="2060848"/>
            <a:ext cx="7380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Méthode validée au moyen d’un essai inter-laboratoire effectué par la MAFF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Ministry of Agriculture, Fisheries and Food)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Détection de 2-TCB et 2-DCB à 1,0 et 3,0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356992"/>
            <a:ext cx="7308304" cy="96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1835696" y="450912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1 faux négatif chez Camembert et 1 chez le saumon, à une dose de 1,0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kGy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0 faux positif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835696" y="558924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Arial" pitchFamily="34" charset="0"/>
                <a:cs typeface="Arial" pitchFamily="34" charset="0"/>
              </a:rPr>
              <a:t>Conclusion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 Méthode fiable pour des irradiations assez fortes ou  pour des faibles si l’analyse se fait rapidement après l’irradiation.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8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91880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Arial" pitchFamily="34" charset="0"/>
                <a:cs typeface="Arial" pitchFamily="34" charset="0"/>
              </a:rPr>
              <a:t>Méthodes alternatives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Coûts de l’analyse</a:t>
            </a:r>
            <a:endParaRPr lang="fr-FR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835696" y="1916832"/>
            <a:ext cx="65527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u="sng" dirty="0" smtClean="0">
                <a:latin typeface="Arial" pitchFamily="34" charset="0"/>
                <a:cs typeface="Arial" pitchFamily="34" charset="0"/>
              </a:rPr>
              <a:t>Les méthodes alternatives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0"/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L’extraction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au CO2 super critique</a:t>
            </a:r>
          </a:p>
          <a:p>
            <a:pPr lvl="0">
              <a:buFont typeface="Wingdings" pitchFamily="2" charset="2"/>
              <a:buChar char="Ø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chromatographie d’argentation (aliments irradiés à faibles doses, ou contenant des ingrédients irradiés)</a:t>
            </a:r>
          </a:p>
          <a:p>
            <a:pPr lvl="0">
              <a:buFont typeface="Wingdings" pitchFamily="2" charset="2"/>
              <a:buChar char="Ø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chromatographie liquide couplée au GC-MS</a:t>
            </a:r>
          </a:p>
          <a:p>
            <a:pPr lvl="0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charset="0"/>
              <a:buChar char="è"/>
            </a:pPr>
            <a:r>
              <a:rPr lang="fr-FR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Méthodes utilisées avec succès pour purification et détection d’éléments irradiés, mais non validées par des essais inter-laboratoires.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(Méthodes plus coûteuses, plus difficiles à mettre en place, protocole pourtant destiné à un grand nombre de laboratoires.)</a:t>
            </a: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204864"/>
            <a:ext cx="1695340" cy="127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977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563888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Arial"/>
                <a:cs typeface="Arial"/>
              </a:rPr>
              <a:t>Coûts de l’analyse</a:t>
            </a:r>
            <a:endParaRPr lang="fr-FR" sz="1600" b="1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07704" y="1746095"/>
            <a:ext cx="684076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Coûts de l’analyse:</a:t>
            </a:r>
          </a:p>
          <a:p>
            <a:endParaRPr lang="fr-FR" b="1" u="sng" dirty="0">
              <a:latin typeface="Arial"/>
              <a:cs typeface="Arial"/>
            </a:endParaRPr>
          </a:p>
          <a:p>
            <a:pPr marL="285750" indent="-285750">
              <a:buFont typeface="Wingdings" charset="2"/>
              <a:buChar char="Ø"/>
            </a:pPr>
            <a:r>
              <a:rPr lang="fr-FR" b="1" dirty="0" smtClean="0">
                <a:solidFill>
                  <a:schemeClr val="accent4"/>
                </a:solidFill>
                <a:latin typeface="Arial"/>
                <a:cs typeface="Arial"/>
              </a:rPr>
              <a:t>Nombre d’analyses sur 5 ans: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2 analyses / jour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1 semaine de maintenance / an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 2550 analyses</a:t>
            </a: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pPr marL="285750" indent="-285750">
              <a:buFont typeface="Wingdings" charset="2"/>
              <a:buChar char="Ø"/>
            </a:pPr>
            <a:r>
              <a:rPr lang="fr-FR" b="1" dirty="0" smtClean="0">
                <a:solidFill>
                  <a:schemeClr val="accent2"/>
                </a:solidFill>
                <a:latin typeface="Arial"/>
                <a:cs typeface="Arial"/>
                <a:sym typeface="Wingdings"/>
              </a:rPr>
              <a:t>Coût de la main d’œuvre: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1 technicien à temps plein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1800 x 13 x 5 = 234000 € soit avec charges patronales: </a:t>
            </a:r>
            <a:r>
              <a:rPr lang="fr-FR" b="1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450000 € </a:t>
            </a:r>
          </a:p>
          <a:p>
            <a:pPr marL="285750" indent="-285750">
              <a:buFont typeface="Arial"/>
              <a:buChar char="•"/>
            </a:pPr>
            <a:endParaRPr lang="fr-FR" dirty="0">
              <a:latin typeface="Arial"/>
              <a:cs typeface="Arial"/>
              <a:sym typeface="Wingdings"/>
            </a:endParaRPr>
          </a:p>
          <a:p>
            <a:pPr marL="285750" indent="-285750">
              <a:buFont typeface="Wingdings" charset="2"/>
              <a:buChar char="Ø"/>
            </a:pPr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/>
              </a:rPr>
              <a:t>Matériel: </a:t>
            </a:r>
          </a:p>
          <a:p>
            <a:pPr marL="800100" lvl="1" indent="-34290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Spectromètre de masse : 50000 €</a:t>
            </a:r>
          </a:p>
          <a:p>
            <a:pPr marL="800100" lvl="1" indent="-34290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Chromatographe + système d’acquisition: 22000 €</a:t>
            </a:r>
          </a:p>
          <a:p>
            <a:pPr marL="800100" lvl="1" indent="-34290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Colonne </a:t>
            </a:r>
            <a:r>
              <a:rPr lang="fr-FR" dirty="0" err="1" smtClean="0">
                <a:latin typeface="Arial"/>
                <a:cs typeface="Arial"/>
                <a:sym typeface="Wingdings"/>
              </a:rPr>
              <a:t>dimethyl</a:t>
            </a:r>
            <a:r>
              <a:rPr lang="fr-FR" dirty="0" smtClean="0">
                <a:latin typeface="Arial"/>
                <a:cs typeface="Arial"/>
                <a:sym typeface="Wingdings"/>
              </a:rPr>
              <a:t> </a:t>
            </a:r>
            <a:r>
              <a:rPr lang="fr-FR" dirty="0" err="1" smtClean="0">
                <a:latin typeface="Arial"/>
                <a:cs typeface="Arial"/>
                <a:sym typeface="Wingdings"/>
              </a:rPr>
              <a:t>polysiloxane</a:t>
            </a:r>
            <a:r>
              <a:rPr lang="fr-FR" dirty="0" smtClean="0">
                <a:latin typeface="Arial"/>
                <a:cs typeface="Arial"/>
                <a:sym typeface="Wingdings"/>
              </a:rPr>
              <a:t> : 540 €  2700 € / 5 unités</a:t>
            </a:r>
          </a:p>
          <a:p>
            <a:pPr marL="800100" lvl="1" indent="-342900">
              <a:buFont typeface="Arial"/>
              <a:buChar char="•"/>
            </a:pPr>
            <a:r>
              <a:rPr lang="fr-FR" dirty="0" err="1" smtClean="0">
                <a:latin typeface="Arial"/>
                <a:cs typeface="Arial"/>
                <a:sym typeface="Wingdings"/>
              </a:rPr>
              <a:t>Vials</a:t>
            </a:r>
            <a:r>
              <a:rPr lang="fr-FR" dirty="0" smtClean="0">
                <a:latin typeface="Arial"/>
                <a:cs typeface="Arial"/>
                <a:sym typeface="Wingdings"/>
              </a:rPr>
              <a:t> : 500 € / 1000 unités, 20 / jour  12750 € / 5 ans</a:t>
            </a: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  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2060848"/>
            <a:ext cx="1628050" cy="124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984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324" y="188640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23728" y="764704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Raison d’être du protocole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563888" y="836712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chemeClr val="bg1"/>
                </a:solidFill>
                <a:latin typeface="Arial"/>
                <a:cs typeface="Arial"/>
              </a:rPr>
              <a:t>Méthode proposée</a:t>
            </a:r>
            <a:endParaRPr lang="es-P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16016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 smtClean="0">
                <a:solidFill>
                  <a:srgbClr val="FFFFFF"/>
                </a:solidFill>
                <a:latin typeface="Arial"/>
                <a:cs typeface="Arial"/>
              </a:rPr>
              <a:t>Validation inter-laboratoire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6176" y="836712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/>
                <a:cs typeface="Arial"/>
              </a:rPr>
              <a:t>Méthodes alternatives</a:t>
            </a: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40352" y="836712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Arial"/>
                <a:cs typeface="Arial"/>
              </a:rPr>
              <a:t>Coûts de l’analyse</a:t>
            </a:r>
            <a:endParaRPr lang="fr-FR" sz="1600" b="1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79712" y="1916832"/>
            <a:ext cx="68407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latin typeface="Arial"/>
                <a:cs typeface="Arial"/>
              </a:rPr>
              <a:t>Coûts de l’analyse (suite):</a:t>
            </a: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 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Evaporateur rotatif  avec ballon: 5500 €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Colonne </a:t>
            </a:r>
            <a:r>
              <a:rPr lang="fr-FR" dirty="0" err="1" smtClean="0">
                <a:latin typeface="Arial"/>
                <a:cs typeface="Arial"/>
                <a:sym typeface="Wingdings"/>
              </a:rPr>
              <a:t>Florisil</a:t>
            </a:r>
            <a:r>
              <a:rPr lang="fr-FR" dirty="0" smtClean="0">
                <a:latin typeface="Arial"/>
                <a:cs typeface="Arial"/>
                <a:sym typeface="Wingdings"/>
              </a:rPr>
              <a:t> ( x10): 1500 €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Système </a:t>
            </a:r>
            <a:r>
              <a:rPr lang="fr-FR" dirty="0" err="1" smtClean="0">
                <a:latin typeface="Arial"/>
                <a:cs typeface="Arial"/>
                <a:sym typeface="Wingdings"/>
              </a:rPr>
              <a:t>Soxhlet</a:t>
            </a:r>
            <a:r>
              <a:rPr lang="fr-FR" dirty="0" smtClean="0">
                <a:latin typeface="Arial"/>
                <a:cs typeface="Arial"/>
                <a:sym typeface="Wingdings"/>
              </a:rPr>
              <a:t> + chauffe-ballon (x10) : 3000 €</a:t>
            </a:r>
          </a:p>
          <a:p>
            <a:endParaRPr lang="fr-FR" dirty="0">
              <a:latin typeface="Arial"/>
              <a:cs typeface="Arial"/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Maintenance du système chromatographique: 50000 € / 5ans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Générateur de H</a:t>
            </a:r>
            <a:r>
              <a:rPr lang="fr-FR" baseline="-25000" dirty="0" smtClean="0">
                <a:latin typeface="Arial"/>
                <a:cs typeface="Arial"/>
                <a:sym typeface="Wingdings"/>
              </a:rPr>
              <a:t>2</a:t>
            </a:r>
            <a:r>
              <a:rPr lang="fr-FR" dirty="0" smtClean="0">
                <a:latin typeface="Arial"/>
                <a:cs typeface="Arial"/>
                <a:sym typeface="Wingdings"/>
              </a:rPr>
              <a:t>: 7000 € maintenance 500 € / an = 2500 €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Bouteille d’hélium 150 € / 50l = 300 € / 5 ans 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>
                <a:latin typeface="Arial"/>
                <a:cs typeface="Arial"/>
                <a:sym typeface="Wingdings"/>
              </a:rPr>
              <a:t>Solvants n-pentane et n-hexane : 100 € / bouteille 2,5l  510 bouteilles = 51000 € </a:t>
            </a:r>
          </a:p>
          <a:p>
            <a:pPr marL="285750" indent="-285750">
              <a:buFont typeface="Arial"/>
              <a:buChar char="•"/>
            </a:pPr>
            <a:endParaRPr lang="fr-FR" dirty="0" smtClean="0">
              <a:latin typeface="Arial"/>
              <a:cs typeface="Arial"/>
              <a:sym typeface="Wingdings"/>
            </a:endParaRPr>
          </a:p>
          <a:p>
            <a:pPr marL="285750" indent="-285750">
              <a:buFont typeface="Arial"/>
              <a:buChar char="•"/>
            </a:pPr>
            <a:endParaRPr lang="fr-FR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11760" y="5229200"/>
            <a:ext cx="59766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Coût total matériel sur 5 ans : 201250 €</a:t>
            </a:r>
          </a:p>
          <a:p>
            <a:r>
              <a:rPr lang="fr-FR" dirty="0" smtClean="0">
                <a:latin typeface="Arial"/>
                <a:cs typeface="Arial"/>
              </a:rPr>
              <a:t>Coût technicien : 450000 €</a:t>
            </a:r>
          </a:p>
          <a:p>
            <a:endParaRPr lang="fr-FR" dirty="0">
              <a:latin typeface="Arial"/>
              <a:cs typeface="Arial"/>
            </a:endParaRPr>
          </a:p>
          <a:p>
            <a:r>
              <a:rPr lang="fr-FR" dirty="0" smtClean="0">
                <a:latin typeface="Arial"/>
                <a:cs typeface="Arial"/>
                <a:sym typeface="Wingdings"/>
              </a:rPr>
              <a:t> Le technicien coûte 2 fois plus cher que l’analyse!</a:t>
            </a:r>
            <a:r>
              <a:rPr lang="fr-FR" dirty="0" smtClean="0">
                <a:latin typeface="Arial"/>
                <a:cs typeface="Arial"/>
              </a:rPr>
              <a:t> 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2060848"/>
            <a:ext cx="1628050" cy="124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25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73560" y="510872"/>
            <a:ext cx="7347520" cy="541864"/>
          </a:xfrm>
        </p:spPr>
        <p:txBody>
          <a:bodyPr>
            <a:noAutofit/>
          </a:bodyPr>
          <a:lstStyle/>
          <a:p>
            <a:pPr algn="ctr"/>
            <a:r>
              <a:rPr lang="es-PA" sz="3200" b="1" dirty="0" smtClean="0">
                <a:solidFill>
                  <a:schemeClr val="bg1"/>
                </a:solidFill>
                <a:latin typeface="Arial"/>
                <a:cs typeface="Arial"/>
              </a:rPr>
              <a:t>Analyse des aliments ionisés</a:t>
            </a:r>
            <a:endParaRPr lang="es-PA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835696" cy="17008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5909" y1="11364" x2="35909" y2="11364"/>
                        <a14:foregroundMark x1="15000" y1="30000" x2="15000" y2="30000"/>
                        <a14:foregroundMark x1="58636" y1="42273" x2="58636" y2="42273"/>
                        <a14:foregroundMark x1="70909" y1="10455" x2="70909" y2="10455"/>
                        <a14:foregroundMark x1="90909" y1="32727" x2="90909" y2="32727"/>
                        <a14:foregroundMark x1="36818" y1="57727" x2="36818" y2="57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771800" y="3284984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latin typeface="Arial"/>
                <a:cs typeface="Arial"/>
              </a:rPr>
              <a:t>Merci de votre attention.</a:t>
            </a:r>
            <a:endParaRPr lang="fr-FR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59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3267</TotalTime>
  <Words>1198</Words>
  <Application>Microsoft Office PowerPoint</Application>
  <PresentationFormat>Affichage à l'écran (4:3)</PresentationFormat>
  <Paragraphs>273</Paragraphs>
  <Slides>17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Austin</vt:lpstr>
      <vt:lpstr>Mod</vt:lpstr>
      <vt:lpstr>Diapositive 1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  <vt:lpstr>Analyse des aliments ionisés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de Recombinaison  Cre-Lox</dc:title>
  <dc:creator>Aneth A</dc:creator>
  <cp:lastModifiedBy>Hugo</cp:lastModifiedBy>
  <cp:revision>163</cp:revision>
  <dcterms:created xsi:type="dcterms:W3CDTF">2011-04-01T08:25:16Z</dcterms:created>
  <dcterms:modified xsi:type="dcterms:W3CDTF">2011-05-03T10:15:31Z</dcterms:modified>
</cp:coreProperties>
</file>