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8" r:id="rId4"/>
    <p:sldId id="259" r:id="rId5"/>
    <p:sldId id="258" r:id="rId6"/>
    <p:sldId id="276" r:id="rId7"/>
    <p:sldId id="279" r:id="rId8"/>
    <p:sldId id="278" r:id="rId9"/>
    <p:sldId id="277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80" r:id="rId18"/>
    <p:sldId id="281" r:id="rId19"/>
    <p:sldId id="274" r:id="rId2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216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98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19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57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92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12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3387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28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18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99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01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23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3AB8D-5640-C34A-8092-F8C0136E2211}" type="datetimeFigureOut">
              <a:rPr lang="fr-FR" smtClean="0"/>
              <a:t>27/07/11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4BC15-3C7C-1F47-AB3E-457402962B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05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950878"/>
            <a:ext cx="7772400" cy="2944730"/>
          </a:xfrm>
        </p:spPr>
        <p:txBody>
          <a:bodyPr>
            <a:normAutofit/>
          </a:bodyPr>
          <a:lstStyle/>
          <a:p>
            <a:r>
              <a:rPr lang="fr-FR" dirty="0" smtClean="0"/>
              <a:t>Extraction au CO</a:t>
            </a:r>
            <a:r>
              <a:rPr lang="fr-FR" baseline="-25000" dirty="0" smtClean="0"/>
              <a:t>2</a:t>
            </a:r>
            <a:r>
              <a:rPr lang="fr-FR" dirty="0" smtClean="0"/>
              <a:t> et au CO</a:t>
            </a:r>
            <a:r>
              <a:rPr lang="fr-FR" baseline="-25000" dirty="0" smtClean="0"/>
              <a:t>2</a:t>
            </a:r>
            <a:r>
              <a:rPr lang="fr-FR" dirty="0" smtClean="0"/>
              <a:t> supercritique d’harpagoside</a:t>
            </a:r>
            <a:br>
              <a:rPr lang="fr-FR" dirty="0" smtClean="0"/>
            </a:br>
            <a:r>
              <a:rPr lang="fr-FR" dirty="0" smtClean="0"/>
              <a:t>à partir de la racine d’</a:t>
            </a:r>
            <a:r>
              <a:rPr lang="fr-FR" i="1" dirty="0" smtClean="0"/>
              <a:t>Harpagophyton</a:t>
            </a:r>
            <a:endParaRPr lang="fr-FR" i="1" dirty="0"/>
          </a:p>
        </p:txBody>
      </p:sp>
      <p:pic>
        <p:nvPicPr>
          <p:cNvPr id="4" name="Image 3" descr="logo-uds-couleur-800x43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1683" y="253126"/>
            <a:ext cx="2262250" cy="1224443"/>
          </a:xfrm>
          <a:prstGeom prst="rect">
            <a:avLst/>
          </a:prstGeom>
        </p:spPr>
      </p:pic>
      <p:pic>
        <p:nvPicPr>
          <p:cNvPr id="5" name="Image 4" descr="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877" y="418768"/>
            <a:ext cx="1707194" cy="905858"/>
          </a:xfrm>
          <a:prstGeom prst="rect">
            <a:avLst/>
          </a:prstGeom>
        </p:spPr>
      </p:pic>
      <p:pic>
        <p:nvPicPr>
          <p:cNvPr id="6" name="Image 5" descr="logopharma_annees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649" y="253126"/>
            <a:ext cx="1404887" cy="122444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733177" y="5737967"/>
            <a:ext cx="5622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/>
              <a:t>Di Pascoli Thomas M1 VRV – </a:t>
            </a:r>
            <a:r>
              <a:rPr lang="fr-FR" sz="2000" dirty="0" err="1" smtClean="0"/>
              <a:t>Jeanney</a:t>
            </a:r>
            <a:r>
              <a:rPr lang="fr-FR" sz="2000" dirty="0" smtClean="0"/>
              <a:t> Lucie M1 AMA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033717" y="6192048"/>
            <a:ext cx="13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2010 – 2011</a:t>
            </a:r>
          </a:p>
        </p:txBody>
      </p:sp>
      <p:pic>
        <p:nvPicPr>
          <p:cNvPr id="9" name="Image 8" descr="f56330ef9260293b.jpg"/>
          <p:cNvPicPr>
            <a:picLocks noChangeAspect="1"/>
          </p:cNvPicPr>
          <p:nvPr/>
        </p:nvPicPr>
        <p:blipFill>
          <a:blip r:embed="rId5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apture d’écran 2011-05-01 à 16.33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99" y="3563886"/>
            <a:ext cx="4206003" cy="3156240"/>
          </a:xfrm>
          <a:prstGeom prst="rect">
            <a:avLst/>
          </a:prstGeom>
        </p:spPr>
      </p:pic>
      <p:pic>
        <p:nvPicPr>
          <p:cNvPr id="5" name="Image 4" descr="Flower_2.jpg"/>
          <p:cNvPicPr>
            <a:picLocks noChangeAspect="1"/>
          </p:cNvPicPr>
          <p:nvPr/>
        </p:nvPicPr>
        <p:blipFill rotWithShape="1">
          <a:blip r:embed="rId3" cstate="print">
            <a:alphaModFix amt="3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768" y="1373440"/>
            <a:ext cx="3690232" cy="5484560"/>
          </a:xfrm>
          <a:prstGeom prst="rect">
            <a:avLst/>
          </a:prstGeom>
        </p:spPr>
      </p:pic>
      <p:pic>
        <p:nvPicPr>
          <p:cNvPr id="4" name="Image 3" descr="normal_wett-5864-harpagophytum-procumbens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769" y="3511091"/>
            <a:ext cx="2829674" cy="32708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 smtClean="0"/>
              <a:t>Harpagophyton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08279"/>
            <a:ext cx="8451022" cy="5015467"/>
          </a:xfrm>
        </p:spPr>
        <p:txBody>
          <a:bodyPr>
            <a:noAutofit/>
          </a:bodyPr>
          <a:lstStyle/>
          <a:p>
            <a:pPr algn="just"/>
            <a:r>
              <a:rPr lang="fr-FR" sz="2500" dirty="0" smtClean="0"/>
              <a:t>Nom scientifique : </a:t>
            </a:r>
            <a:r>
              <a:rPr lang="fr-FR" sz="2500" i="1" dirty="0" err="1" smtClean="0"/>
              <a:t>Harpagophytum</a:t>
            </a:r>
            <a:r>
              <a:rPr lang="fr-FR" sz="2500" i="1" dirty="0" smtClean="0"/>
              <a:t> </a:t>
            </a:r>
            <a:r>
              <a:rPr lang="fr-FR" sz="2500" i="1" dirty="0" err="1" smtClean="0"/>
              <a:t>procumbens</a:t>
            </a:r>
            <a:endParaRPr lang="fr-FR" sz="2500" i="1" dirty="0" smtClean="0"/>
          </a:p>
          <a:p>
            <a:pPr algn="just"/>
            <a:r>
              <a:rPr lang="fr-FR" sz="2500" dirty="0" smtClean="0"/>
              <a:t>Nom vernaculaire : </a:t>
            </a:r>
            <a:r>
              <a:rPr lang="fr-FR" sz="2500" dirty="0"/>
              <a:t> </a:t>
            </a:r>
            <a:r>
              <a:rPr lang="fr-FR" sz="2500" dirty="0" smtClean="0"/>
              <a:t>La griffe du diable (</a:t>
            </a:r>
            <a:r>
              <a:rPr lang="fr-FR" sz="2500" dirty="0" err="1" smtClean="0"/>
              <a:t>Devil’s</a:t>
            </a:r>
            <a:r>
              <a:rPr lang="fr-FR" sz="2500" dirty="0" smtClean="0"/>
              <a:t> </a:t>
            </a:r>
            <a:r>
              <a:rPr lang="fr-FR" sz="2500" dirty="0" err="1" smtClean="0"/>
              <a:t>claw</a:t>
            </a:r>
            <a:r>
              <a:rPr lang="fr-FR" sz="2500" dirty="0" smtClean="0"/>
              <a:t>)</a:t>
            </a:r>
          </a:p>
          <a:p>
            <a:pPr algn="just"/>
            <a:r>
              <a:rPr lang="fr-FR" sz="2500" dirty="0" err="1" smtClean="0"/>
              <a:t>Pédaliacée</a:t>
            </a:r>
            <a:r>
              <a:rPr lang="fr-FR" sz="2500" dirty="0" smtClean="0"/>
              <a:t>  </a:t>
            </a:r>
            <a:r>
              <a:rPr lang="fr-FR" sz="2500" dirty="0" smtClean="0">
                <a:sym typeface="Wingdings"/>
              </a:rPr>
              <a:t> </a:t>
            </a:r>
            <a:r>
              <a:rPr lang="fr-FR" sz="2500" dirty="0" smtClean="0"/>
              <a:t>famille du Sésame </a:t>
            </a:r>
            <a:r>
              <a:rPr lang="fr-FR" sz="2500" dirty="0"/>
              <a:t>(</a:t>
            </a:r>
            <a:r>
              <a:rPr lang="fr-FR" sz="2500" i="1" dirty="0" err="1"/>
              <a:t>Sesamum</a:t>
            </a:r>
            <a:r>
              <a:rPr lang="fr-FR" sz="2500" i="1" dirty="0"/>
              <a:t> </a:t>
            </a:r>
            <a:r>
              <a:rPr lang="fr-FR" sz="2500" i="1" dirty="0" err="1"/>
              <a:t>indicum</a:t>
            </a:r>
            <a:r>
              <a:rPr lang="fr-FR" sz="2500" dirty="0" smtClean="0"/>
              <a:t>)</a:t>
            </a:r>
            <a:endParaRPr lang="en-GB" sz="2500" dirty="0"/>
          </a:p>
          <a:p>
            <a:pPr algn="just"/>
            <a:r>
              <a:rPr lang="fr-FR" sz="2500" dirty="0" smtClean="0"/>
              <a:t>Provenance : Namibie, Botswana, …</a:t>
            </a:r>
          </a:p>
          <a:p>
            <a:pPr algn="just"/>
            <a:endParaRPr lang="fr-FR" sz="2500" dirty="0" smtClean="0"/>
          </a:p>
          <a:p>
            <a:r>
              <a:rPr lang="fr-FR" sz="2500" dirty="0" smtClean="0"/>
              <a:t>Partie utilisée:  tubercules poussant sur la racine </a:t>
            </a:r>
            <a:r>
              <a:rPr lang="fr-FR" sz="2500" dirty="0"/>
              <a:t>secondaire </a:t>
            </a:r>
            <a:endParaRPr lang="fr-FR" sz="2500" dirty="0" smtClean="0"/>
          </a:p>
          <a:p>
            <a:pPr algn="just"/>
            <a:endParaRPr lang="fr-FR" sz="2500" dirty="0" smtClean="0"/>
          </a:p>
          <a:p>
            <a:pPr algn="just"/>
            <a:r>
              <a:rPr lang="fr-FR" sz="2500" dirty="0" smtClean="0"/>
              <a:t>Molécules:  </a:t>
            </a:r>
            <a:r>
              <a:rPr lang="fr-FR" sz="2500" dirty="0" err="1" smtClean="0"/>
              <a:t>iridoïdes</a:t>
            </a:r>
            <a:r>
              <a:rPr lang="fr-FR" sz="2500" dirty="0" smtClean="0"/>
              <a:t> </a:t>
            </a:r>
            <a:r>
              <a:rPr lang="fr-FR" sz="2500" dirty="0" err="1" smtClean="0"/>
              <a:t>glycosiques</a:t>
            </a:r>
            <a:r>
              <a:rPr lang="fr-FR" sz="2500" dirty="0" smtClean="0"/>
              <a:t> (3%) </a:t>
            </a:r>
          </a:p>
          <a:p>
            <a:pPr marL="0" indent="0" algn="just">
              <a:buNone/>
            </a:pPr>
            <a:r>
              <a:rPr lang="fr-FR" sz="2500" dirty="0">
                <a:sym typeface="Wingdings"/>
              </a:rPr>
              <a:t>	</a:t>
            </a:r>
            <a:r>
              <a:rPr lang="fr-FR" sz="2300" dirty="0" smtClean="0">
                <a:sym typeface="Wingdings"/>
              </a:rPr>
              <a:t> </a:t>
            </a:r>
            <a:r>
              <a:rPr lang="fr-FR" sz="2300" dirty="0" smtClean="0"/>
              <a:t>harpagoside (1,2%), </a:t>
            </a:r>
            <a:r>
              <a:rPr lang="fr-FR" sz="2300" dirty="0" err="1"/>
              <a:t>procumbide</a:t>
            </a:r>
            <a:r>
              <a:rPr lang="fr-FR" sz="2300" dirty="0"/>
              <a:t>, </a:t>
            </a:r>
            <a:r>
              <a:rPr lang="fr-FR" sz="2300" dirty="0" err="1" smtClean="0"/>
              <a:t>harpagide</a:t>
            </a:r>
            <a:r>
              <a:rPr lang="fr-FR" sz="2300" dirty="0" smtClean="0"/>
              <a:t>, … </a:t>
            </a:r>
          </a:p>
          <a:p>
            <a:pPr algn="just"/>
            <a:r>
              <a:rPr lang="fr-FR" sz="2500" dirty="0" smtClean="0"/>
              <a:t>Usage traditionnel : analgésique</a:t>
            </a:r>
          </a:p>
          <a:p>
            <a:pPr marL="0" indent="0" algn="just">
              <a:buNone/>
            </a:pPr>
            <a:r>
              <a:rPr lang="fr-FR" sz="2500" dirty="0" smtClean="0">
                <a:sym typeface="Wingdings"/>
              </a:rPr>
              <a:t>	</a:t>
            </a:r>
            <a:r>
              <a:rPr lang="fr-FR" sz="2300" dirty="0" smtClean="0">
                <a:sym typeface="Wingdings"/>
              </a:rPr>
              <a:t> Anti-inflammatoire</a:t>
            </a:r>
            <a:endParaRPr lang="fr-FR" sz="2300" dirty="0" smtClean="0"/>
          </a:p>
        </p:txBody>
      </p:sp>
    </p:spTree>
    <p:extLst>
      <p:ext uri="{BB962C8B-B14F-4D97-AF65-F5344CB8AC3E}">
        <p14:creationId xmlns:p14="http://schemas.microsoft.com/office/powerpoint/2010/main" val="3375419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Harpagoside</a:t>
            </a:r>
            <a:endParaRPr lang="fr-FR" dirty="0"/>
          </a:p>
        </p:txBody>
      </p:sp>
      <p:pic>
        <p:nvPicPr>
          <p:cNvPr id="4" name="Espace réservé du contenu 3" descr="Capture d’écran 2011-04-23 à 15.19.23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896" r="-22896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4671567" y="5423981"/>
            <a:ext cx="1227093" cy="1076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82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Mécanisme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339915" y="1466491"/>
            <a:ext cx="2503440" cy="71508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Phospholipides membranaires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4583505" y="2176209"/>
            <a:ext cx="0" cy="4557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à coins arrondis 6"/>
          <p:cNvSpPr/>
          <p:nvPr/>
        </p:nvSpPr>
        <p:spPr>
          <a:xfrm>
            <a:off x="3339915" y="2653807"/>
            <a:ext cx="2503440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Acide </a:t>
            </a:r>
            <a:r>
              <a:rPr lang="fr-FR" dirty="0" err="1" smtClean="0"/>
              <a:t>arachidonique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1067644" y="4030958"/>
            <a:ext cx="2503440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err="1" smtClean="0"/>
              <a:t>Lipooxygénase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545841" y="3998868"/>
            <a:ext cx="2503440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err="1" smtClean="0"/>
              <a:t>Cyclooxygénase</a:t>
            </a:r>
            <a:r>
              <a:rPr lang="fr-FR" dirty="0" smtClean="0"/>
              <a:t> (COX II)</a:t>
            </a:r>
            <a:endParaRPr lang="fr-FR" dirty="0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319364" y="3545834"/>
            <a:ext cx="0" cy="461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6802699" y="3537191"/>
            <a:ext cx="0" cy="461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endCxn id="7" idx="2"/>
          </p:cNvCxnSpPr>
          <p:nvPr/>
        </p:nvCxnSpPr>
        <p:spPr>
          <a:xfrm flipV="1">
            <a:off x="4591635" y="3062430"/>
            <a:ext cx="0" cy="4747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565097" y="3537191"/>
            <a:ext cx="223246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flipH="1">
            <a:off x="2319364" y="3537191"/>
            <a:ext cx="22457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endCxn id="27" idx="0"/>
          </p:cNvCxnSpPr>
          <p:nvPr/>
        </p:nvCxnSpPr>
        <p:spPr>
          <a:xfrm>
            <a:off x="2319364" y="4439581"/>
            <a:ext cx="0" cy="10016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9" idx="2"/>
            <a:endCxn id="26" idx="0"/>
          </p:cNvCxnSpPr>
          <p:nvPr/>
        </p:nvCxnSpPr>
        <p:spPr>
          <a:xfrm>
            <a:off x="6797561" y="4407491"/>
            <a:ext cx="0" cy="8805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à coins arrondis 25"/>
          <p:cNvSpPr/>
          <p:nvPr/>
        </p:nvSpPr>
        <p:spPr>
          <a:xfrm>
            <a:off x="5545841" y="5287997"/>
            <a:ext cx="2503440" cy="71508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err="1" smtClean="0"/>
              <a:t>Protasglandines</a:t>
            </a:r>
            <a:r>
              <a:rPr lang="fr-FR" dirty="0" smtClean="0"/>
              <a:t>, </a:t>
            </a:r>
            <a:r>
              <a:rPr lang="fr-FR" dirty="0" err="1"/>
              <a:t>T</a:t>
            </a:r>
            <a:r>
              <a:rPr lang="fr-FR" dirty="0" err="1" smtClean="0"/>
              <a:t>hromboxanes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1067644" y="5441230"/>
            <a:ext cx="2503440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err="1" smtClean="0"/>
              <a:t>Leucotriènes</a:t>
            </a:r>
            <a:endParaRPr lang="fr-FR" dirty="0"/>
          </a:p>
        </p:txBody>
      </p:sp>
      <p:cxnSp>
        <p:nvCxnSpPr>
          <p:cNvPr id="31" name="Connecteur droit 30"/>
          <p:cNvCxnSpPr/>
          <p:nvPr/>
        </p:nvCxnSpPr>
        <p:spPr>
          <a:xfrm flipH="1">
            <a:off x="3571084" y="5645760"/>
            <a:ext cx="96747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4538559" y="5645760"/>
            <a:ext cx="0" cy="482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H="1">
            <a:off x="4538558" y="5645760"/>
            <a:ext cx="1007283" cy="0"/>
          </a:xfrm>
          <a:prstGeom prst="line">
            <a:avLst/>
          </a:prstGeom>
          <a:ln>
            <a:prstDash val="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3286838" y="6174717"/>
            <a:ext cx="2503440" cy="40862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Inflammation</a:t>
            </a:r>
            <a:endParaRPr lang="fr-FR" dirty="0"/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4538558" y="5645760"/>
            <a:ext cx="0" cy="482959"/>
          </a:xfrm>
          <a:prstGeom prst="straightConnector1">
            <a:avLst/>
          </a:prstGeom>
          <a:ln>
            <a:prstDash val="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ctangle à coins arrondis 46"/>
          <p:cNvSpPr/>
          <p:nvPr/>
        </p:nvSpPr>
        <p:spPr>
          <a:xfrm>
            <a:off x="3286838" y="6174717"/>
            <a:ext cx="2503440" cy="408623"/>
          </a:xfrm>
          <a:prstGeom prst="roundRect">
            <a:avLst/>
          </a:prstGeom>
          <a:solidFill>
            <a:schemeClr val="accent2">
              <a:alpha val="19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Inflammation</a:t>
            </a:r>
            <a:endParaRPr lang="fr-FR" dirty="0"/>
          </a:p>
        </p:txBody>
      </p:sp>
      <p:pic>
        <p:nvPicPr>
          <p:cNvPr id="48" name="Image 47" descr="claw1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904666"/>
            <a:ext cx="2030145" cy="1454517"/>
          </a:xfrm>
          <a:prstGeom prst="rect">
            <a:avLst/>
          </a:prstGeom>
        </p:spPr>
      </p:pic>
      <p:pic>
        <p:nvPicPr>
          <p:cNvPr id="56" name="Image 55" descr="Arachidonic_acid_structu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4122" y="1904666"/>
            <a:ext cx="1633142" cy="1454517"/>
          </a:xfrm>
          <a:prstGeom prst="rect">
            <a:avLst/>
          </a:prstGeom>
        </p:spPr>
      </p:pic>
      <p:sp>
        <p:nvSpPr>
          <p:cNvPr id="3" name="Double flèche horizontale 2"/>
          <p:cNvSpPr/>
          <p:nvPr/>
        </p:nvSpPr>
        <p:spPr>
          <a:xfrm>
            <a:off x="2963482" y="4661804"/>
            <a:ext cx="3256305" cy="484632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Harpagoside</a:t>
            </a:r>
            <a:endParaRPr lang="fr-FR" dirty="0"/>
          </a:p>
        </p:txBody>
      </p:sp>
      <p:sp>
        <p:nvSpPr>
          <p:cNvPr id="5" name="Multiplication 4"/>
          <p:cNvSpPr/>
          <p:nvPr/>
        </p:nvSpPr>
        <p:spPr>
          <a:xfrm>
            <a:off x="1905996" y="4444567"/>
            <a:ext cx="826736" cy="87030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Multiplication 27"/>
          <p:cNvSpPr/>
          <p:nvPr/>
        </p:nvSpPr>
        <p:spPr>
          <a:xfrm>
            <a:off x="6389331" y="4444567"/>
            <a:ext cx="826736" cy="87030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a gauche 11"/>
          <p:cNvSpPr/>
          <p:nvPr/>
        </p:nvSpPr>
        <p:spPr>
          <a:xfrm>
            <a:off x="4591635" y="2181580"/>
            <a:ext cx="2092487" cy="472227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Phospholipase A2</a:t>
            </a:r>
          </a:p>
        </p:txBody>
      </p:sp>
    </p:spTree>
    <p:extLst>
      <p:ext uri="{BB962C8B-B14F-4D97-AF65-F5344CB8AC3E}">
        <p14:creationId xmlns:p14="http://schemas.microsoft.com/office/powerpoint/2010/main" val="658425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26" grpId="0" animBg="1"/>
      <p:bldP spid="26" grpId="1" animBg="1"/>
      <p:bldP spid="27" grpId="0" animBg="1"/>
      <p:bldP spid="27" grpId="1" animBg="1"/>
      <p:bldP spid="36" grpId="0" animBg="1"/>
      <p:bldP spid="36" grpId="1" animBg="1"/>
      <p:bldP spid="47" grpId="0" animBg="1"/>
      <p:bldP spid="47" grpId="1" animBg="1"/>
      <p:bldP spid="3" grpId="0" animBg="1"/>
      <p:bldP spid="5" grpId="0" animBg="1"/>
      <p:bldP spid="2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7575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r-FR" sz="3400" dirty="0" smtClean="0"/>
              <a:t>ESCOP (</a:t>
            </a:r>
            <a:r>
              <a:rPr lang="fr-FR" sz="3400" dirty="0" err="1" smtClean="0"/>
              <a:t>European</a:t>
            </a:r>
            <a:r>
              <a:rPr lang="fr-FR" sz="3400" dirty="0" smtClean="0"/>
              <a:t> </a:t>
            </a:r>
            <a:r>
              <a:rPr lang="fr-FR" sz="3400" dirty="0" err="1" smtClean="0"/>
              <a:t>Scientic</a:t>
            </a:r>
            <a:r>
              <a:rPr lang="fr-FR" sz="3400" dirty="0" smtClean="0"/>
              <a:t> </a:t>
            </a:r>
            <a:r>
              <a:rPr lang="fr-FR" sz="3400" dirty="0" err="1" smtClean="0"/>
              <a:t>Cooperative</a:t>
            </a:r>
            <a:r>
              <a:rPr lang="fr-FR" sz="3400" dirty="0" smtClean="0"/>
              <a:t> On </a:t>
            </a:r>
            <a:r>
              <a:rPr lang="fr-FR" sz="3400" dirty="0" err="1" smtClean="0"/>
              <a:t>Phytotherapy</a:t>
            </a:r>
            <a:r>
              <a:rPr lang="fr-FR" sz="3400" dirty="0" smtClean="0"/>
              <a:t>):</a:t>
            </a:r>
          </a:p>
          <a:p>
            <a:pPr algn="just">
              <a:buFont typeface="Wingdings" charset="0"/>
              <a:buChar char="à"/>
            </a:pPr>
            <a:r>
              <a:rPr lang="fr-FR" sz="2900" dirty="0" smtClean="0"/>
              <a:t>2 à 5g d’extrait en décoction, ou 1 à 3g de la plante dans l’équivalent d’eau ou d’éthanol 3x/j pour le traitement des douleurs pour l’arthrite et les tendinites et ce durant 2 à 3 mois.</a:t>
            </a:r>
          </a:p>
          <a:p>
            <a:pPr marL="0" indent="0" algn="just">
              <a:buNone/>
            </a:pPr>
            <a:endParaRPr lang="fr-FR" dirty="0" smtClean="0"/>
          </a:p>
          <a:p>
            <a:pPr algn="just"/>
            <a:r>
              <a:rPr lang="fr-FR" sz="3400" dirty="0" smtClean="0"/>
              <a:t>Traitement des douleurs:</a:t>
            </a:r>
          </a:p>
          <a:p>
            <a:pPr marL="0" indent="0" algn="just">
              <a:buNone/>
            </a:pPr>
            <a:r>
              <a:rPr lang="fr-FR" sz="2900" dirty="0" smtClean="0"/>
              <a:t> </a:t>
            </a:r>
            <a:r>
              <a:rPr lang="fr-FR" sz="2900" dirty="0" smtClean="0">
                <a:sym typeface="Wingdings"/>
              </a:rPr>
              <a:t> </a:t>
            </a:r>
            <a:r>
              <a:rPr lang="fr-FR" sz="2900" dirty="0">
                <a:sym typeface="Wingdings"/>
              </a:rPr>
              <a:t>A</a:t>
            </a:r>
            <a:r>
              <a:rPr lang="fr-FR" sz="2900" dirty="0" smtClean="0"/>
              <a:t>rthrite rhumatoïde</a:t>
            </a:r>
          </a:p>
          <a:p>
            <a:pPr marL="0" indent="0" algn="just">
              <a:buNone/>
            </a:pPr>
            <a:r>
              <a:rPr lang="fr-FR" sz="2900" dirty="0" smtClean="0"/>
              <a:t> </a:t>
            </a:r>
            <a:r>
              <a:rPr lang="fr-FR" sz="2900" dirty="0" smtClean="0">
                <a:sym typeface="Wingdings"/>
              </a:rPr>
              <a:t> O</a:t>
            </a:r>
            <a:r>
              <a:rPr lang="fr-FR" sz="2900" dirty="0" smtClean="0"/>
              <a:t>stéo-arthrite</a:t>
            </a:r>
          </a:p>
          <a:p>
            <a:pPr marL="0" indent="0" algn="just">
              <a:buNone/>
            </a:pPr>
            <a:r>
              <a:rPr lang="fr-FR" sz="2900" dirty="0" smtClean="0">
                <a:sym typeface="Wingdings"/>
              </a:rPr>
              <a:t> </a:t>
            </a:r>
            <a:r>
              <a:rPr lang="fr-FR" sz="2900" dirty="0" smtClean="0"/>
              <a:t> Tendinite</a:t>
            </a:r>
          </a:p>
          <a:p>
            <a:pPr marL="0" indent="0" algn="just">
              <a:buNone/>
            </a:pPr>
            <a:r>
              <a:rPr lang="fr-FR" sz="2900" dirty="0" smtClean="0"/>
              <a:t> </a:t>
            </a:r>
            <a:r>
              <a:rPr lang="fr-FR" sz="2900" dirty="0" smtClean="0">
                <a:sym typeface="Wingdings"/>
              </a:rPr>
              <a:t> </a:t>
            </a:r>
            <a:r>
              <a:rPr lang="fr-FR" sz="2900" dirty="0">
                <a:sym typeface="Wingdings"/>
              </a:rPr>
              <a:t>A</a:t>
            </a:r>
            <a:r>
              <a:rPr lang="fr-FR" sz="2900" dirty="0" smtClean="0"/>
              <a:t>utres douleurs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3400" dirty="0" smtClean="0"/>
              <a:t>Très </a:t>
            </a:r>
            <a:r>
              <a:rPr lang="fr-FR" sz="3400" dirty="0"/>
              <a:t>bonne tolérance sur les essais cliniques à </a:t>
            </a:r>
            <a:r>
              <a:rPr lang="fr-FR" sz="3400" dirty="0" smtClean="0"/>
              <a:t>ce jour. </a:t>
            </a:r>
          </a:p>
          <a:p>
            <a:pPr marL="0" indent="0" algn="ctr">
              <a:buNone/>
            </a:pPr>
            <a:r>
              <a:rPr lang="fr-FR" sz="3400" dirty="0" smtClean="0"/>
              <a:t>Pas </a:t>
            </a:r>
            <a:r>
              <a:rPr lang="fr-FR" sz="3400" dirty="0"/>
              <a:t>d’interaction médicamenteuse avec les médicaments utilisés pour l’arthrose ou les rhumatismes. </a:t>
            </a:r>
            <a:endParaRPr lang="en-GB" sz="3400" dirty="0"/>
          </a:p>
        </p:txBody>
      </p:sp>
      <p:pic>
        <p:nvPicPr>
          <p:cNvPr id="4" name="Image 3" descr="klou_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0814" y="2797492"/>
            <a:ext cx="2604221" cy="19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4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harpagophytum_claw-_-1-enjoy-nt2.jpg"/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8" b="99242" l="220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06" y="769684"/>
            <a:ext cx="6745982" cy="560043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Pharmacopée européenne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Dosage par chromatographie liquide:</a:t>
            </a:r>
          </a:p>
          <a:p>
            <a:pPr marL="0" indent="0">
              <a:buNone/>
            </a:pPr>
            <a:r>
              <a:rPr lang="fr-FR" sz="2400" dirty="0" smtClean="0">
                <a:cs typeface="Times New Roman" charset="0"/>
                <a:sym typeface="Wingdings"/>
              </a:rPr>
              <a:t> </a:t>
            </a:r>
            <a:r>
              <a:rPr lang="fr-FR" sz="2400" dirty="0" smtClean="0">
                <a:cs typeface="Times New Roman" charset="0"/>
              </a:rPr>
              <a:t>Etalon </a:t>
            </a:r>
            <a:r>
              <a:rPr lang="fr-FR" sz="2400" dirty="0">
                <a:cs typeface="Times New Roman" charset="0"/>
              </a:rPr>
              <a:t>interne: 0,130 g de </a:t>
            </a:r>
            <a:r>
              <a:rPr lang="fr-FR" sz="2400" dirty="0" err="1">
                <a:cs typeface="Times New Roman" charset="0"/>
              </a:rPr>
              <a:t>cinnamate</a:t>
            </a:r>
            <a:r>
              <a:rPr lang="fr-FR" sz="2400" dirty="0">
                <a:cs typeface="Times New Roman" charset="0"/>
              </a:rPr>
              <a:t> de méthyle dans 50 </a:t>
            </a:r>
            <a:r>
              <a:rPr lang="fr-FR" sz="2400" dirty="0" err="1" smtClean="0">
                <a:cs typeface="Times New Roman" charset="0"/>
              </a:rPr>
              <a:t>mL</a:t>
            </a:r>
            <a:r>
              <a:rPr lang="fr-FR" sz="2400" dirty="0" smtClean="0">
                <a:cs typeface="Times New Roman" charset="0"/>
              </a:rPr>
              <a:t> </a:t>
            </a:r>
            <a:r>
              <a:rPr lang="fr-FR" sz="2400" dirty="0">
                <a:cs typeface="Times New Roman" charset="0"/>
              </a:rPr>
              <a:t>de méthanol, </a:t>
            </a:r>
            <a:r>
              <a:rPr lang="fr-FR" sz="2400" dirty="0" smtClean="0">
                <a:cs typeface="Times New Roman" charset="0"/>
              </a:rPr>
              <a:t>qsp. 100 </a:t>
            </a:r>
            <a:r>
              <a:rPr lang="fr-FR" sz="2400" dirty="0" err="1" smtClean="0">
                <a:cs typeface="Times New Roman" charset="0"/>
              </a:rPr>
              <a:t>mL</a:t>
            </a:r>
            <a:r>
              <a:rPr lang="fr-FR" sz="2400" dirty="0" smtClean="0">
                <a:cs typeface="Times New Roman" charset="0"/>
              </a:rPr>
              <a:t> </a:t>
            </a:r>
            <a:r>
              <a:rPr lang="fr-FR" sz="2400" dirty="0">
                <a:cs typeface="Times New Roman" charset="0"/>
              </a:rPr>
              <a:t>avec le même solvant.</a:t>
            </a:r>
          </a:p>
          <a:p>
            <a:pPr marL="0" indent="0">
              <a:buNone/>
            </a:pPr>
            <a:r>
              <a:rPr lang="fr-FR" sz="2400" dirty="0" smtClean="0">
                <a:cs typeface="Times New Roman" charset="0"/>
                <a:sym typeface="Wingdings"/>
              </a:rPr>
              <a:t> </a:t>
            </a:r>
            <a:r>
              <a:rPr lang="fr-FR" sz="2400" dirty="0" smtClean="0">
                <a:cs typeface="Times New Roman" charset="0"/>
              </a:rPr>
              <a:t>Solution </a:t>
            </a:r>
            <a:r>
              <a:rPr lang="fr-FR" sz="2400" dirty="0">
                <a:cs typeface="Times New Roman" charset="0"/>
              </a:rPr>
              <a:t>témoin: 0,5 </a:t>
            </a:r>
            <a:r>
              <a:rPr lang="fr-FR" sz="2400" dirty="0" err="1" smtClean="0">
                <a:cs typeface="Times New Roman" charset="0"/>
              </a:rPr>
              <a:t>mL</a:t>
            </a:r>
            <a:r>
              <a:rPr lang="fr-FR" sz="2400" dirty="0" smtClean="0">
                <a:cs typeface="Times New Roman" charset="0"/>
              </a:rPr>
              <a:t> </a:t>
            </a:r>
            <a:r>
              <a:rPr lang="fr-FR" sz="2400" dirty="0">
                <a:cs typeface="Times New Roman" charset="0"/>
              </a:rPr>
              <a:t>de (1mg </a:t>
            </a:r>
            <a:r>
              <a:rPr lang="fr-FR" sz="2400" dirty="0" smtClean="0">
                <a:cs typeface="Times New Roman" charset="0"/>
              </a:rPr>
              <a:t>d’harpagoside  </a:t>
            </a:r>
            <a:r>
              <a:rPr lang="fr-FR" sz="2400" dirty="0">
                <a:cs typeface="Times New Roman" charset="0"/>
              </a:rPr>
              <a:t>dans </a:t>
            </a:r>
            <a:r>
              <a:rPr lang="fr-FR" sz="2400" dirty="0" smtClean="0">
                <a:cs typeface="Times New Roman" charset="0"/>
              </a:rPr>
              <a:t>1mL </a:t>
            </a:r>
            <a:r>
              <a:rPr lang="fr-FR" sz="2400" dirty="0">
                <a:cs typeface="Times New Roman" charset="0"/>
              </a:rPr>
              <a:t>de méthanol), </a:t>
            </a:r>
            <a:r>
              <a:rPr lang="fr-FR" sz="2400" dirty="0" smtClean="0">
                <a:cs typeface="Times New Roman" charset="0"/>
              </a:rPr>
              <a:t>qsp. 2mL </a:t>
            </a:r>
            <a:r>
              <a:rPr lang="fr-FR" sz="2400" dirty="0">
                <a:cs typeface="Times New Roman" charset="0"/>
              </a:rPr>
              <a:t>avec du méthanol</a:t>
            </a:r>
            <a:r>
              <a:rPr lang="fr-FR" sz="2400" dirty="0" smtClean="0">
                <a:cs typeface="Times New Roman" charset="0"/>
              </a:rPr>
              <a:t>.</a:t>
            </a:r>
            <a:endParaRPr lang="fr-FR" sz="2400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496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avec flèche 15"/>
          <p:cNvCxnSpPr>
            <a:stCxn id="4" idx="2"/>
            <a:endCxn id="13" idx="0"/>
          </p:cNvCxnSpPr>
          <p:nvPr/>
        </p:nvCxnSpPr>
        <p:spPr>
          <a:xfrm>
            <a:off x="4628510" y="802988"/>
            <a:ext cx="0" cy="53652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16200000">
            <a:off x="-2857502" y="2857499"/>
            <a:ext cx="6858003" cy="1143000"/>
          </a:xfrm>
        </p:spPr>
        <p:txBody>
          <a:bodyPr/>
          <a:lstStyle/>
          <a:p>
            <a:r>
              <a:rPr lang="fr-FR" dirty="0" smtClean="0"/>
              <a:t>Dosage pharmacopée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1851403" y="394365"/>
            <a:ext cx="5554213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0,5g d’Harpagophyton pulvérisé + 50mL </a:t>
            </a:r>
            <a:r>
              <a:rPr lang="fr-FR" dirty="0" err="1" smtClean="0"/>
              <a:t>M</a:t>
            </a:r>
            <a:r>
              <a:rPr lang="fr-FR" dirty="0" err="1"/>
              <a:t>e</a:t>
            </a:r>
            <a:r>
              <a:rPr lang="fr-FR" dirty="0" err="1" smtClean="0"/>
              <a:t>tOH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4822261" y="1029287"/>
            <a:ext cx="3712450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Agitation (1h) + filtration 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1851403" y="1752422"/>
            <a:ext cx="5554213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Résidu + 50mL </a:t>
            </a:r>
            <a:r>
              <a:rPr lang="fr-FR" dirty="0" err="1" smtClean="0"/>
              <a:t>MetOH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886843" y="2397806"/>
            <a:ext cx="3647868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Chauffage à reflux (1h)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886843" y="3000471"/>
            <a:ext cx="3647868" cy="40862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Refroidissement + filtration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851403" y="3667706"/>
            <a:ext cx="5554213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Lavage ballon + filtre avec 2x5mL </a:t>
            </a:r>
            <a:r>
              <a:rPr lang="fr-FR" dirty="0" err="1" smtClean="0"/>
              <a:t>MetOH</a:t>
            </a:r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1851403" y="4376256"/>
            <a:ext cx="5554213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Union des extraits + évaporation à siccité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1851403" y="5025764"/>
            <a:ext cx="5554213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Résidus + 3x5mL </a:t>
            </a:r>
            <a:r>
              <a:rPr lang="fr-FR" dirty="0" err="1" smtClean="0"/>
              <a:t>MetOH</a:t>
            </a:r>
            <a:r>
              <a:rPr lang="fr-FR" dirty="0" smtClean="0"/>
              <a:t> + filtration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4886843" y="5606577"/>
            <a:ext cx="3647868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Lavage + filtre 25mL </a:t>
            </a:r>
            <a:r>
              <a:rPr lang="fr-FR" dirty="0" err="1" smtClean="0"/>
              <a:t>MetOH</a:t>
            </a:r>
            <a:r>
              <a:rPr lang="fr-FR" dirty="0" smtClean="0"/>
              <a:t> = Sol A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851403" y="6168255"/>
            <a:ext cx="5554213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10mL Sol A + 1mL étalon interne + </a:t>
            </a:r>
            <a:r>
              <a:rPr lang="fr-FR" dirty="0" err="1" smtClean="0"/>
              <a:t>MetOH</a:t>
            </a:r>
            <a:r>
              <a:rPr lang="fr-FR" dirty="0" smtClean="0"/>
              <a:t> qsp. 25mL </a:t>
            </a:r>
            <a:endParaRPr lang="fr-FR" dirty="0"/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 rot="16200000">
            <a:off x="-2286000" y="3228942"/>
            <a:ext cx="6858001" cy="4001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 smtClean="0"/>
              <a:t>(Préparation de la solution à examiner)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1028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harpagophytum_claw-_-1-enjoy-nt2.jpg"/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8" b="99242" l="220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06" y="769684"/>
            <a:ext cx="6745982" cy="560043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Pharmacopée européenne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Dosage par chromatographie liquide:</a:t>
            </a:r>
          </a:p>
          <a:p>
            <a:pPr marL="0" indent="0">
              <a:buNone/>
            </a:pPr>
            <a:r>
              <a:rPr lang="fr-FR" sz="2400" dirty="0" smtClean="0">
                <a:cs typeface="Times New Roman" charset="0"/>
                <a:sym typeface="Wingdings"/>
              </a:rPr>
              <a:t> </a:t>
            </a:r>
            <a:r>
              <a:rPr lang="fr-FR" sz="2400" dirty="0" smtClean="0">
                <a:cs typeface="Times New Roman" charset="0"/>
              </a:rPr>
              <a:t>Etalon </a:t>
            </a:r>
            <a:r>
              <a:rPr lang="fr-FR" sz="2400" dirty="0">
                <a:cs typeface="Times New Roman" charset="0"/>
              </a:rPr>
              <a:t>interne: 0,130 g de </a:t>
            </a:r>
            <a:r>
              <a:rPr lang="fr-FR" sz="2400" dirty="0" err="1">
                <a:cs typeface="Times New Roman" charset="0"/>
              </a:rPr>
              <a:t>cinnamate</a:t>
            </a:r>
            <a:r>
              <a:rPr lang="fr-FR" sz="2400" dirty="0">
                <a:cs typeface="Times New Roman" charset="0"/>
              </a:rPr>
              <a:t> de méthyle dans 50 </a:t>
            </a:r>
            <a:r>
              <a:rPr lang="fr-FR" sz="2400" dirty="0" err="1" smtClean="0">
                <a:cs typeface="Times New Roman" charset="0"/>
              </a:rPr>
              <a:t>mL</a:t>
            </a:r>
            <a:r>
              <a:rPr lang="fr-FR" sz="2400" dirty="0" smtClean="0">
                <a:cs typeface="Times New Roman" charset="0"/>
              </a:rPr>
              <a:t> </a:t>
            </a:r>
            <a:r>
              <a:rPr lang="fr-FR" sz="2400" dirty="0">
                <a:cs typeface="Times New Roman" charset="0"/>
              </a:rPr>
              <a:t>de méthanol, </a:t>
            </a:r>
            <a:r>
              <a:rPr lang="fr-FR" sz="2400" dirty="0" smtClean="0">
                <a:cs typeface="Times New Roman" charset="0"/>
              </a:rPr>
              <a:t>qsp. 100 </a:t>
            </a:r>
            <a:r>
              <a:rPr lang="fr-FR" sz="2400" dirty="0" err="1" smtClean="0">
                <a:cs typeface="Times New Roman" charset="0"/>
              </a:rPr>
              <a:t>mL</a:t>
            </a:r>
            <a:r>
              <a:rPr lang="fr-FR" sz="2400" dirty="0" smtClean="0">
                <a:cs typeface="Times New Roman" charset="0"/>
              </a:rPr>
              <a:t> </a:t>
            </a:r>
            <a:r>
              <a:rPr lang="fr-FR" sz="2400" dirty="0">
                <a:cs typeface="Times New Roman" charset="0"/>
              </a:rPr>
              <a:t>avec le même solvant.</a:t>
            </a:r>
          </a:p>
          <a:p>
            <a:pPr>
              <a:buFont typeface="Wingdings" charset="0"/>
              <a:buChar char="à"/>
            </a:pPr>
            <a:r>
              <a:rPr lang="fr-FR" sz="2400" dirty="0" smtClean="0">
                <a:cs typeface="Times New Roman" charset="0"/>
              </a:rPr>
              <a:t>Solution </a:t>
            </a:r>
            <a:r>
              <a:rPr lang="fr-FR" sz="2400" dirty="0">
                <a:cs typeface="Times New Roman" charset="0"/>
              </a:rPr>
              <a:t>témoin: 0,5 </a:t>
            </a:r>
            <a:r>
              <a:rPr lang="fr-FR" sz="2400" dirty="0" err="1" smtClean="0">
                <a:cs typeface="Times New Roman" charset="0"/>
              </a:rPr>
              <a:t>mL</a:t>
            </a:r>
            <a:r>
              <a:rPr lang="fr-FR" sz="2400" dirty="0" smtClean="0">
                <a:cs typeface="Times New Roman" charset="0"/>
              </a:rPr>
              <a:t> </a:t>
            </a:r>
            <a:r>
              <a:rPr lang="fr-FR" sz="2400" dirty="0">
                <a:cs typeface="Times New Roman" charset="0"/>
              </a:rPr>
              <a:t>de (1mg </a:t>
            </a:r>
            <a:r>
              <a:rPr lang="fr-FR" sz="2400" dirty="0" smtClean="0">
                <a:cs typeface="Times New Roman" charset="0"/>
              </a:rPr>
              <a:t>d’harpagoside  </a:t>
            </a:r>
            <a:r>
              <a:rPr lang="fr-FR" sz="2400" dirty="0">
                <a:cs typeface="Times New Roman" charset="0"/>
              </a:rPr>
              <a:t>dans </a:t>
            </a:r>
            <a:r>
              <a:rPr lang="fr-FR" sz="2400" dirty="0" smtClean="0">
                <a:cs typeface="Times New Roman" charset="0"/>
              </a:rPr>
              <a:t>1mL </a:t>
            </a:r>
            <a:r>
              <a:rPr lang="fr-FR" sz="2400" dirty="0">
                <a:cs typeface="Times New Roman" charset="0"/>
              </a:rPr>
              <a:t>de méthanol), </a:t>
            </a:r>
            <a:r>
              <a:rPr lang="fr-FR" sz="2400" dirty="0" smtClean="0">
                <a:cs typeface="Times New Roman" charset="0"/>
              </a:rPr>
              <a:t>qsp. 2mL </a:t>
            </a:r>
            <a:r>
              <a:rPr lang="fr-FR" sz="2400" dirty="0">
                <a:cs typeface="Times New Roman" charset="0"/>
              </a:rPr>
              <a:t>avec du méthanol</a:t>
            </a:r>
            <a:r>
              <a:rPr lang="fr-FR" sz="2400" dirty="0" smtClean="0">
                <a:cs typeface="Times New Roman" charset="0"/>
              </a:rPr>
              <a:t>.</a:t>
            </a:r>
          </a:p>
          <a:p>
            <a:pPr marL="0" indent="0">
              <a:buNone/>
            </a:pPr>
            <a:endParaRPr lang="fr-FR" sz="2400" dirty="0">
              <a:solidFill>
                <a:srgbClr val="000000"/>
              </a:solidFill>
              <a:cs typeface="Times New Roman" charset="0"/>
            </a:endParaRPr>
          </a:p>
          <a:p>
            <a:r>
              <a:rPr lang="fr-FR" sz="2400" dirty="0">
                <a:solidFill>
                  <a:srgbClr val="000000"/>
                </a:solidFill>
                <a:cs typeface="Times New Roman" charset="0"/>
              </a:rPr>
              <a:t>Solution à examiner </a:t>
            </a:r>
            <a:r>
              <a:rPr lang="fr-FR" sz="2400" dirty="0" smtClean="0">
                <a:solidFill>
                  <a:srgbClr val="000000"/>
                </a:solidFill>
                <a:cs typeface="Times New Roman" charset="0"/>
              </a:rPr>
              <a:t>injectée: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0000"/>
                </a:solidFill>
                <a:cs typeface="Times New Roman" charset="0"/>
                <a:sym typeface="Wingdings"/>
              </a:rPr>
              <a:t> </a:t>
            </a:r>
            <a:r>
              <a:rPr lang="fr-FR" sz="2400" b="1" dirty="0" smtClean="0">
                <a:solidFill>
                  <a:srgbClr val="000000"/>
                </a:solidFill>
                <a:cs typeface="Times New Roman" charset="0"/>
              </a:rPr>
              <a:t>Teneur </a:t>
            </a:r>
            <a:r>
              <a:rPr lang="fr-FR" sz="2400" b="1" dirty="0">
                <a:solidFill>
                  <a:srgbClr val="000000"/>
                </a:solidFill>
                <a:cs typeface="Times New Roman" charset="0"/>
              </a:rPr>
              <a:t>en harpagoside : (m2*F1*7,622)/(F2*m1)</a:t>
            </a:r>
          </a:p>
          <a:p>
            <a:endParaRPr lang="fr-FR" sz="2400" dirty="0">
              <a:cs typeface="Times New Roman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6285936" y="5061518"/>
            <a:ext cx="0" cy="7414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4889927" y="5052110"/>
            <a:ext cx="0" cy="789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" name="ZoneTexte 11"/>
          <p:cNvSpPr txBox="1">
            <a:spLocks noChangeArrowheads="1"/>
          </p:cNvSpPr>
          <p:nvPr/>
        </p:nvSpPr>
        <p:spPr bwMode="auto">
          <a:xfrm>
            <a:off x="7625767" y="5802997"/>
            <a:ext cx="1432121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dirty="0" smtClean="0">
                <a:solidFill>
                  <a:srgbClr val="000000"/>
                </a:solidFill>
                <a:latin typeface="Book Antiqua" charset="0"/>
              </a:rPr>
              <a:t>Masse </a:t>
            </a:r>
            <a:r>
              <a:rPr lang="fr-FR" dirty="0">
                <a:solidFill>
                  <a:srgbClr val="000000"/>
                </a:solidFill>
                <a:latin typeface="Book Antiqua" charset="0"/>
              </a:rPr>
              <a:t>prise d</a:t>
            </a:r>
            <a:r>
              <a:rPr lang="ja-JP" altLang="fr-FR" dirty="0">
                <a:solidFill>
                  <a:srgbClr val="000000"/>
                </a:solidFill>
                <a:latin typeface="Book Antiqua" charset="0"/>
              </a:rPr>
              <a:t>’</a:t>
            </a:r>
            <a:r>
              <a:rPr lang="fr-FR" dirty="0">
                <a:solidFill>
                  <a:srgbClr val="000000"/>
                </a:solidFill>
                <a:latin typeface="Book Antiqua" charset="0"/>
              </a:rPr>
              <a:t>essai (g)</a:t>
            </a:r>
          </a:p>
        </p:txBody>
      </p:sp>
      <p:sp>
        <p:nvSpPr>
          <p:cNvPr id="9" name="ZoneTexte 12"/>
          <p:cNvSpPr txBox="1">
            <a:spLocks noChangeArrowheads="1"/>
          </p:cNvSpPr>
          <p:nvPr/>
        </p:nvSpPr>
        <p:spPr bwMode="auto">
          <a:xfrm>
            <a:off x="1403970" y="5877498"/>
            <a:ext cx="2232025" cy="92392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dirty="0" smtClean="0">
                <a:solidFill>
                  <a:srgbClr val="000000"/>
                </a:solidFill>
                <a:latin typeface="Book Antiqua" charset="0"/>
              </a:rPr>
              <a:t>Masse de </a:t>
            </a:r>
            <a:r>
              <a:rPr lang="fr-FR" dirty="0" err="1" smtClean="0">
                <a:solidFill>
                  <a:srgbClr val="000000"/>
                </a:solidFill>
                <a:latin typeface="Book Antiqua" charset="0"/>
              </a:rPr>
              <a:t>cinnamate</a:t>
            </a:r>
            <a:r>
              <a:rPr lang="fr-FR" dirty="0" smtClean="0">
                <a:solidFill>
                  <a:srgbClr val="000000"/>
                </a:solidFill>
                <a:latin typeface="Book Antiqua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Book Antiqua" charset="0"/>
              </a:rPr>
              <a:t>de méthyle dans E interne (g)</a:t>
            </a:r>
          </a:p>
        </p:txBody>
      </p:sp>
      <p:sp>
        <p:nvSpPr>
          <p:cNvPr id="10" name="ZoneTexte 13"/>
          <p:cNvSpPr txBox="1">
            <a:spLocks noChangeArrowheads="1"/>
          </p:cNvSpPr>
          <p:nvPr/>
        </p:nvSpPr>
        <p:spPr bwMode="auto">
          <a:xfrm>
            <a:off x="3990124" y="5869705"/>
            <a:ext cx="1584325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dirty="0">
                <a:solidFill>
                  <a:srgbClr val="000000"/>
                </a:solidFill>
                <a:latin typeface="Book Antiqua" charset="0"/>
              </a:rPr>
              <a:t>Surface pic Harpagoside </a:t>
            </a:r>
          </a:p>
        </p:txBody>
      </p:sp>
      <p:sp>
        <p:nvSpPr>
          <p:cNvPr id="11" name="ZoneTexte 14"/>
          <p:cNvSpPr txBox="1">
            <a:spLocks noChangeArrowheads="1"/>
          </p:cNvSpPr>
          <p:nvPr/>
        </p:nvSpPr>
        <p:spPr bwMode="auto">
          <a:xfrm>
            <a:off x="5877473" y="5848533"/>
            <a:ext cx="1570971" cy="92392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dirty="0">
                <a:solidFill>
                  <a:srgbClr val="000000"/>
                </a:solidFill>
                <a:latin typeface="Book Antiqua" charset="0"/>
              </a:rPr>
              <a:t>Surface pic </a:t>
            </a:r>
            <a:r>
              <a:rPr lang="fr-FR" dirty="0" err="1">
                <a:solidFill>
                  <a:srgbClr val="000000"/>
                </a:solidFill>
                <a:latin typeface="Book Antiqua" charset="0"/>
              </a:rPr>
              <a:t>cinnamate</a:t>
            </a:r>
            <a:r>
              <a:rPr lang="fr-FR" dirty="0">
                <a:solidFill>
                  <a:srgbClr val="000000"/>
                </a:solidFill>
                <a:latin typeface="Book Antiqua" charset="0"/>
              </a:rPr>
              <a:t> de méthyle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2563303" y="5428131"/>
            <a:ext cx="0" cy="3946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2563303" y="5428131"/>
            <a:ext cx="1765293" cy="12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4328596" y="5033529"/>
            <a:ext cx="0" cy="3958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endCxn id="8" idx="0"/>
          </p:cNvCxnSpPr>
          <p:nvPr/>
        </p:nvCxnSpPr>
        <p:spPr>
          <a:xfrm>
            <a:off x="8341828" y="5258821"/>
            <a:ext cx="0" cy="544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0" name="Connecteur droit 29"/>
          <p:cNvCxnSpPr/>
          <p:nvPr/>
        </p:nvCxnSpPr>
        <p:spPr>
          <a:xfrm flipV="1">
            <a:off x="6910246" y="5258820"/>
            <a:ext cx="1431582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6910246" y="5033529"/>
            <a:ext cx="0" cy="21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667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Brevets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6797722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r-FR" sz="3000" b="1" dirty="0" err="1" smtClean="0">
                <a:latin typeface="Times New Roman" charset="0"/>
                <a:cs typeface="Times New Roman" charset="0"/>
              </a:rPr>
              <a:t>Chrubasik</a:t>
            </a:r>
            <a:r>
              <a:rPr lang="fr-FR" sz="3000" b="1" dirty="0" smtClean="0">
                <a:latin typeface="Times New Roman" charset="0"/>
                <a:cs typeface="Times New Roman" charset="0"/>
              </a:rPr>
              <a:t> </a:t>
            </a:r>
            <a:r>
              <a:rPr lang="fr-FR" sz="3000" b="1" i="1" dirty="0" smtClean="0">
                <a:latin typeface="Times New Roman" charset="0"/>
                <a:cs typeface="Times New Roman" charset="0"/>
              </a:rPr>
              <a:t>et al</a:t>
            </a:r>
            <a:r>
              <a:rPr lang="fr-FR" sz="3000" b="1" dirty="0" smtClean="0">
                <a:latin typeface="Times New Roman" charset="0"/>
                <a:cs typeface="Times New Roman" charset="0"/>
              </a:rPr>
              <a:t> (1996)</a:t>
            </a:r>
            <a:r>
              <a:rPr lang="fr-FR" sz="3000" b="1" i="1" dirty="0" smtClean="0">
                <a:latin typeface="Times New Roman" charset="0"/>
                <a:cs typeface="Times New Roman" charset="0"/>
              </a:rPr>
              <a:t>.</a:t>
            </a:r>
            <a:r>
              <a:rPr lang="fr-FR" sz="3000" b="1" dirty="0" smtClean="0">
                <a:latin typeface="Times New Roman" charset="0"/>
                <a:cs typeface="Times New Roman" charset="0"/>
              </a:rPr>
              <a:t> : 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DE 19603788 B4</a:t>
            </a:r>
          </a:p>
          <a:p>
            <a:pPr marL="258763" indent="0" algn="just">
              <a:buNone/>
            </a:pPr>
            <a:r>
              <a:rPr lang="fr-FR" sz="3000" dirty="0" smtClean="0">
                <a:latin typeface="Times New Roman" charset="0"/>
                <a:cs typeface="Times New Roman" charset="0"/>
              </a:rPr>
              <a:t>Extraction avec </a:t>
            </a:r>
            <a:r>
              <a:rPr lang="fr-FR" sz="3000" dirty="0">
                <a:latin typeface="Times New Roman" charset="0"/>
                <a:cs typeface="Times New Roman" charset="0"/>
              </a:rPr>
              <a:t>de 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l</a:t>
            </a:r>
            <a:r>
              <a:rPr lang="ja-JP" altLang="fr-FR" sz="3000" dirty="0" smtClean="0">
                <a:latin typeface="Times New Roman" charset="0"/>
                <a:cs typeface="Times New Roman" charset="0"/>
              </a:rPr>
              <a:t>’</a:t>
            </a:r>
            <a:r>
              <a:rPr lang="fr-FR" sz="3000" smtClean="0">
                <a:latin typeface="Times New Roman" charset="0"/>
                <a:cs typeface="Times New Roman" charset="0"/>
              </a:rPr>
              <a:t>eau + adsorption </a:t>
            </a:r>
            <a:r>
              <a:rPr lang="fr-FR" sz="3000" dirty="0">
                <a:latin typeface="Times New Roman" charset="0"/>
                <a:cs typeface="Times New Roman" charset="0"/>
              </a:rPr>
              <a:t>sur résine non ionique 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+ </a:t>
            </a:r>
            <a:r>
              <a:rPr lang="fr-FR" sz="3000" dirty="0">
                <a:latin typeface="Times New Roman" charset="0"/>
                <a:cs typeface="Times New Roman" charset="0"/>
              </a:rPr>
              <a:t>élution par éthanol + 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lyophilisation :</a:t>
            </a:r>
          </a:p>
          <a:p>
            <a:pPr marL="0" indent="0" algn="just">
              <a:buNone/>
            </a:pPr>
            <a:r>
              <a:rPr lang="fr-FR" sz="3000" dirty="0" smtClean="0">
                <a:latin typeface="Times New Roman" charset="0"/>
                <a:cs typeface="Times New Roman" charset="0"/>
                <a:sym typeface="Wingdings"/>
              </a:rPr>
              <a:t>	 </a:t>
            </a:r>
            <a:r>
              <a:rPr lang="fr-FR" sz="3000" dirty="0">
                <a:latin typeface="Times New Roman" charset="0"/>
                <a:cs typeface="Times New Roman" charset="0"/>
                <a:sym typeface="Wingdings"/>
              </a:rPr>
              <a:t>E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xtrait </a:t>
            </a:r>
            <a:r>
              <a:rPr lang="fr-FR" sz="3000" dirty="0">
                <a:latin typeface="Times New Roman" charset="0"/>
                <a:cs typeface="Times New Roman" charset="0"/>
              </a:rPr>
              <a:t>(20%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)</a:t>
            </a:r>
            <a:endParaRPr lang="fr-FR" sz="3000" dirty="0">
              <a:latin typeface="Times New Roman" charset="0"/>
              <a:cs typeface="Times New Roman" charset="0"/>
            </a:endParaRPr>
          </a:p>
          <a:p>
            <a:pPr marL="0" indent="0" algn="just">
              <a:buNone/>
            </a:pPr>
            <a:endParaRPr lang="fr-FR" sz="3000" dirty="0">
              <a:latin typeface="Times New Roman" charset="0"/>
              <a:cs typeface="Times New Roman" charset="0"/>
            </a:endParaRPr>
          </a:p>
          <a:p>
            <a:pPr algn="just"/>
            <a:r>
              <a:rPr lang="fr-FR" sz="3000" b="1" dirty="0" smtClean="0">
                <a:latin typeface="Times New Roman" charset="0"/>
                <a:cs typeface="Times New Roman" charset="0"/>
              </a:rPr>
              <a:t>Stumpf </a:t>
            </a:r>
            <a:r>
              <a:rPr lang="fr-FR" sz="3000" b="1" i="1" dirty="0" smtClean="0">
                <a:latin typeface="Times New Roman" charset="0"/>
                <a:cs typeface="Times New Roman" charset="0"/>
              </a:rPr>
              <a:t>et al</a:t>
            </a:r>
            <a:r>
              <a:rPr lang="fr-FR" sz="3000" b="1" dirty="0" smtClean="0">
                <a:latin typeface="Times New Roman" charset="0"/>
                <a:cs typeface="Times New Roman" charset="0"/>
              </a:rPr>
              <a:t> (2001)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 : US 6,280,737 B1</a:t>
            </a:r>
          </a:p>
          <a:p>
            <a:pPr marL="258763" indent="0" algn="just">
              <a:buNone/>
            </a:pPr>
            <a:r>
              <a:rPr lang="fr-FR" sz="3000" dirty="0" smtClean="0">
                <a:latin typeface="Times New Roman" charset="0"/>
                <a:cs typeface="Times New Roman" charset="0"/>
              </a:rPr>
              <a:t>Extraction </a:t>
            </a:r>
            <a:r>
              <a:rPr lang="fr-FR" sz="3000" dirty="0">
                <a:latin typeface="Times New Roman" charset="0"/>
                <a:cs typeface="Times New Roman" charset="0"/>
              </a:rPr>
              <a:t>eau/éthanol </a:t>
            </a:r>
            <a:r>
              <a:rPr lang="fr-FR" sz="3000" dirty="0" smtClean="0">
                <a:latin typeface="Times New Roman" charset="0"/>
                <a:cs typeface="Times New Roman" charset="0"/>
                <a:sym typeface="Wingdings"/>
              </a:rPr>
              <a:t>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 concentration de l’extrait </a:t>
            </a:r>
            <a:r>
              <a:rPr lang="fr-FR" sz="3000" dirty="0">
                <a:latin typeface="Times New Roman" charset="0"/>
                <a:cs typeface="Times New Roman" charset="0"/>
              </a:rPr>
              <a:t>+ ajout d</a:t>
            </a:r>
            <a:r>
              <a:rPr lang="ja-JP" altLang="fr-FR" sz="3000" dirty="0">
                <a:latin typeface="Times New Roman" charset="0"/>
                <a:cs typeface="Times New Roman" charset="0"/>
              </a:rPr>
              <a:t>’</a:t>
            </a:r>
            <a:r>
              <a:rPr lang="fr-FR" sz="3000" dirty="0">
                <a:latin typeface="Times New Roman" charset="0"/>
                <a:cs typeface="Times New Roman" charset="0"/>
              </a:rPr>
              <a:t>éthanol 96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% </a:t>
            </a:r>
            <a:r>
              <a:rPr lang="fr-FR" sz="3000" dirty="0" smtClean="0">
                <a:latin typeface="Times New Roman" charset="0"/>
                <a:cs typeface="Times New Roman" charset="0"/>
                <a:sym typeface="Wingdings"/>
              </a:rPr>
              <a:t></a:t>
            </a:r>
            <a:r>
              <a:rPr lang="fr-FR" sz="3000" dirty="0">
                <a:latin typeface="Times New Roman" charset="0"/>
                <a:cs typeface="Times New Roman" charset="0"/>
                <a:sym typeface="Wingdings"/>
              </a:rPr>
              <a:t> 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précipitation des carbohydrates + séchage fraction soluble :</a:t>
            </a:r>
          </a:p>
          <a:p>
            <a:pPr marL="0" indent="0" algn="just">
              <a:buNone/>
            </a:pPr>
            <a:r>
              <a:rPr lang="fr-FR" sz="3000" dirty="0" smtClean="0">
                <a:latin typeface="Times New Roman" charset="0"/>
                <a:cs typeface="Times New Roman" charset="0"/>
                <a:sym typeface="Wingdings"/>
              </a:rPr>
              <a:t>	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 Extrait </a:t>
            </a:r>
            <a:r>
              <a:rPr lang="fr-FR" sz="3000" dirty="0">
                <a:latin typeface="Times New Roman" charset="0"/>
                <a:cs typeface="Times New Roman" charset="0"/>
              </a:rPr>
              <a:t>(5%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)</a:t>
            </a:r>
            <a:endParaRPr lang="fr-FR" sz="3000" dirty="0">
              <a:latin typeface="Times New Roman" charset="0"/>
              <a:cs typeface="Times New Roman" charset="0"/>
            </a:endParaRPr>
          </a:p>
          <a:p>
            <a:pPr algn="just">
              <a:buNone/>
            </a:pPr>
            <a:endParaRPr lang="fr-FR" sz="3000" dirty="0">
              <a:latin typeface="Times New Roman" charset="0"/>
              <a:cs typeface="Times New Roman" charset="0"/>
            </a:endParaRPr>
          </a:p>
          <a:p>
            <a:pPr algn="just"/>
            <a:r>
              <a:rPr lang="fr-FR" sz="3000" b="1" dirty="0" err="1" smtClean="0">
                <a:latin typeface="Times New Roman" charset="0"/>
                <a:cs typeface="Times New Roman" charset="0"/>
              </a:rPr>
              <a:t>Wheathley</a:t>
            </a:r>
            <a:r>
              <a:rPr lang="fr-FR" sz="3000" b="1" dirty="0" smtClean="0">
                <a:latin typeface="Times New Roman" charset="0"/>
                <a:cs typeface="Times New Roman" charset="0"/>
              </a:rPr>
              <a:t> </a:t>
            </a:r>
            <a:r>
              <a:rPr lang="fr-FR" sz="3000" b="1" i="1" dirty="0" smtClean="0">
                <a:latin typeface="Times New Roman" charset="0"/>
                <a:cs typeface="Times New Roman" charset="0"/>
              </a:rPr>
              <a:t>et al. </a:t>
            </a:r>
            <a:r>
              <a:rPr lang="fr-FR" sz="3000" b="1" dirty="0" smtClean="0">
                <a:latin typeface="Times New Roman" charset="0"/>
                <a:cs typeface="Times New Roman" charset="0"/>
              </a:rPr>
              <a:t>(2001)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 : US 6,197,307 B1</a:t>
            </a:r>
          </a:p>
          <a:p>
            <a:pPr marL="258763" indent="0" algn="just">
              <a:buNone/>
            </a:pPr>
            <a:r>
              <a:rPr lang="fr-FR" sz="3000" dirty="0" smtClean="0">
                <a:latin typeface="Times New Roman" charset="0"/>
                <a:cs typeface="Times New Roman" charset="0"/>
              </a:rPr>
              <a:t>Extraction </a:t>
            </a:r>
            <a:r>
              <a:rPr lang="fr-FR" sz="3000" dirty="0">
                <a:latin typeface="Times New Roman" charset="0"/>
                <a:cs typeface="Times New Roman" charset="0"/>
              </a:rPr>
              <a:t>au CO</a:t>
            </a:r>
            <a:r>
              <a:rPr lang="fr-FR" sz="3000" baseline="-25000" dirty="0">
                <a:latin typeface="Times New Roman" charset="0"/>
                <a:cs typeface="Times New Roman" charset="0"/>
              </a:rPr>
              <a:t>2</a:t>
            </a:r>
            <a:r>
              <a:rPr lang="fr-FR" sz="3000" dirty="0">
                <a:latin typeface="Times New Roman" charset="0"/>
                <a:cs typeface="Times New Roman" charset="0"/>
              </a:rPr>
              <a:t> supercritique modifiée avec 10% d</a:t>
            </a:r>
            <a:r>
              <a:rPr lang="ja-JP" altLang="fr-FR" sz="3000" dirty="0">
                <a:latin typeface="Times New Roman" charset="0"/>
                <a:cs typeface="Times New Roman" charset="0"/>
              </a:rPr>
              <a:t>’</a:t>
            </a:r>
            <a:r>
              <a:rPr lang="fr-FR" sz="3000" dirty="0">
                <a:latin typeface="Times New Roman" charset="0"/>
                <a:cs typeface="Times New Roman" charset="0"/>
              </a:rPr>
              <a:t>éthanol (41°C, 276 bar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) :</a:t>
            </a:r>
          </a:p>
          <a:p>
            <a:pPr marL="0" indent="0" algn="just">
              <a:buNone/>
            </a:pPr>
            <a:r>
              <a:rPr lang="fr-FR" sz="3000" dirty="0" smtClean="0">
                <a:latin typeface="Times New Roman" charset="0"/>
                <a:cs typeface="Times New Roman" charset="0"/>
                <a:sym typeface="Wingdings"/>
              </a:rPr>
              <a:t>	 </a:t>
            </a:r>
            <a:r>
              <a:rPr lang="fr-FR" sz="3000" dirty="0">
                <a:latin typeface="Times New Roman" charset="0"/>
                <a:cs typeface="Times New Roman" charset="0"/>
                <a:sym typeface="Wingdings"/>
              </a:rPr>
              <a:t>E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xtrait </a:t>
            </a:r>
            <a:r>
              <a:rPr lang="fr-FR" sz="3000" dirty="0">
                <a:latin typeface="Times New Roman" charset="0"/>
                <a:cs typeface="Times New Roman" charset="0"/>
              </a:rPr>
              <a:t>(10% </a:t>
            </a:r>
            <a:r>
              <a:rPr lang="fr-FR" sz="3000" dirty="0" smtClean="0">
                <a:latin typeface="Times New Roman" charset="0"/>
                <a:cs typeface="Times New Roman" charset="0"/>
              </a:rPr>
              <a:t>)</a:t>
            </a:r>
            <a:endParaRPr lang="fr-FR" sz="3000" dirty="0">
              <a:latin typeface="Times New Roman" charset="0"/>
              <a:cs typeface="Times New Roman" charset="0"/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155" y="1014252"/>
            <a:ext cx="1276645" cy="180535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155" y="2819609"/>
            <a:ext cx="1276645" cy="188832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155" y="4514218"/>
            <a:ext cx="1276645" cy="18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26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avec flèche 8"/>
          <p:cNvCxnSpPr>
            <a:stCxn id="6" idx="2"/>
            <a:endCxn id="15" idx="0"/>
          </p:cNvCxnSpPr>
          <p:nvPr/>
        </p:nvCxnSpPr>
        <p:spPr>
          <a:xfrm>
            <a:off x="4570185" y="2849835"/>
            <a:ext cx="0" cy="21503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Préextraction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313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000" dirty="0" smtClean="0"/>
              <a:t>But : Eliminer les substances lipophiles indésirables</a:t>
            </a:r>
            <a:endParaRPr lang="fr-FR" sz="30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2937328" y="3235052"/>
            <a:ext cx="3265714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Pré extraction avec du CO</a:t>
            </a:r>
            <a:r>
              <a:rPr lang="fr-FR" baseline="-25000" dirty="0" smtClean="0"/>
              <a:t>2</a:t>
            </a:r>
            <a:endParaRPr lang="fr-FR" baseline="-250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1161142" y="2441212"/>
            <a:ext cx="6818086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600g de racine coupée grossièrement/220g de racine granulée</a:t>
            </a:r>
            <a:endParaRPr lang="fr-FR" baseline="-250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5250544" y="3906042"/>
            <a:ext cx="3265714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/>
              <a:t>+ n-</a:t>
            </a:r>
            <a:r>
              <a:rPr lang="fr-FR" dirty="0" err="1" smtClean="0"/>
              <a:t>propanol</a:t>
            </a:r>
            <a:r>
              <a:rPr lang="fr-FR" dirty="0" smtClean="0"/>
              <a:t> 6%</a:t>
            </a:r>
            <a:endParaRPr lang="fr-FR" baseline="-25000" dirty="0"/>
          </a:p>
        </p:txBody>
      </p:sp>
      <p:cxnSp>
        <p:nvCxnSpPr>
          <p:cNvPr id="11" name="Connecteur droit avec flèche 10"/>
          <p:cNvCxnSpPr>
            <a:stCxn id="7" idx="1"/>
          </p:cNvCxnSpPr>
          <p:nvPr/>
        </p:nvCxnSpPr>
        <p:spPr>
          <a:xfrm flipH="1">
            <a:off x="4570185" y="4110354"/>
            <a:ext cx="6803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3877127" y="5000171"/>
            <a:ext cx="1386115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err="1" smtClean="0"/>
              <a:t>préextrait</a:t>
            </a:r>
            <a:endParaRPr lang="fr-FR" baseline="-25000" dirty="0"/>
          </a:p>
        </p:txBody>
      </p:sp>
      <p:sp>
        <p:nvSpPr>
          <p:cNvPr id="17" name="Ellipse 16"/>
          <p:cNvSpPr/>
          <p:nvPr/>
        </p:nvSpPr>
        <p:spPr>
          <a:xfrm>
            <a:off x="4695369" y="4223542"/>
            <a:ext cx="453571" cy="453571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+</a:t>
            </a:r>
            <a:endParaRPr lang="fr-FR" sz="2400" b="1" dirty="0"/>
          </a:p>
        </p:txBody>
      </p: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455385" y="5943599"/>
            <a:ext cx="8229600" cy="631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fr-FR" sz="2800" dirty="0" smtClean="0">
                <a:sym typeface="Wingdings"/>
              </a:rPr>
              <a:t> Plus efficace en supercritique qu’en sous-critique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1714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15" grpId="0" animBg="1"/>
      <p:bldP spid="17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Extraction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800" dirty="0" smtClean="0"/>
              <a:t>But: Obtenir l’extrait le plus concentré en harpagoside.</a:t>
            </a:r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r>
              <a:rPr lang="fr-FR" sz="2800" dirty="0" smtClean="0"/>
              <a:t>Différents tests d’optimisation: </a:t>
            </a:r>
          </a:p>
          <a:p>
            <a:pPr algn="just">
              <a:buFontTx/>
              <a:buChar char="-"/>
            </a:pPr>
            <a:r>
              <a:rPr lang="fr-FR" sz="2800" dirty="0" smtClean="0"/>
              <a:t>De la taille des particules</a:t>
            </a:r>
          </a:p>
          <a:p>
            <a:pPr algn="just">
              <a:buFontTx/>
              <a:buChar char="-"/>
            </a:pPr>
            <a:r>
              <a:rPr lang="fr-FR" sz="2800" dirty="0" smtClean="0"/>
              <a:t>Du </a:t>
            </a:r>
            <a:r>
              <a:rPr lang="fr-FR" sz="2800" dirty="0" err="1" smtClean="0"/>
              <a:t>co</a:t>
            </a:r>
            <a:r>
              <a:rPr lang="fr-FR" sz="2800" dirty="0" smtClean="0"/>
              <a:t>-solvant d’extraction</a:t>
            </a:r>
          </a:p>
          <a:p>
            <a:pPr algn="just">
              <a:buFontTx/>
              <a:buChar char="-"/>
            </a:pPr>
            <a:r>
              <a:rPr lang="fr-FR" sz="2800" dirty="0" smtClean="0"/>
              <a:t>De la pression</a:t>
            </a:r>
          </a:p>
          <a:p>
            <a:pPr algn="just">
              <a:buFontTx/>
              <a:buChar char="-"/>
            </a:pPr>
            <a:r>
              <a:rPr lang="fr-FR" sz="2800" dirty="0" smtClean="0"/>
              <a:t>De la température</a:t>
            </a:r>
            <a:endParaRPr lang="fr-FR" sz="2800" dirty="0"/>
          </a:p>
        </p:txBody>
      </p:sp>
      <p:pic>
        <p:nvPicPr>
          <p:cNvPr id="5" name="Image 4" descr="harpagophytum1.jpg"/>
          <p:cNvPicPr>
            <a:picLocks noChangeAspect="1"/>
          </p:cNvPicPr>
          <p:nvPr/>
        </p:nvPicPr>
        <p:blipFill>
          <a:blip r:embed="rId2">
            <a:alphaModFix amt="5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3516085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0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Taille des particules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265751"/>
              </p:ext>
            </p:extLst>
          </p:nvPr>
        </p:nvGraphicFramePr>
        <p:xfrm>
          <a:off x="457200" y="16002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Broyage de la drogue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Taille de la</a:t>
                      </a:r>
                      <a:r>
                        <a:rPr lang="fr-FR" baseline="0" dirty="0" smtClean="0">
                          <a:solidFill>
                            <a:srgbClr val="000000"/>
                          </a:solidFill>
                        </a:rPr>
                        <a:t> particule, d</a:t>
                      </a:r>
                      <a:r>
                        <a:rPr lang="fr-FR" baseline="-25000" dirty="0" smtClean="0">
                          <a:solidFill>
                            <a:srgbClr val="000000"/>
                          </a:solidFill>
                        </a:rPr>
                        <a:t>50</a:t>
                      </a:r>
                      <a:r>
                        <a:rPr lang="fr-FR" baseline="0" dirty="0" smtClean="0">
                          <a:solidFill>
                            <a:srgbClr val="000000"/>
                          </a:solidFill>
                        </a:rPr>
                        <a:t> (</a:t>
                      </a:r>
                      <a:r>
                        <a:rPr lang="fr-FR" dirty="0" err="1" smtClean="0">
                          <a:solidFill>
                            <a:srgbClr val="000000"/>
                          </a:solidFill>
                        </a:rPr>
                        <a:t>μm</a:t>
                      </a:r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Conditions d’extraction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Rendement d’extraction 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Grossièrement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40% de 250 à 800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supercritique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Poudre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29,6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supercritique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/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Poudre granulée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443,4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supercritique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1,8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Poudre granulée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443,4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Sous-critique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4,8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4200210"/>
            <a:ext cx="822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0"/>
              <a:buChar char="à"/>
            </a:pPr>
            <a:r>
              <a:rPr lang="fr-FR" sz="2800" dirty="0" smtClean="0">
                <a:sym typeface="Wingdings"/>
              </a:rPr>
              <a:t>Le rendement augmente avec la surface spécifique</a:t>
            </a:r>
          </a:p>
          <a:p>
            <a:pPr marL="285750" indent="-285750" algn="just">
              <a:buFont typeface="Wingdings" charset="0"/>
              <a:buChar char="à"/>
            </a:pPr>
            <a:r>
              <a:rPr lang="fr-FR" sz="2800" dirty="0" smtClean="0">
                <a:sym typeface="Wingdings"/>
              </a:rPr>
              <a:t>Lorsque trop fin, blocage des appareils, il faut donc granuler</a:t>
            </a:r>
          </a:p>
          <a:p>
            <a:pPr algn="just"/>
            <a:r>
              <a:rPr lang="fr-FR" sz="2800" dirty="0" smtClean="0">
                <a:sym typeface="Wingdings"/>
              </a:rPr>
              <a:t> Meilleur rendement en sous-critique</a:t>
            </a:r>
            <a:endParaRPr lang="fr-FR" sz="2800" dirty="0"/>
          </a:p>
        </p:txBody>
      </p:sp>
      <p:sp>
        <p:nvSpPr>
          <p:cNvPr id="7" name="Rectangle 6"/>
          <p:cNvSpPr/>
          <p:nvPr/>
        </p:nvSpPr>
        <p:spPr>
          <a:xfrm>
            <a:off x="616857" y="3392714"/>
            <a:ext cx="1741714" cy="3309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06257" y="3381828"/>
            <a:ext cx="1741714" cy="3309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52486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Co-solvant d’extraction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dirty="0" smtClean="0"/>
              <a:t>Utilisation des alcools inférieurs:</a:t>
            </a:r>
          </a:p>
          <a:p>
            <a:pPr algn="just"/>
            <a:r>
              <a:rPr lang="fr-FR" dirty="0" smtClean="0">
                <a:sym typeface="Wingdings"/>
              </a:rPr>
              <a:t> Le n-</a:t>
            </a:r>
            <a:r>
              <a:rPr lang="fr-FR" dirty="0" err="1" smtClean="0">
                <a:sym typeface="Wingdings"/>
              </a:rPr>
              <a:t>propanol</a:t>
            </a:r>
            <a:endParaRPr lang="fr-FR" dirty="0" smtClean="0">
              <a:sym typeface="Wingdings"/>
            </a:endParaRPr>
          </a:p>
          <a:p>
            <a:pPr>
              <a:buFont typeface="Wingdings" charset="0"/>
              <a:buChar char="à"/>
            </a:pPr>
            <a:r>
              <a:rPr lang="fr-FR" sz="2400" dirty="0">
                <a:sym typeface="Wingdings"/>
              </a:rPr>
              <a:t>N</a:t>
            </a:r>
            <a:r>
              <a:rPr lang="fr-FR" sz="2400" dirty="0" smtClean="0">
                <a:sym typeface="Wingdings"/>
              </a:rPr>
              <a:t>’élue pas les composés polaires d’intérêt pharmaceutique</a:t>
            </a:r>
            <a:endParaRPr lang="fr-FR" sz="2400" dirty="0">
              <a:sym typeface="Wingdings"/>
            </a:endParaRPr>
          </a:p>
          <a:p>
            <a:pPr algn="just"/>
            <a:endParaRPr lang="fr-FR" dirty="0" smtClean="0">
              <a:sym typeface="Wingdings"/>
            </a:endParaRPr>
          </a:p>
          <a:p>
            <a:pPr algn="just"/>
            <a:r>
              <a:rPr lang="fr-FR" dirty="0" smtClean="0">
                <a:sym typeface="Wingdings"/>
              </a:rPr>
              <a:t>Le méthanol</a:t>
            </a:r>
          </a:p>
          <a:p>
            <a:pPr algn="just">
              <a:buFont typeface="Wingdings" charset="0"/>
              <a:buChar char="à"/>
            </a:pPr>
            <a:r>
              <a:rPr lang="fr-FR" sz="2400" dirty="0" smtClean="0">
                <a:sym typeface="Wingdings"/>
              </a:rPr>
              <a:t>Très bonne élution mais toxique</a:t>
            </a:r>
          </a:p>
          <a:p>
            <a:pPr algn="just"/>
            <a:endParaRPr lang="fr-FR" dirty="0" smtClean="0">
              <a:sym typeface="Wingdings"/>
            </a:endParaRPr>
          </a:p>
          <a:p>
            <a:pPr algn="just"/>
            <a:r>
              <a:rPr lang="fr-FR" dirty="0" smtClean="0">
                <a:sym typeface="Wingdings"/>
              </a:rPr>
              <a:t>L’éthanol</a:t>
            </a:r>
          </a:p>
          <a:p>
            <a:pPr marL="0" indent="0" algn="just">
              <a:buNone/>
            </a:pPr>
            <a:r>
              <a:rPr lang="fr-FR" sz="2800" dirty="0" smtClean="0">
                <a:sym typeface="Wingdings"/>
              </a:rPr>
              <a:t> </a:t>
            </a:r>
            <a:r>
              <a:rPr lang="fr-FR" sz="2400" dirty="0" smtClean="0">
                <a:sym typeface="Wingdings"/>
              </a:rPr>
              <a:t>Très bonne élution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241201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Co-solvant d’extraction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678701"/>
              </p:ext>
            </p:extLst>
          </p:nvPr>
        </p:nvGraphicFramePr>
        <p:xfrm>
          <a:off x="457200" y="1417638"/>
          <a:ext cx="8229600" cy="3139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Ethanol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Temps supplémentaire</a:t>
                      </a:r>
                      <a:r>
                        <a:rPr lang="fr-FR" baseline="0" dirty="0" smtClean="0">
                          <a:solidFill>
                            <a:srgbClr val="000000"/>
                          </a:solidFill>
                        </a:rPr>
                        <a:t> (min)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Rendement extraction 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Contenu en harpagoside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(L)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Extrait 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RSD (%)*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0,04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15,58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0,18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22,25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0,96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24,86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24,9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0,23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1,78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29,51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0,44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2,22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28,39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1,78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rot="5400000">
            <a:off x="8409778" y="1936004"/>
            <a:ext cx="923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* : n = 3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57200" y="482951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à"/>
            </a:pPr>
            <a:r>
              <a:rPr lang="fr-FR" sz="2400" dirty="0" smtClean="0"/>
              <a:t>26% meilleurs rendements</a:t>
            </a:r>
          </a:p>
          <a:p>
            <a:pPr marL="285750" indent="-285750">
              <a:buFont typeface="Wingdings" charset="0"/>
              <a:buChar char="à"/>
            </a:pPr>
            <a:r>
              <a:rPr lang="fr-FR" sz="2400" dirty="0" smtClean="0"/>
              <a:t>4L meilleur rendement mais baisse du pourcentage d’harpagoside dans l’extrait</a:t>
            </a:r>
          </a:p>
          <a:p>
            <a:pPr marL="285750" indent="-285750">
              <a:buFont typeface="Wingdings" charset="0"/>
              <a:buChar char="à"/>
            </a:pPr>
            <a:r>
              <a:rPr lang="fr-FR" sz="2400" dirty="0" smtClean="0"/>
              <a:t>4L double le temps supplémentaire  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 flipV="1">
            <a:off x="671286" y="3882570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 flipV="1">
            <a:off x="2021115" y="3882570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9" name="Rectangle 8"/>
          <p:cNvSpPr/>
          <p:nvPr/>
        </p:nvSpPr>
        <p:spPr>
          <a:xfrm flipV="1">
            <a:off x="6150429" y="3882570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695049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Pression/température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573313"/>
              </p:ext>
            </p:extLst>
          </p:nvPr>
        </p:nvGraphicFramePr>
        <p:xfrm>
          <a:off x="457200" y="1473199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943"/>
                <a:gridCol w="1124857"/>
                <a:gridCol w="1524000"/>
                <a:gridCol w="1741714"/>
                <a:gridCol w="1186543"/>
                <a:gridCol w="1186543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Pression</a:t>
                      </a:r>
                      <a:r>
                        <a:rPr lang="fr-FR" baseline="0" dirty="0" smtClean="0">
                          <a:solidFill>
                            <a:srgbClr val="000000"/>
                          </a:solidFill>
                        </a:rPr>
                        <a:t> (bar)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Température (°C)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Rendement d’extraction</a:t>
                      </a:r>
                      <a:r>
                        <a:rPr lang="fr-FR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Contenu harpagoside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Extrait 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0000"/>
                          </a:solidFill>
                        </a:rPr>
                        <a:t>RSD (%)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Supercritique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1,8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29,05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0,93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1,78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29,51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0,44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2,52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25,16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0,52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Sous-critique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2,84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22,99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2,23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2,89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24,34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0,96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4,04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21,09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0,38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4,84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19,52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2,38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57200" y="5007426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à"/>
            </a:pPr>
            <a:r>
              <a:rPr lang="fr-FR" sz="2400" dirty="0" smtClean="0">
                <a:sym typeface="Wingdings"/>
              </a:rPr>
              <a:t>Meilleur rendement à 200 bar 60°C mais baisse du pourcentage d’harpagoside dans l’extrait en supercritique</a:t>
            </a:r>
          </a:p>
          <a:p>
            <a:pPr marL="285750" indent="-285750">
              <a:buFont typeface="Wingdings" charset="0"/>
              <a:buChar char="à"/>
            </a:pPr>
            <a:r>
              <a:rPr lang="fr-FR" sz="2400" dirty="0" smtClean="0"/>
              <a:t>Rendements les plus élevés en sous-critique mais teneurs en harpagoside plus faibles</a:t>
            </a:r>
            <a:endParaRPr lang="fr-FR" sz="2400" dirty="0"/>
          </a:p>
        </p:txBody>
      </p:sp>
      <p:sp>
        <p:nvSpPr>
          <p:cNvPr id="6" name="Rectangle 5"/>
          <p:cNvSpPr/>
          <p:nvPr/>
        </p:nvSpPr>
        <p:spPr>
          <a:xfrm flipV="1">
            <a:off x="2021115" y="2630709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3327400" y="2648856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 flipV="1">
            <a:off x="6437089" y="2656111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9" name="Rectangle 8"/>
          <p:cNvSpPr/>
          <p:nvPr/>
        </p:nvSpPr>
        <p:spPr>
          <a:xfrm flipV="1">
            <a:off x="2021115" y="4556760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3327400" y="4556760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6437089" y="4545508"/>
            <a:ext cx="979714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25386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apture d’écran 2011-05-01 à 00.19.45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123" b="-7123"/>
          <a:stretch>
            <a:fillRect/>
          </a:stretch>
        </p:blipFill>
        <p:spPr>
          <a:xfrm>
            <a:off x="1418771" y="551546"/>
            <a:ext cx="6310086" cy="3470304"/>
          </a:xfrm>
        </p:spPr>
      </p:pic>
      <p:sp>
        <p:nvSpPr>
          <p:cNvPr id="5" name="ZoneTexte 4"/>
          <p:cNvSpPr txBox="1"/>
          <p:nvPr/>
        </p:nvSpPr>
        <p:spPr>
          <a:xfrm>
            <a:off x="544286" y="83236"/>
            <a:ext cx="8218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Pré-extraction (PE) CO2 supercritique + 6% n-</a:t>
            </a:r>
            <a:r>
              <a:rPr lang="fr-FR" dirty="0" err="1" smtClean="0"/>
              <a:t>propanol</a:t>
            </a:r>
            <a:r>
              <a:rPr lang="fr-FR" dirty="0" smtClean="0"/>
              <a:t> (200 bar; 40°C)</a:t>
            </a:r>
          </a:p>
          <a:p>
            <a:pPr algn="ctr"/>
            <a:r>
              <a:rPr lang="fr-FR" dirty="0" smtClean="0"/>
              <a:t>Extraction CO2 supercritique (200 bar ; 40°C) / sous critique (100 bar ; 70°C)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17714" y="4021850"/>
            <a:ext cx="69668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1: Supercritique; 26% </a:t>
            </a:r>
            <a:r>
              <a:rPr lang="fr-FR" sz="2400" dirty="0" err="1" smtClean="0"/>
              <a:t>EtOH</a:t>
            </a:r>
            <a:r>
              <a:rPr lang="fr-FR" sz="2400" dirty="0" smtClean="0"/>
              <a:t> (2L)</a:t>
            </a:r>
          </a:p>
          <a:p>
            <a:r>
              <a:rPr lang="fr-FR" sz="2400" dirty="0" smtClean="0"/>
              <a:t>2: Supercritique; 11% </a:t>
            </a:r>
            <a:r>
              <a:rPr lang="fr-FR" sz="2400" dirty="0" err="1"/>
              <a:t>EtOH</a:t>
            </a:r>
            <a:r>
              <a:rPr lang="fr-FR" sz="2400" dirty="0" smtClean="0"/>
              <a:t> (2L)</a:t>
            </a:r>
          </a:p>
          <a:p>
            <a:r>
              <a:rPr lang="fr-FR" sz="2400" dirty="0" smtClean="0"/>
              <a:t>3: Supercritique; 5% </a:t>
            </a:r>
            <a:r>
              <a:rPr lang="fr-FR" sz="2400" dirty="0" err="1"/>
              <a:t>EtOH</a:t>
            </a:r>
            <a:r>
              <a:rPr lang="fr-FR" sz="2400" dirty="0" smtClean="0"/>
              <a:t> (2L)</a:t>
            </a:r>
          </a:p>
          <a:p>
            <a:r>
              <a:rPr lang="fr-FR" sz="2400" dirty="0"/>
              <a:t>4: </a:t>
            </a:r>
            <a:r>
              <a:rPr lang="fr-FR" sz="2400" dirty="0" smtClean="0"/>
              <a:t>Supercritique</a:t>
            </a:r>
            <a:r>
              <a:rPr lang="fr-FR" sz="2400" dirty="0"/>
              <a:t>; 26% </a:t>
            </a:r>
            <a:r>
              <a:rPr lang="fr-FR" sz="2400" dirty="0" err="1"/>
              <a:t>EtOH</a:t>
            </a:r>
            <a:r>
              <a:rPr lang="fr-FR" sz="2400" dirty="0"/>
              <a:t> (2L) SANS </a:t>
            </a:r>
            <a:r>
              <a:rPr lang="fr-FR" sz="2400" dirty="0" smtClean="0"/>
              <a:t> PE</a:t>
            </a:r>
            <a:endParaRPr lang="fr-FR" sz="2400" dirty="0"/>
          </a:p>
          <a:p>
            <a:r>
              <a:rPr lang="fr-FR" sz="2400" dirty="0"/>
              <a:t>5: </a:t>
            </a:r>
            <a:r>
              <a:rPr lang="fr-FR" sz="2400" dirty="0" smtClean="0"/>
              <a:t>Supercritique</a:t>
            </a:r>
            <a:r>
              <a:rPr lang="fr-FR" sz="2400" dirty="0"/>
              <a:t>; 26% </a:t>
            </a:r>
            <a:r>
              <a:rPr lang="fr-FR" sz="2400" dirty="0" err="1"/>
              <a:t>EtOH</a:t>
            </a:r>
            <a:r>
              <a:rPr lang="fr-FR" sz="2400" dirty="0"/>
              <a:t> (2L</a:t>
            </a:r>
            <a:r>
              <a:rPr lang="fr-FR" sz="2400" dirty="0" smtClean="0"/>
              <a:t>) AVEC PE</a:t>
            </a:r>
            <a:endParaRPr lang="fr-FR" sz="2400" dirty="0"/>
          </a:p>
          <a:p>
            <a:r>
              <a:rPr lang="fr-FR" sz="2400" dirty="0"/>
              <a:t>6: </a:t>
            </a:r>
            <a:r>
              <a:rPr lang="fr-FR" sz="2400" dirty="0" smtClean="0"/>
              <a:t>Sous-critique</a:t>
            </a:r>
            <a:r>
              <a:rPr lang="fr-FR" sz="2400" dirty="0"/>
              <a:t>; 26% </a:t>
            </a:r>
            <a:r>
              <a:rPr lang="fr-FR" sz="2400" dirty="0" err="1"/>
              <a:t>EtOH</a:t>
            </a:r>
            <a:r>
              <a:rPr lang="fr-FR" sz="2400" dirty="0"/>
              <a:t> (2L</a:t>
            </a:r>
            <a:r>
              <a:rPr lang="fr-FR" sz="2400" dirty="0" smtClean="0"/>
              <a:t>)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5714999" y="4041051"/>
            <a:ext cx="3229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7: Extrait conventionnel</a:t>
            </a:r>
          </a:p>
          <a:p>
            <a:r>
              <a:rPr lang="fr-FR" sz="2400" dirty="0" smtClean="0"/>
              <a:t>8: Harpagoside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 flipV="1">
            <a:off x="1418770" y="1941280"/>
            <a:ext cx="1121229" cy="2539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1418771" y="859965"/>
            <a:ext cx="928914" cy="44632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1418770" y="3066496"/>
            <a:ext cx="928914" cy="59359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 flipV="1">
            <a:off x="5583979" y="3066493"/>
            <a:ext cx="683999" cy="648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70187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Coûts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148278"/>
              </p:ext>
            </p:extLst>
          </p:nvPr>
        </p:nvGraphicFramePr>
        <p:xfrm>
          <a:off x="457200" y="1600200"/>
          <a:ext cx="8229600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SFE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HPLC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Prix appareillage* (€)</a:t>
                      </a:r>
                      <a:endParaRPr lang="fr-FR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60 000</a:t>
                      </a:r>
                      <a:r>
                        <a:rPr lang="fr-FR" baseline="0" dirty="0" smtClean="0"/>
                        <a:t> à 120 000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10 000 à 40 000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Prix moyen colonne*(€)</a:t>
                      </a:r>
                      <a:endParaRPr lang="fr-FR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Pas</a:t>
                      </a:r>
                      <a:r>
                        <a:rPr lang="fr-FR" baseline="0" dirty="0" smtClean="0"/>
                        <a:t> de colonne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600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Salaire</a:t>
                      </a:r>
                      <a:r>
                        <a:rPr lang="fr-FR" baseline="0" dirty="0" smtClean="0"/>
                        <a:t> t</a:t>
                      </a:r>
                      <a:r>
                        <a:rPr lang="fr-FR" dirty="0" smtClean="0"/>
                        <a:t>echnicien/an ** (€)</a:t>
                      </a:r>
                      <a:endParaRPr lang="fr-FR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17 000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Prix solvant pour</a:t>
                      </a:r>
                      <a:r>
                        <a:rPr lang="fr-FR" baseline="0" dirty="0" smtClean="0"/>
                        <a:t> l’</a:t>
                      </a:r>
                      <a:r>
                        <a:rPr lang="fr-FR" dirty="0" smtClean="0"/>
                        <a:t>extraction*** (1kg drogue</a:t>
                      </a:r>
                      <a:r>
                        <a:rPr lang="fr-FR" baseline="0" dirty="0" smtClean="0"/>
                        <a:t> brut)</a:t>
                      </a:r>
                      <a:r>
                        <a:rPr lang="fr-FR" dirty="0" smtClean="0"/>
                        <a:t>) (€)</a:t>
                      </a:r>
                      <a:endParaRPr lang="fr-FR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Ethanol : </a:t>
                      </a:r>
                      <a:r>
                        <a:rPr lang="fr-FR" dirty="0" smtClean="0"/>
                        <a:t>4L (200€)</a:t>
                      </a:r>
                    </a:p>
                    <a:p>
                      <a:pPr algn="ctr"/>
                      <a:r>
                        <a:rPr lang="fr-FR" b="1" dirty="0" smtClean="0"/>
                        <a:t>CO </a:t>
                      </a:r>
                      <a:r>
                        <a:rPr lang="fr-FR" b="1" baseline="-25000" dirty="0" smtClean="0"/>
                        <a:t>2</a:t>
                      </a:r>
                      <a:r>
                        <a:rPr lang="fr-FR" dirty="0" smtClean="0"/>
                        <a:t>: 21L (44€)</a:t>
                      </a:r>
                    </a:p>
                    <a:p>
                      <a:pPr algn="ctr"/>
                      <a:r>
                        <a:rPr lang="fr-FR" b="1" dirty="0" err="1" smtClean="0"/>
                        <a:t>Propanol</a:t>
                      </a:r>
                      <a:r>
                        <a:rPr lang="fr-FR" b="1" dirty="0" smtClean="0"/>
                        <a:t> :</a:t>
                      </a:r>
                      <a:r>
                        <a:rPr lang="fr-FR" dirty="0" smtClean="0"/>
                        <a:t> 0,6L (28€)</a:t>
                      </a:r>
                    </a:p>
                    <a:p>
                      <a:pPr algn="ctr"/>
                      <a:r>
                        <a:rPr lang="fr-FR" b="1" dirty="0" smtClean="0"/>
                        <a:t>Total :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272€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457200" y="5041961"/>
            <a:ext cx="8229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Simulation sur 10 ans : 1 extraction/jour d’1kg de drogue brut (renouvellement de la colonne tous les 3 mois).</a:t>
            </a:r>
          </a:p>
          <a:p>
            <a:pPr marL="342900" indent="-342900">
              <a:buFont typeface="Wingdings" charset="0"/>
              <a:buChar char="à"/>
            </a:pPr>
            <a:r>
              <a:rPr lang="fr-FR" sz="2400" dirty="0" smtClean="0"/>
              <a:t>≈</a:t>
            </a:r>
            <a:r>
              <a:rPr lang="fr-FR" sz="2400" dirty="0" smtClean="0">
                <a:sym typeface="Wingdings"/>
              </a:rPr>
              <a:t>370€ /extraction en SFE</a:t>
            </a:r>
          </a:p>
          <a:p>
            <a:pPr marL="342900" indent="-342900">
              <a:buFont typeface="Wingdings" charset="0"/>
              <a:buChar char="à"/>
            </a:pPr>
            <a:r>
              <a:rPr lang="fr-FR" sz="2400" dirty="0"/>
              <a:t>≈</a:t>
            </a:r>
            <a:r>
              <a:rPr lang="fr-FR" sz="2400" dirty="0" smtClean="0">
                <a:sym typeface="Wingdings"/>
              </a:rPr>
              <a:t>350€ </a:t>
            </a:r>
            <a:r>
              <a:rPr lang="fr-FR" sz="2400" dirty="0">
                <a:sym typeface="Wingdings"/>
              </a:rPr>
              <a:t>/extraction </a:t>
            </a:r>
            <a:r>
              <a:rPr lang="fr-FR" sz="2400" dirty="0" smtClean="0">
                <a:sym typeface="Wingdings"/>
              </a:rPr>
              <a:t>en HPLC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57200" y="4272280"/>
            <a:ext cx="822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* d’après Waters; ** d’après </a:t>
            </a:r>
            <a:r>
              <a:rPr lang="fr-FR" sz="1400" dirty="0" err="1" smtClean="0"/>
              <a:t>legifrance.gouv.fr</a:t>
            </a:r>
            <a:r>
              <a:rPr lang="fr-FR" sz="1400" dirty="0" smtClean="0"/>
              <a:t>; ***D’après </a:t>
            </a:r>
            <a:r>
              <a:rPr lang="fr-FR" sz="1400" dirty="0" err="1" smtClean="0"/>
              <a:t>grosseron.com</a:t>
            </a:r>
            <a:r>
              <a:rPr lang="fr-FR" sz="1400" dirty="0" smtClean="0"/>
              <a:t>/</a:t>
            </a:r>
            <a:r>
              <a:rPr lang="fr-FR" sz="1400" dirty="0" err="1" smtClean="0"/>
              <a:t>Airproduct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57286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704772"/>
            <a:ext cx="8229600" cy="268151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2800" dirty="0" smtClean="0"/>
              <a:t>Chaque extraction a ses avantages:</a:t>
            </a:r>
          </a:p>
          <a:p>
            <a:pPr algn="just">
              <a:buFont typeface="Wingdings" charset="0"/>
              <a:buChar char="à"/>
            </a:pPr>
            <a:r>
              <a:rPr lang="fr-FR" sz="2400" dirty="0" smtClean="0">
                <a:sym typeface="Wingdings"/>
              </a:rPr>
              <a:t>En supercritique les rendements moins bon mais extrait à 30% d’harpagoside</a:t>
            </a:r>
          </a:p>
          <a:p>
            <a:pPr algn="just">
              <a:buFont typeface="Wingdings" charset="0"/>
              <a:buChar char="à"/>
            </a:pPr>
            <a:r>
              <a:rPr lang="fr-FR" sz="2400" dirty="0" smtClean="0">
                <a:sym typeface="Wingdings"/>
              </a:rPr>
              <a:t>En sous-critique on obtient un extrait à 20% d’harpagoside plus faible mais meilleurs rendements dus aux taux de carbohydrates</a:t>
            </a:r>
          </a:p>
          <a:p>
            <a:pPr algn="just">
              <a:buFont typeface="Wingdings" charset="0"/>
              <a:buChar char="à"/>
            </a:pPr>
            <a:r>
              <a:rPr lang="fr-FR" sz="2400" dirty="0" smtClean="0">
                <a:sym typeface="Wingdings"/>
              </a:rPr>
              <a:t>Quantitativement 2x plus d’harpagoside en sous-critique</a:t>
            </a:r>
            <a:endParaRPr lang="fr-FR" sz="2400" dirty="0"/>
          </a:p>
        </p:txBody>
      </p:sp>
      <p:pic>
        <p:nvPicPr>
          <p:cNvPr id="7" name="Image 6" descr="Capture d’écran 2011-05-01 à 00.59.48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678" y="1405134"/>
            <a:ext cx="3661653" cy="2067935"/>
          </a:xfrm>
          <a:prstGeom prst="rect">
            <a:avLst/>
          </a:prstGeom>
        </p:spPr>
      </p:pic>
      <p:pic>
        <p:nvPicPr>
          <p:cNvPr id="8" name="Image 7" descr="Capture d’écran 2011-05-01 à 00.59.59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8786" y="1405134"/>
            <a:ext cx="3714518" cy="2067936"/>
          </a:xfrm>
          <a:prstGeom prst="rect">
            <a:avLst/>
          </a:prstGeom>
        </p:spPr>
      </p:pic>
      <p:pic>
        <p:nvPicPr>
          <p:cNvPr id="9" name="Image 8" descr="Capture d’écran 2011-05-01 à 01.02.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8331" y="1947268"/>
            <a:ext cx="1410455" cy="91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6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Références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fr-FR" b="1" dirty="0" smtClean="0"/>
              <a:t>Günther M., </a:t>
            </a:r>
            <a:r>
              <a:rPr lang="fr-FR" b="1" dirty="0" err="1" smtClean="0"/>
              <a:t>Laufer</a:t>
            </a:r>
            <a:r>
              <a:rPr lang="fr-FR" b="1" dirty="0" smtClean="0"/>
              <a:t> S., Schmidt PC. (2006). </a:t>
            </a:r>
            <a:r>
              <a:rPr lang="en-US" dirty="0"/>
              <a:t>High Anti-inflammatory Activity </a:t>
            </a:r>
            <a:r>
              <a:rPr lang="en-US" dirty="0" smtClean="0"/>
              <a:t>of Harpagoside</a:t>
            </a:r>
            <a:r>
              <a:rPr lang="en-US" dirty="0"/>
              <a:t>-enriched Extracts Obtained from Solvent-modified Super- and Subcritical Carbon Dioxide Extractions of the Roots of </a:t>
            </a:r>
            <a:r>
              <a:rPr lang="en-US" i="1" dirty="0" err="1"/>
              <a:t>Harpagophytum</a:t>
            </a:r>
            <a:r>
              <a:rPr lang="en-US" i="1" dirty="0"/>
              <a:t> </a:t>
            </a:r>
            <a:r>
              <a:rPr lang="en-US" i="1" dirty="0" err="1" smtClean="0"/>
              <a:t>procumbens</a:t>
            </a:r>
            <a:r>
              <a:rPr lang="en-US" dirty="0" smtClean="0"/>
              <a:t>. </a:t>
            </a:r>
            <a:r>
              <a:rPr lang="en-US" b="1" i="1" dirty="0" smtClean="0"/>
              <a:t>Phytochemical analysis </a:t>
            </a:r>
            <a:r>
              <a:rPr lang="en-US" b="1" dirty="0" smtClean="0"/>
              <a:t>17</a:t>
            </a:r>
            <a:r>
              <a:rPr lang="en-US" dirty="0" smtClean="0"/>
              <a:t>: 1-7.</a:t>
            </a:r>
          </a:p>
          <a:p>
            <a:pPr algn="just"/>
            <a:r>
              <a:rPr lang="en-US" b="1" dirty="0" smtClean="0"/>
              <a:t>Grant L., </a:t>
            </a:r>
            <a:r>
              <a:rPr lang="en-US" b="1" dirty="0" err="1" smtClean="0"/>
              <a:t>McBean</a:t>
            </a:r>
            <a:r>
              <a:rPr lang="en-US" b="1" dirty="0" smtClean="0"/>
              <a:t> DE., Fyfe L., Warnock AM. 2007. </a:t>
            </a:r>
            <a:r>
              <a:rPr lang="en-US" dirty="0" smtClean="0"/>
              <a:t>A review of the biological and </a:t>
            </a:r>
            <a:r>
              <a:rPr lang="en-US" dirty="0" err="1" smtClean="0"/>
              <a:t>potentiel</a:t>
            </a:r>
            <a:r>
              <a:rPr lang="en-US" dirty="0" smtClean="0"/>
              <a:t> therapeutic of </a:t>
            </a:r>
            <a:r>
              <a:rPr lang="en-US" i="1" dirty="0" err="1" smtClean="0"/>
              <a:t>Harpagophytum</a:t>
            </a:r>
            <a:r>
              <a:rPr lang="en-US" i="1" dirty="0" smtClean="0"/>
              <a:t> </a:t>
            </a:r>
            <a:r>
              <a:rPr lang="en-US" i="1" dirty="0" err="1" smtClean="0"/>
              <a:t>procumbens</a:t>
            </a:r>
            <a:r>
              <a:rPr lang="en-US" dirty="0" smtClean="0"/>
              <a:t>. </a:t>
            </a:r>
            <a:r>
              <a:rPr lang="en-US" b="1" i="1" dirty="0" err="1" smtClean="0"/>
              <a:t>Phytotherapy</a:t>
            </a:r>
            <a:r>
              <a:rPr lang="en-US" b="1" i="1" dirty="0" smtClean="0"/>
              <a:t> research </a:t>
            </a:r>
            <a:r>
              <a:rPr lang="en-US" b="1" dirty="0" smtClean="0"/>
              <a:t>21 </a:t>
            </a:r>
            <a:r>
              <a:rPr lang="en-US" dirty="0" smtClean="0"/>
              <a:t>: 199 </a:t>
            </a:r>
            <a:r>
              <a:rPr lang="fr-FR" dirty="0" smtClean="0"/>
              <a:t>–</a:t>
            </a:r>
            <a:r>
              <a:rPr lang="en-US" dirty="0" smtClean="0"/>
              <a:t> 209.</a:t>
            </a:r>
          </a:p>
          <a:p>
            <a:pPr algn="just"/>
            <a:r>
              <a:rPr lang="en-US" b="1" dirty="0" smtClean="0"/>
              <a:t>Stewart KM., Cole D. 2005.</a:t>
            </a:r>
            <a:r>
              <a:rPr lang="en-US" dirty="0" smtClean="0"/>
              <a:t> The commercial harvest of devil’s claw (</a:t>
            </a:r>
            <a:r>
              <a:rPr lang="en-US" i="1" dirty="0" err="1"/>
              <a:t>H</a:t>
            </a:r>
            <a:r>
              <a:rPr lang="en-US" i="1" dirty="0" err="1" smtClean="0"/>
              <a:t>arpagophytum</a:t>
            </a:r>
            <a:r>
              <a:rPr lang="en-US" i="1" dirty="0" smtClean="0"/>
              <a:t> spp.</a:t>
            </a:r>
            <a:r>
              <a:rPr lang="en-US" dirty="0" smtClean="0"/>
              <a:t>) in southern Africa: The devil’s in the details. </a:t>
            </a:r>
            <a:r>
              <a:rPr lang="en-US" b="1" i="1" dirty="0" smtClean="0"/>
              <a:t>Journal of </a:t>
            </a:r>
            <a:r>
              <a:rPr lang="en-US" b="1" i="1" dirty="0" err="1" smtClean="0"/>
              <a:t>ethnopharmacology</a:t>
            </a:r>
            <a:r>
              <a:rPr lang="en-US" b="1" dirty="0" smtClean="0"/>
              <a:t> 100 </a:t>
            </a:r>
            <a:r>
              <a:rPr lang="en-US" dirty="0" smtClean="0"/>
              <a:t>: 225 </a:t>
            </a:r>
            <a:r>
              <a:rPr lang="fr-FR" dirty="0" smtClean="0"/>
              <a:t>–</a:t>
            </a:r>
            <a:r>
              <a:rPr lang="en-US" dirty="0" smtClean="0"/>
              <a:t> 236.</a:t>
            </a:r>
          </a:p>
          <a:p>
            <a:pPr algn="just"/>
            <a:r>
              <a:rPr lang="de-DE" b="1" dirty="0" err="1"/>
              <a:t>Chrubasik</a:t>
            </a:r>
            <a:r>
              <a:rPr lang="de-DE" b="1" dirty="0"/>
              <a:t> S. 1996</a:t>
            </a:r>
            <a:r>
              <a:rPr lang="de-DE" dirty="0"/>
              <a:t>. Verfahren zur </a:t>
            </a:r>
            <a:r>
              <a:rPr lang="de-DE" dirty="0" err="1" smtClean="0"/>
              <a:t>herstellung</a:t>
            </a:r>
            <a:r>
              <a:rPr lang="de-DE" dirty="0" smtClean="0"/>
              <a:t> </a:t>
            </a:r>
            <a:r>
              <a:rPr lang="de-DE" dirty="0"/>
              <a:t>von hochkonzentrierten </a:t>
            </a:r>
            <a:r>
              <a:rPr lang="de-DE" dirty="0" err="1" smtClean="0"/>
              <a:t>extrakten</a:t>
            </a:r>
            <a:r>
              <a:rPr lang="de-DE" dirty="0" smtClean="0"/>
              <a:t> </a:t>
            </a:r>
            <a:r>
              <a:rPr lang="de-DE" dirty="0"/>
              <a:t>von </a:t>
            </a:r>
            <a:r>
              <a:rPr lang="de-DE" dirty="0" err="1" smtClean="0"/>
              <a:t>pflanzenwirkstoffen</a:t>
            </a:r>
            <a:r>
              <a:rPr lang="de-DE" dirty="0"/>
              <a:t>, insbesondere der Teufelskralle. </a:t>
            </a:r>
            <a:r>
              <a:rPr lang="de-DE" b="1" i="1" dirty="0"/>
              <a:t>Patent DE 19603788 </a:t>
            </a:r>
            <a:r>
              <a:rPr lang="de-DE" b="1" i="1" dirty="0" smtClean="0"/>
              <a:t>B4</a:t>
            </a:r>
            <a:r>
              <a:rPr lang="de-DE" b="1" dirty="0" smtClean="0"/>
              <a:t>.</a:t>
            </a:r>
          </a:p>
          <a:p>
            <a:pPr algn="just"/>
            <a:r>
              <a:rPr lang="en-US" b="1" dirty="0"/>
              <a:t>Wheatley </a:t>
            </a:r>
            <a:r>
              <a:rPr lang="en-US" b="1" dirty="0" smtClean="0"/>
              <a:t>GW., </a:t>
            </a:r>
            <a:r>
              <a:rPr lang="en-US" b="1" dirty="0"/>
              <a:t>Chapman </a:t>
            </a:r>
            <a:r>
              <a:rPr lang="en-US" b="1" dirty="0" smtClean="0"/>
              <a:t>TB., </a:t>
            </a:r>
            <a:r>
              <a:rPr lang="en-US" b="1" dirty="0" err="1"/>
              <a:t>Dring</a:t>
            </a:r>
            <a:r>
              <a:rPr lang="en-US" b="1" dirty="0"/>
              <a:t> </a:t>
            </a:r>
            <a:r>
              <a:rPr lang="en-US" b="1" dirty="0" smtClean="0"/>
              <a:t>S., </a:t>
            </a:r>
            <a:r>
              <a:rPr lang="en-US" b="1" dirty="0" err="1"/>
              <a:t>Gericke</a:t>
            </a:r>
            <a:r>
              <a:rPr lang="en-US" b="1" dirty="0"/>
              <a:t> N. </a:t>
            </a:r>
            <a:r>
              <a:rPr lang="en-US" b="1" dirty="0" smtClean="0"/>
              <a:t>2001</a:t>
            </a:r>
            <a:r>
              <a:rPr lang="en-US" dirty="0" smtClean="0"/>
              <a:t>. </a:t>
            </a:r>
            <a:r>
              <a:rPr lang="en-US" dirty="0"/>
              <a:t>A method of producing high </a:t>
            </a:r>
            <a:r>
              <a:rPr lang="en-US" dirty="0" smtClean="0"/>
              <a:t>extracts </a:t>
            </a:r>
            <a:r>
              <a:rPr lang="en-US" dirty="0"/>
              <a:t>from </a:t>
            </a:r>
            <a:r>
              <a:rPr lang="en-US" i="1" dirty="0" err="1" smtClean="0"/>
              <a:t>Harpagophytum</a:t>
            </a:r>
            <a:r>
              <a:rPr lang="en-US" i="1" dirty="0" smtClean="0"/>
              <a:t> </a:t>
            </a:r>
            <a:r>
              <a:rPr lang="en-US" i="1" dirty="0" err="1"/>
              <a:t>procumbens</a:t>
            </a:r>
            <a:r>
              <a:rPr lang="en-US" dirty="0"/>
              <a:t>. </a:t>
            </a:r>
            <a:r>
              <a:rPr lang="en-US" b="1" i="1" dirty="0"/>
              <a:t>Patent </a:t>
            </a:r>
            <a:r>
              <a:rPr lang="fr-FR" b="1" i="1" dirty="0">
                <a:latin typeface="Times New Roman" charset="0"/>
                <a:cs typeface="Times New Roman" charset="0"/>
              </a:rPr>
              <a:t>US 6,197,307 </a:t>
            </a:r>
            <a:r>
              <a:rPr lang="fr-FR" b="1" i="1" dirty="0" smtClean="0">
                <a:latin typeface="Times New Roman" charset="0"/>
                <a:cs typeface="Times New Roman" charset="0"/>
              </a:rPr>
              <a:t>B1.</a:t>
            </a:r>
          </a:p>
          <a:p>
            <a:pPr algn="just"/>
            <a:r>
              <a:rPr lang="en-US" b="1" dirty="0" err="1"/>
              <a:t>Stumpf</a:t>
            </a:r>
            <a:r>
              <a:rPr lang="en-US" b="1" dirty="0"/>
              <a:t> </a:t>
            </a:r>
            <a:r>
              <a:rPr lang="en-US" b="1" dirty="0" smtClean="0"/>
              <a:t>KH., </a:t>
            </a:r>
            <a:r>
              <a:rPr lang="en-US" b="1" dirty="0"/>
              <a:t>Jaggy </a:t>
            </a:r>
            <a:r>
              <a:rPr lang="en-US" b="1" dirty="0" smtClean="0"/>
              <a:t>H., </a:t>
            </a:r>
            <a:r>
              <a:rPr lang="en-US" b="1" dirty="0" err="1"/>
              <a:t>Oschmann</a:t>
            </a:r>
            <a:r>
              <a:rPr lang="en-US" b="1" dirty="0"/>
              <a:t> </a:t>
            </a:r>
            <a:r>
              <a:rPr lang="en-US" b="1" dirty="0" smtClean="0"/>
              <a:t>R., </a:t>
            </a:r>
            <a:r>
              <a:rPr lang="en-US" b="1" dirty="0"/>
              <a:t>Koch </a:t>
            </a:r>
            <a:r>
              <a:rPr lang="en-US" b="1" dirty="0" smtClean="0"/>
              <a:t>E., </a:t>
            </a:r>
            <a:r>
              <a:rPr lang="en-US" b="1" dirty="0" err="1"/>
              <a:t>Simmet</a:t>
            </a:r>
            <a:r>
              <a:rPr lang="en-US" b="1" dirty="0"/>
              <a:t> T. </a:t>
            </a:r>
            <a:r>
              <a:rPr lang="en-US" b="1" dirty="0" smtClean="0"/>
              <a:t>2001. </a:t>
            </a:r>
            <a:r>
              <a:rPr lang="en-US" dirty="0"/>
              <a:t>Harpagoside-enriched extract from </a:t>
            </a:r>
            <a:r>
              <a:rPr lang="en-US" i="1" dirty="0" err="1"/>
              <a:t>Harpagophytum</a:t>
            </a:r>
            <a:r>
              <a:rPr lang="en-US" i="1" dirty="0"/>
              <a:t> </a:t>
            </a:r>
            <a:r>
              <a:rPr lang="en-US" i="1" dirty="0" err="1"/>
              <a:t>procumbens</a:t>
            </a:r>
            <a:r>
              <a:rPr lang="en-US" i="1" dirty="0"/>
              <a:t> </a:t>
            </a:r>
            <a:r>
              <a:rPr lang="en-US" dirty="0"/>
              <a:t>and processes for producing same. </a:t>
            </a:r>
            <a:r>
              <a:rPr lang="en-US" b="1" i="1" dirty="0"/>
              <a:t>Patent </a:t>
            </a:r>
            <a:r>
              <a:rPr lang="fr-FR" b="1" i="1" dirty="0">
                <a:latin typeface="Times New Roman" charset="0"/>
                <a:cs typeface="Times New Roman" charset="0"/>
              </a:rPr>
              <a:t>US 6,280,737 B1</a:t>
            </a:r>
            <a:r>
              <a:rPr lang="en-US" b="1" i="1" dirty="0" smtClean="0"/>
              <a:t>.</a:t>
            </a:r>
            <a:endParaRPr lang="en-US" dirty="0" smtClean="0"/>
          </a:p>
          <a:p>
            <a:pPr algn="just"/>
            <a:r>
              <a:rPr lang="fr-FR" b="1" dirty="0" smtClean="0"/>
              <a:t>Pharmacopée européenne 6.0. 2007. </a:t>
            </a:r>
            <a:r>
              <a:rPr lang="fr-FR" dirty="0" smtClean="0"/>
              <a:t>Racine d’Harpagophyton. </a:t>
            </a:r>
            <a:r>
              <a:rPr lang="fr-FR" b="1" i="1" dirty="0" smtClean="0"/>
              <a:t>2212 – 2213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www.grosseron.com </a:t>
            </a:r>
            <a:r>
              <a:rPr lang="fr-FR" b="1" dirty="0" smtClean="0"/>
              <a:t>(produits chimiques)</a:t>
            </a:r>
          </a:p>
          <a:p>
            <a:pPr algn="just"/>
            <a:r>
              <a:rPr lang="fr-FR" dirty="0" err="1" smtClean="0"/>
              <a:t>www.legifrance.gouv.fr</a:t>
            </a:r>
            <a:r>
              <a:rPr lang="fr-FR" dirty="0" smtClean="0"/>
              <a:t> </a:t>
            </a:r>
            <a:r>
              <a:rPr lang="fr-FR" b="1" dirty="0" smtClean="0"/>
              <a:t>(grille des salaires)</a:t>
            </a:r>
          </a:p>
          <a:p>
            <a:pPr algn="just"/>
            <a:endParaRPr lang="fr-FR" b="1" dirty="0" smtClean="0"/>
          </a:p>
          <a:p>
            <a:pPr algn="just"/>
            <a:endParaRPr lang="fr-FR" b="1" dirty="0"/>
          </a:p>
          <a:p>
            <a:pPr algn="just"/>
            <a:r>
              <a:rPr lang="fr-FR" b="1" dirty="0" smtClean="0"/>
              <a:t>Remerciement  à Claire Levasseur et Isabelle Durieux (Ingénieurs technico-commerciale et instrumentation – Waters) pour le prix des appareillages. 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08708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1390</Words>
  <Application>Microsoft Macintosh PowerPoint</Application>
  <PresentationFormat>Présentation à l'écran (4:3)</PresentationFormat>
  <Paragraphs>273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Extraction au CO2 et au CO2 supercritique d’harpagoside à partir de la racine d’Harpagophyton</vt:lpstr>
      <vt:lpstr>Harpagophyton</vt:lpstr>
      <vt:lpstr>Harpagoside</vt:lpstr>
      <vt:lpstr>Mécanisme</vt:lpstr>
      <vt:lpstr>Applications</vt:lpstr>
      <vt:lpstr>Pharmacopée européenne</vt:lpstr>
      <vt:lpstr>Dosage pharmacopée</vt:lpstr>
      <vt:lpstr>Pharmacopée européenne</vt:lpstr>
      <vt:lpstr>Brevets</vt:lpstr>
      <vt:lpstr>Préextraction</vt:lpstr>
      <vt:lpstr>Extraction</vt:lpstr>
      <vt:lpstr>Taille des particules</vt:lpstr>
      <vt:lpstr>Co-solvant d’extraction</vt:lpstr>
      <vt:lpstr>Co-solvant d’extraction</vt:lpstr>
      <vt:lpstr>Pression/température</vt:lpstr>
      <vt:lpstr>Présentation PowerPoint</vt:lpstr>
      <vt:lpstr>Coûts</vt:lpstr>
      <vt:lpstr>Conclusion</vt:lpstr>
      <vt:lpstr>Références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Extraction au CO2 et au CO2 supercritique d’harpagoside à partir de la racine d’Harpagophytum procumbens</dc:title>
  <dc:creator>Thomas 10pas</dc:creator>
  <cp:lastModifiedBy>Thomas 10pas</cp:lastModifiedBy>
  <cp:revision>86</cp:revision>
  <dcterms:created xsi:type="dcterms:W3CDTF">2011-04-30T13:23:29Z</dcterms:created>
  <dcterms:modified xsi:type="dcterms:W3CDTF">2011-07-27T13:35:00Z</dcterms:modified>
</cp:coreProperties>
</file>