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7" r:id="rId2"/>
    <p:sldId id="286" r:id="rId3"/>
    <p:sldId id="300" r:id="rId4"/>
    <p:sldId id="259" r:id="rId5"/>
    <p:sldId id="260" r:id="rId6"/>
    <p:sldId id="264" r:id="rId7"/>
    <p:sldId id="312" r:id="rId8"/>
    <p:sldId id="270" r:id="rId9"/>
    <p:sldId id="269" r:id="rId10"/>
    <p:sldId id="261" r:id="rId11"/>
    <p:sldId id="262" r:id="rId12"/>
    <p:sldId id="310" r:id="rId13"/>
    <p:sldId id="311" r:id="rId14"/>
    <p:sldId id="265" r:id="rId15"/>
    <p:sldId id="266" r:id="rId16"/>
    <p:sldId id="313" r:id="rId17"/>
    <p:sldId id="298" r:id="rId18"/>
    <p:sldId id="296" r:id="rId19"/>
    <p:sldId id="302" r:id="rId20"/>
    <p:sldId id="294" r:id="rId21"/>
    <p:sldId id="297" r:id="rId22"/>
    <p:sldId id="305" r:id="rId23"/>
    <p:sldId id="279" r:id="rId24"/>
    <p:sldId id="280" r:id="rId25"/>
    <p:sldId id="281" r:id="rId26"/>
    <p:sldId id="282" r:id="rId27"/>
    <p:sldId id="283" r:id="rId28"/>
    <p:sldId id="284" r:id="rId29"/>
    <p:sldId id="287" r:id="rId30"/>
    <p:sldId id="288" r:id="rId31"/>
    <p:sldId id="289" r:id="rId32"/>
    <p:sldId id="290" r:id="rId33"/>
    <p:sldId id="291" r:id="rId34"/>
    <p:sldId id="285" r:id="rId35"/>
    <p:sldId id="314" r:id="rId36"/>
    <p:sldId id="315" r:id="rId37"/>
    <p:sldId id="308" r:id="rId38"/>
    <p:sldId id="309" r:id="rId39"/>
    <p:sldId id="292" r:id="rId40"/>
    <p:sldId id="293" r:id="rId41"/>
    <p:sldId id="307" r:id="rId4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5" autoAdjust="0"/>
    <p:restoredTop sz="82319" autoAdjust="0"/>
  </p:normalViewPr>
  <p:slideViewPr>
    <p:cSldViewPr snapToGrid="0" snapToObjects="1">
      <p:cViewPr>
        <p:scale>
          <a:sx n="67" d="100"/>
          <a:sy n="67" d="100"/>
        </p:scale>
        <p:origin x="-144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0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0E19D9-3890-49DE-9D0B-656BA59DE867}" type="datetimeFigureOut">
              <a:rPr lang="fr-FR" smtClean="0"/>
              <a:pPr/>
              <a:t>14/04/2011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22BC9C-2988-4A42-9A11-2C7D1D438101}" type="slidenum">
              <a:rPr lang="fr-FR" smtClean="0"/>
              <a:pPr/>
              <a:t>‹N°›</a:t>
            </a:fld>
            <a:endParaRPr lang="fr-FR"/>
          </a:p>
        </p:txBody>
      </p:sp>
    </p:spTree>
    <p:extLst>
      <p:ext uri="{BB962C8B-B14F-4D97-AF65-F5344CB8AC3E}">
        <p14:creationId xmlns:p14="http://schemas.microsoft.com/office/powerpoint/2010/main" val="3011265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3</a:t>
            </a:fld>
            <a:endParaRPr lang="fr-FR"/>
          </a:p>
        </p:txBody>
      </p:sp>
    </p:spTree>
    <p:extLst>
      <p:ext uri="{BB962C8B-B14F-4D97-AF65-F5344CB8AC3E}">
        <p14:creationId xmlns:p14="http://schemas.microsoft.com/office/powerpoint/2010/main" val="1207275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0" i="0" kern="1200" dirty="0" smtClean="0">
                <a:solidFill>
                  <a:schemeClr val="tx1"/>
                </a:solidFill>
                <a:latin typeface="+mn-lt"/>
                <a:ea typeface="+mn-ea"/>
                <a:cs typeface="+mn-cs"/>
              </a:rPr>
              <a:t>image 1 </a:t>
            </a:r>
            <a:r>
              <a:rPr lang="fr-FR" sz="1200" b="0" i="0" kern="1200" dirty="0" err="1" smtClean="0">
                <a:solidFill>
                  <a:schemeClr val="tx1"/>
                </a:solidFill>
                <a:latin typeface="+mn-lt"/>
                <a:ea typeface="+mn-ea"/>
                <a:cs typeface="+mn-cs"/>
              </a:rPr>
              <a:t>accés</a:t>
            </a:r>
            <a:r>
              <a:rPr lang="fr-FR" sz="1200" b="0" i="0" kern="1200" baseline="0" dirty="0" smtClean="0">
                <a:solidFill>
                  <a:schemeClr val="tx1"/>
                </a:solidFill>
                <a:latin typeface="+mn-lt"/>
                <a:ea typeface="+mn-ea"/>
                <a:cs typeface="+mn-cs"/>
              </a:rPr>
              <a:t> le 23/03/2011 22h30</a:t>
            </a:r>
          </a:p>
          <a:p>
            <a:endParaRPr lang="fr-FR" sz="1200" b="0" i="0" kern="1200" baseline="0" dirty="0" smtClean="0">
              <a:solidFill>
                <a:schemeClr val="tx1"/>
              </a:solidFill>
              <a:latin typeface="+mn-lt"/>
              <a:ea typeface="+mn-ea"/>
              <a:cs typeface="+mn-cs"/>
            </a:endParaRPr>
          </a:p>
          <a:p>
            <a:r>
              <a:rPr lang="fr-FR" sz="1200" b="0" i="0" kern="1200" baseline="0" dirty="0" smtClean="0">
                <a:solidFill>
                  <a:schemeClr val="tx1"/>
                </a:solidFill>
                <a:latin typeface="+mn-lt"/>
                <a:ea typeface="+mn-ea"/>
                <a:cs typeface="+mn-cs"/>
              </a:rPr>
              <a:t>Les protéines à doigt de zinc sont des protéines capables de lier des acides nucléiques. Un ion zinc stabilise la protéines en formant un pontage entre les aa. Les motif à doigt de zinc sont variés et peuvent être </a:t>
            </a:r>
            <a:r>
              <a:rPr lang="fr-FR" sz="1200" b="0" i="0" kern="1200" dirty="0" smtClean="0">
                <a:solidFill>
                  <a:schemeClr val="tx1"/>
                </a:solidFill>
                <a:latin typeface="+mn-lt"/>
                <a:ea typeface="+mn-ea"/>
                <a:cs typeface="+mn-cs"/>
              </a:rPr>
              <a:t>classés selon le type et l'ordre des aa coordonnée par le zinc comme </a:t>
            </a:r>
            <a:r>
              <a:rPr lang="fr-FR" sz="1200" b="1" i="0" kern="1200" dirty="0" smtClean="0">
                <a:solidFill>
                  <a:schemeClr val="tx1"/>
                </a:solidFill>
                <a:latin typeface="+mn-lt"/>
                <a:ea typeface="+mn-ea"/>
                <a:cs typeface="+mn-cs"/>
              </a:rPr>
              <a:t>cys2his2</a:t>
            </a:r>
            <a:r>
              <a:rPr lang="fr-FR" sz="1200" b="0" i="0" kern="1200" baseline="0" dirty="0" smtClean="0">
                <a:solidFill>
                  <a:schemeClr val="tx1"/>
                </a:solidFill>
                <a:latin typeface="+mn-lt"/>
                <a:ea typeface="+mn-ea"/>
                <a:cs typeface="+mn-cs"/>
              </a:rPr>
              <a:t> ou encore peuvent êtres classé suivant la forme générale du squelette protéique que forme le domaine replié comme le </a:t>
            </a:r>
            <a:r>
              <a:rPr lang="fr-FR" sz="1200" b="1" i="0" kern="1200" baseline="0" dirty="0" err="1" smtClean="0">
                <a:solidFill>
                  <a:schemeClr val="tx1"/>
                </a:solidFill>
                <a:latin typeface="+mn-lt"/>
                <a:ea typeface="+mn-ea"/>
                <a:cs typeface="+mn-cs"/>
              </a:rPr>
              <a:t>Treble</a:t>
            </a:r>
            <a:r>
              <a:rPr lang="fr-FR" sz="1200" b="1" i="0" kern="1200" baseline="0" dirty="0" smtClean="0">
                <a:solidFill>
                  <a:schemeClr val="tx1"/>
                </a:solidFill>
                <a:latin typeface="+mn-lt"/>
                <a:ea typeface="+mn-ea"/>
                <a:cs typeface="+mn-cs"/>
              </a:rPr>
              <a:t> clef</a:t>
            </a:r>
            <a:r>
              <a:rPr lang="fr-FR" sz="1200" b="0" i="0" kern="1200" baseline="0" dirty="0" smtClean="0">
                <a:solidFill>
                  <a:schemeClr val="tx1"/>
                </a:solidFill>
                <a:latin typeface="+mn-lt"/>
                <a:ea typeface="+mn-ea"/>
                <a:cs typeface="+mn-cs"/>
              </a:rPr>
              <a:t>. Le domaine doigt de zinc le plus connu est le domaine Cys2His2 qui intervient dans plusieurs </a:t>
            </a:r>
            <a:r>
              <a:rPr lang="fr-FR" sz="1200" b="0" i="0" kern="1200" baseline="0" dirty="0" err="1" smtClean="0">
                <a:solidFill>
                  <a:schemeClr val="tx1"/>
                </a:solidFill>
                <a:latin typeface="+mn-lt"/>
                <a:ea typeface="+mn-ea"/>
                <a:cs typeface="+mn-cs"/>
              </a:rPr>
              <a:t>fonctionb</a:t>
            </a:r>
            <a:r>
              <a:rPr lang="fr-FR" sz="1200" b="0" i="0" kern="1200" baseline="0" dirty="0" smtClean="0">
                <a:solidFill>
                  <a:schemeClr val="tx1"/>
                </a:solidFill>
                <a:latin typeface="+mn-lt"/>
                <a:ea typeface="+mn-ea"/>
                <a:cs typeface="+mn-cs"/>
              </a:rPr>
              <a:t> comme la </a:t>
            </a:r>
            <a:r>
              <a:rPr lang="fr-FR" sz="1200" b="0" i="0" kern="1200" baseline="0" dirty="0" err="1" smtClean="0">
                <a:solidFill>
                  <a:schemeClr val="tx1"/>
                </a:solidFill>
                <a:latin typeface="+mn-lt"/>
                <a:ea typeface="+mn-ea"/>
                <a:cs typeface="+mn-cs"/>
              </a:rPr>
              <a:t>liason</a:t>
            </a:r>
            <a:r>
              <a:rPr lang="fr-FR" sz="1200" b="0" i="0" kern="1200" baseline="0" dirty="0" smtClean="0">
                <a:solidFill>
                  <a:schemeClr val="tx1"/>
                </a:solidFill>
                <a:latin typeface="+mn-lt"/>
                <a:ea typeface="+mn-ea"/>
                <a:cs typeface="+mn-cs"/>
              </a:rPr>
              <a:t> à l’ARN, la médiation d’interaction protéine </a:t>
            </a:r>
            <a:r>
              <a:rPr lang="fr-FR" sz="1200" b="0" i="0" kern="1200" baseline="0" dirty="0" err="1" smtClean="0">
                <a:solidFill>
                  <a:schemeClr val="tx1"/>
                </a:solidFill>
                <a:latin typeface="+mn-lt"/>
                <a:ea typeface="+mn-ea"/>
                <a:cs typeface="+mn-cs"/>
              </a:rPr>
              <a:t>protéine</a:t>
            </a:r>
            <a:r>
              <a:rPr lang="fr-FR" sz="1200" b="0" i="0" kern="1200" baseline="0" dirty="0" smtClean="0">
                <a:solidFill>
                  <a:schemeClr val="tx1"/>
                </a:solidFill>
                <a:latin typeface="+mn-lt"/>
                <a:ea typeface="+mn-ea"/>
                <a:cs typeface="+mn-cs"/>
              </a:rPr>
              <a:t> mais sont rôle le plus connu est celui de sont interaction séquence spécifique avec l’ADN comme facteur de transcription et un des plus caractérisé est Zif268. Les autre type de domaine sont présent dans de nombreuses protéine comme des </a:t>
            </a:r>
            <a:r>
              <a:rPr lang="fr-FR" sz="1200" b="0" i="0" kern="1200" baseline="0" dirty="0" err="1" smtClean="0">
                <a:solidFill>
                  <a:schemeClr val="tx1"/>
                </a:solidFill>
                <a:latin typeface="+mn-lt"/>
                <a:ea typeface="+mn-ea"/>
                <a:cs typeface="+mn-cs"/>
              </a:rPr>
              <a:t>recepteurs</a:t>
            </a:r>
            <a:r>
              <a:rPr lang="fr-FR" sz="1200" b="0" i="0" kern="1200" baseline="0" dirty="0" smtClean="0">
                <a:solidFill>
                  <a:schemeClr val="tx1"/>
                </a:solidFill>
                <a:latin typeface="+mn-lt"/>
                <a:ea typeface="+mn-ea"/>
                <a:cs typeface="+mn-cs"/>
              </a:rPr>
              <a:t> ou des protéines de </a:t>
            </a:r>
            <a:r>
              <a:rPr lang="fr-FR" sz="1200" b="0" i="0" kern="1200" baseline="0" dirty="0" err="1" smtClean="0">
                <a:solidFill>
                  <a:schemeClr val="tx1"/>
                </a:solidFill>
                <a:latin typeface="+mn-lt"/>
                <a:ea typeface="+mn-ea"/>
                <a:cs typeface="+mn-cs"/>
              </a:rPr>
              <a:t>retrovirus</a:t>
            </a:r>
            <a:r>
              <a:rPr lang="fr-FR" sz="1200" b="0" i="0" kern="1200" baseline="0" dirty="0" smtClean="0">
                <a:solidFill>
                  <a:schemeClr val="tx1"/>
                </a:solidFill>
                <a:latin typeface="+mn-lt"/>
                <a:ea typeface="+mn-ea"/>
                <a:cs typeface="+mn-cs"/>
              </a:rPr>
              <a:t>.</a:t>
            </a:r>
          </a:p>
          <a:p>
            <a:r>
              <a:rPr lang="fr-FR" sz="1200" b="0" i="0" kern="1200" baseline="0" dirty="0" smtClean="0">
                <a:solidFill>
                  <a:schemeClr val="tx1"/>
                </a:solidFill>
                <a:latin typeface="+mn-lt"/>
                <a:ea typeface="+mn-ea"/>
                <a:cs typeface="+mn-cs"/>
              </a:rPr>
              <a:t>Donc </a:t>
            </a:r>
            <a:r>
              <a:rPr lang="fr-FR" sz="1200" b="0" i="0" kern="1200" baseline="0" dirty="0" err="1" smtClean="0">
                <a:solidFill>
                  <a:schemeClr val="tx1"/>
                </a:solidFill>
                <a:latin typeface="+mn-lt"/>
                <a:ea typeface="+mn-ea"/>
                <a:cs typeface="+mn-cs"/>
              </a:rPr>
              <a:t>cetaine</a:t>
            </a:r>
            <a:r>
              <a:rPr lang="fr-FR" sz="1200" b="0" i="0" kern="1200" baseline="0" dirty="0" smtClean="0">
                <a:solidFill>
                  <a:schemeClr val="tx1"/>
                </a:solidFill>
                <a:latin typeface="+mn-lt"/>
                <a:ea typeface="+mn-ea"/>
                <a:cs typeface="+mn-cs"/>
              </a:rPr>
              <a:t> </a:t>
            </a:r>
            <a:r>
              <a:rPr lang="fr-FR" sz="1200" b="0" i="0" kern="1200" baseline="0" dirty="0" err="1" smtClean="0">
                <a:solidFill>
                  <a:schemeClr val="tx1"/>
                </a:solidFill>
                <a:latin typeface="+mn-lt"/>
                <a:ea typeface="+mn-ea"/>
                <a:cs typeface="+mn-cs"/>
              </a:rPr>
              <a:t>ZFps</a:t>
            </a:r>
            <a:r>
              <a:rPr lang="fr-FR" sz="1200" b="0" i="0" kern="1200" baseline="0" dirty="0" smtClean="0">
                <a:solidFill>
                  <a:schemeClr val="tx1"/>
                </a:solidFill>
                <a:latin typeface="+mn-lt"/>
                <a:ea typeface="+mn-ea"/>
                <a:cs typeface="+mn-cs"/>
              </a:rPr>
              <a:t> comme Zif268 sont capable de fixer des séquences spécifique. Ainsi si on pouvait ajouter un domaine </a:t>
            </a:r>
            <a:r>
              <a:rPr lang="fr-FR" sz="1200" b="0" i="0" kern="1200" baseline="0" dirty="0" err="1" smtClean="0">
                <a:solidFill>
                  <a:schemeClr val="tx1"/>
                </a:solidFill>
                <a:latin typeface="+mn-lt"/>
                <a:ea typeface="+mn-ea"/>
                <a:cs typeface="+mn-cs"/>
              </a:rPr>
              <a:t>endonucléasique</a:t>
            </a:r>
            <a:r>
              <a:rPr lang="fr-FR" sz="1200" b="0" i="0" kern="1200" baseline="0" dirty="0" smtClean="0">
                <a:solidFill>
                  <a:schemeClr val="tx1"/>
                </a:solidFill>
                <a:latin typeface="+mn-lt"/>
                <a:ea typeface="+mn-ea"/>
                <a:cs typeface="+mn-cs"/>
              </a:rPr>
              <a:t> à ce domaine cela </a:t>
            </a:r>
            <a:r>
              <a:rPr lang="fr-FR" sz="1200" b="0" i="0" kern="1200" baseline="0" dirty="0" err="1" smtClean="0">
                <a:solidFill>
                  <a:schemeClr val="tx1"/>
                </a:solidFill>
                <a:latin typeface="+mn-lt"/>
                <a:ea typeface="+mn-ea"/>
                <a:cs typeface="+mn-cs"/>
              </a:rPr>
              <a:t>permettreais</a:t>
            </a:r>
            <a:r>
              <a:rPr lang="fr-FR" sz="1200" b="0" i="0" kern="1200" baseline="0" dirty="0" smtClean="0">
                <a:solidFill>
                  <a:schemeClr val="tx1"/>
                </a:solidFill>
                <a:latin typeface="+mn-lt"/>
                <a:ea typeface="+mn-ea"/>
                <a:cs typeface="+mn-cs"/>
              </a:rPr>
              <a:t> de réaliser des </a:t>
            </a:r>
            <a:r>
              <a:rPr lang="fr-FR" sz="1200" b="0" i="0" kern="1200" baseline="0" dirty="0" err="1" smtClean="0">
                <a:solidFill>
                  <a:schemeClr val="tx1"/>
                </a:solidFill>
                <a:latin typeface="+mn-lt"/>
                <a:ea typeface="+mn-ea"/>
                <a:cs typeface="+mn-cs"/>
              </a:rPr>
              <a:t>endonuclease</a:t>
            </a:r>
            <a:r>
              <a:rPr lang="fr-FR" sz="1200" b="0" i="0" kern="1200" baseline="0" dirty="0" smtClean="0">
                <a:solidFill>
                  <a:schemeClr val="tx1"/>
                </a:solidFill>
                <a:latin typeface="+mn-lt"/>
                <a:ea typeface="+mn-ea"/>
                <a:cs typeface="+mn-cs"/>
              </a:rPr>
              <a:t> </a:t>
            </a:r>
            <a:r>
              <a:rPr lang="fr-FR" sz="1200" b="0" i="0" kern="1200" baseline="0" dirty="0" err="1" smtClean="0">
                <a:solidFill>
                  <a:schemeClr val="tx1"/>
                </a:solidFill>
                <a:latin typeface="+mn-lt"/>
                <a:ea typeface="+mn-ea"/>
                <a:cs typeface="+mn-cs"/>
              </a:rPr>
              <a:t>seq</a:t>
            </a:r>
            <a:r>
              <a:rPr lang="fr-FR" sz="1200" b="0" i="0" kern="1200" baseline="0" dirty="0" smtClean="0">
                <a:solidFill>
                  <a:schemeClr val="tx1"/>
                </a:solidFill>
                <a:latin typeface="+mn-lt"/>
                <a:ea typeface="+mn-ea"/>
                <a:cs typeface="+mn-cs"/>
              </a:rPr>
              <a:t> spécifique.</a:t>
            </a:r>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4</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0" i="0" kern="1200" dirty="0" smtClean="0">
                <a:solidFill>
                  <a:schemeClr val="tx1"/>
                </a:solidFill>
                <a:latin typeface="+mn-lt"/>
                <a:ea typeface="+mn-ea"/>
                <a:cs typeface="+mn-cs"/>
              </a:rPr>
              <a:t> Les ZFN</a:t>
            </a:r>
            <a:r>
              <a:rPr lang="fr-FR" sz="1200" b="0" i="0" kern="1200" baseline="0" dirty="0" smtClean="0">
                <a:solidFill>
                  <a:schemeClr val="tx1"/>
                </a:solidFill>
                <a:latin typeface="+mn-lt"/>
                <a:ea typeface="+mn-ea"/>
                <a:cs typeface="+mn-cs"/>
              </a:rPr>
              <a:t> sont des protéines chimérique liant </a:t>
            </a:r>
            <a:r>
              <a:rPr lang="fr-FR" sz="1200" b="0" i="0" kern="1200" baseline="0" dirty="0" err="1" smtClean="0">
                <a:solidFill>
                  <a:schemeClr val="tx1"/>
                </a:solidFill>
                <a:latin typeface="+mn-lt"/>
                <a:ea typeface="+mn-ea"/>
                <a:cs typeface="+mn-cs"/>
              </a:rPr>
              <a:t>plusieur</a:t>
            </a:r>
            <a:r>
              <a:rPr lang="fr-FR" sz="1200" b="0" i="0" kern="1200" baseline="0" dirty="0" smtClean="0">
                <a:solidFill>
                  <a:schemeClr val="tx1"/>
                </a:solidFill>
                <a:latin typeface="+mn-lt"/>
                <a:ea typeface="+mn-ea"/>
                <a:cs typeface="+mn-cs"/>
              </a:rPr>
              <a:t> domaine Zinc </a:t>
            </a:r>
            <a:r>
              <a:rPr lang="fr-FR" sz="1200" b="0" i="0" kern="1200" baseline="0" dirty="0" err="1" smtClean="0">
                <a:solidFill>
                  <a:schemeClr val="tx1"/>
                </a:solidFill>
                <a:latin typeface="+mn-lt"/>
                <a:ea typeface="+mn-ea"/>
                <a:cs typeface="+mn-cs"/>
              </a:rPr>
              <a:t>finger</a:t>
            </a:r>
            <a:r>
              <a:rPr lang="fr-FR" sz="1200" b="0" i="0" kern="1200" baseline="0" dirty="0" smtClean="0">
                <a:solidFill>
                  <a:schemeClr val="tx1"/>
                </a:solidFill>
                <a:latin typeface="+mn-lt"/>
                <a:ea typeface="+mn-ea"/>
                <a:cs typeface="+mn-cs"/>
              </a:rPr>
              <a:t> formant une ZFP a un domaine </a:t>
            </a:r>
            <a:r>
              <a:rPr lang="fr-FR" sz="1200" b="0" i="0" kern="1200" baseline="0" dirty="0" err="1" smtClean="0">
                <a:solidFill>
                  <a:schemeClr val="tx1"/>
                </a:solidFill>
                <a:latin typeface="+mn-lt"/>
                <a:ea typeface="+mn-ea"/>
                <a:cs typeface="+mn-cs"/>
              </a:rPr>
              <a:t>endonucléasique</a:t>
            </a:r>
            <a:r>
              <a:rPr lang="fr-FR" sz="1200" b="0" i="0" kern="1200" baseline="0" dirty="0" smtClean="0">
                <a:solidFill>
                  <a:schemeClr val="tx1"/>
                </a:solidFill>
                <a:latin typeface="+mn-lt"/>
                <a:ea typeface="+mn-ea"/>
                <a:cs typeface="+mn-cs"/>
              </a:rPr>
              <a:t>. Les domaine </a:t>
            </a:r>
            <a:r>
              <a:rPr lang="fr-FR" sz="1200" b="0" i="0" kern="1200" baseline="0" dirty="0" err="1" smtClean="0">
                <a:solidFill>
                  <a:schemeClr val="tx1"/>
                </a:solidFill>
                <a:latin typeface="+mn-lt"/>
                <a:ea typeface="+mn-ea"/>
                <a:cs typeface="+mn-cs"/>
              </a:rPr>
              <a:t>Zfs</a:t>
            </a:r>
            <a:r>
              <a:rPr lang="fr-FR" sz="1200" b="0" i="0" kern="1200" baseline="0" dirty="0" smtClean="0">
                <a:solidFill>
                  <a:schemeClr val="tx1"/>
                </a:solidFill>
                <a:latin typeface="+mn-lt"/>
                <a:ea typeface="+mn-ea"/>
                <a:cs typeface="+mn-cs"/>
              </a:rPr>
              <a:t> utilisés sont les </a:t>
            </a:r>
            <a:r>
              <a:rPr lang="fr-FR" sz="1200" b="0" i="0" kern="1200" baseline="0" dirty="0" err="1" smtClean="0">
                <a:solidFill>
                  <a:schemeClr val="tx1"/>
                </a:solidFill>
                <a:latin typeface="+mn-lt"/>
                <a:ea typeface="+mn-ea"/>
                <a:cs typeface="+mn-cs"/>
              </a:rPr>
              <a:t>ZFs</a:t>
            </a:r>
            <a:r>
              <a:rPr lang="fr-FR" sz="1200" b="0" i="0" kern="1200" baseline="0" dirty="0" smtClean="0">
                <a:solidFill>
                  <a:schemeClr val="tx1"/>
                </a:solidFill>
                <a:latin typeface="+mn-lt"/>
                <a:ea typeface="+mn-ea"/>
                <a:cs typeface="+mn-cs"/>
              </a:rPr>
              <a:t> Cys2His2 et le domaine </a:t>
            </a:r>
            <a:r>
              <a:rPr lang="fr-FR" sz="1200" b="0" i="0" kern="1200" baseline="0" dirty="0" err="1" smtClean="0">
                <a:solidFill>
                  <a:schemeClr val="tx1"/>
                </a:solidFill>
                <a:latin typeface="+mn-lt"/>
                <a:ea typeface="+mn-ea"/>
                <a:cs typeface="+mn-cs"/>
              </a:rPr>
              <a:t>endonucléasique</a:t>
            </a:r>
            <a:r>
              <a:rPr lang="fr-FR" sz="1200" b="0" i="0" kern="1200" baseline="0" dirty="0" smtClean="0">
                <a:solidFill>
                  <a:schemeClr val="tx1"/>
                </a:solidFill>
                <a:latin typeface="+mn-lt"/>
                <a:ea typeface="+mn-ea"/>
                <a:cs typeface="+mn-cs"/>
              </a:rPr>
              <a:t> est celui de l’enzyme de restriction FOK I. Les </a:t>
            </a:r>
            <a:r>
              <a:rPr lang="fr-FR" sz="1200" b="0" i="0" kern="1200" baseline="0" dirty="0" err="1" smtClean="0">
                <a:solidFill>
                  <a:schemeClr val="tx1"/>
                </a:solidFill>
                <a:latin typeface="+mn-lt"/>
                <a:ea typeface="+mn-ea"/>
                <a:cs typeface="+mn-cs"/>
              </a:rPr>
              <a:t>Zfs</a:t>
            </a:r>
            <a:r>
              <a:rPr lang="fr-FR" sz="1200" b="0" i="0" kern="1200" baseline="0" dirty="0" smtClean="0">
                <a:solidFill>
                  <a:schemeClr val="tx1"/>
                </a:solidFill>
                <a:latin typeface="+mn-lt"/>
                <a:ea typeface="+mn-ea"/>
                <a:cs typeface="+mn-cs"/>
              </a:rPr>
              <a:t> sont de petites protéines ayant un structure particulière consistant en deux feuillets </a:t>
            </a:r>
            <a:r>
              <a:rPr lang="el-GR" sz="1200" b="0" i="0" kern="1200" baseline="0" dirty="0" smtClean="0">
                <a:solidFill>
                  <a:schemeClr val="tx1"/>
                </a:solidFill>
                <a:latin typeface="+mn-lt"/>
                <a:ea typeface="+mn-ea"/>
                <a:cs typeface="+mn-cs"/>
              </a:rPr>
              <a:t>β</a:t>
            </a:r>
            <a:r>
              <a:rPr lang="fr-FR" sz="1200" b="0" i="0" kern="1200" baseline="0" dirty="0" smtClean="0">
                <a:solidFill>
                  <a:schemeClr val="tx1"/>
                </a:solidFill>
                <a:latin typeface="+mn-lt"/>
                <a:ea typeface="+mn-ea"/>
                <a:cs typeface="+mn-cs"/>
              </a:rPr>
              <a:t> et une hélice </a:t>
            </a:r>
            <a:r>
              <a:rPr lang="el-GR" sz="1200" b="0" i="0" kern="1200" baseline="0" dirty="0" smtClean="0">
                <a:solidFill>
                  <a:schemeClr val="tx1"/>
                </a:solidFill>
                <a:latin typeface="+mn-lt"/>
                <a:ea typeface="+mn-ea"/>
                <a:cs typeface="+mn-cs"/>
              </a:rPr>
              <a:t>α</a:t>
            </a:r>
            <a:r>
              <a:rPr lang="fr-FR" sz="1200" b="0" i="0" kern="1200" baseline="0" dirty="0" smtClean="0">
                <a:solidFill>
                  <a:schemeClr val="tx1"/>
                </a:solidFill>
                <a:latin typeface="+mn-lt"/>
                <a:ea typeface="+mn-ea"/>
                <a:cs typeface="+mn-cs"/>
              </a:rPr>
              <a:t>. Chaque </a:t>
            </a:r>
            <a:r>
              <a:rPr lang="fr-FR" sz="1200" b="0" i="0" kern="1200" baseline="0" dirty="0" err="1" smtClean="0">
                <a:solidFill>
                  <a:schemeClr val="tx1"/>
                </a:solidFill>
                <a:latin typeface="+mn-lt"/>
                <a:ea typeface="+mn-ea"/>
                <a:cs typeface="+mn-cs"/>
              </a:rPr>
              <a:t>Zf</a:t>
            </a:r>
            <a:r>
              <a:rPr lang="fr-FR" sz="1200" b="0" i="0" kern="1200" baseline="0" dirty="0" smtClean="0">
                <a:solidFill>
                  <a:schemeClr val="tx1"/>
                </a:solidFill>
                <a:latin typeface="+mn-lt"/>
                <a:ea typeface="+mn-ea"/>
                <a:cs typeface="+mn-cs"/>
              </a:rPr>
              <a:t> reconnait canoniquement une séquence de trois nucléotide. La liaison à l’ADN est assuré par l’hélice </a:t>
            </a:r>
            <a:r>
              <a:rPr lang="el-GR" sz="1200" b="0" i="0" kern="1200" baseline="0" dirty="0" smtClean="0">
                <a:solidFill>
                  <a:schemeClr val="tx1"/>
                </a:solidFill>
                <a:latin typeface="+mn-lt"/>
                <a:ea typeface="+mn-ea"/>
                <a:cs typeface="+mn-cs"/>
              </a:rPr>
              <a:t>α</a:t>
            </a:r>
            <a:r>
              <a:rPr lang="fr-FR" sz="1200" b="0" i="0" kern="1200" baseline="0" dirty="0" smtClean="0">
                <a:solidFill>
                  <a:schemeClr val="tx1"/>
                </a:solidFill>
                <a:latin typeface="+mn-lt"/>
                <a:ea typeface="+mn-ea"/>
                <a:cs typeface="+mn-cs"/>
              </a:rPr>
              <a:t> qui va s’inséré dans le grand sillon. Chaque </a:t>
            </a:r>
            <a:r>
              <a:rPr lang="fr-FR" sz="1200" b="0" i="0" kern="1200" baseline="0" dirty="0" err="1" smtClean="0">
                <a:solidFill>
                  <a:schemeClr val="tx1"/>
                </a:solidFill>
                <a:latin typeface="+mn-lt"/>
                <a:ea typeface="+mn-ea"/>
                <a:cs typeface="+mn-cs"/>
              </a:rPr>
              <a:t>Zfs</a:t>
            </a:r>
            <a:r>
              <a:rPr lang="fr-FR" sz="1200" b="0" i="0" kern="1200" baseline="0" dirty="0" smtClean="0">
                <a:solidFill>
                  <a:schemeClr val="tx1"/>
                </a:solidFill>
                <a:latin typeface="+mn-lt"/>
                <a:ea typeface="+mn-ea"/>
                <a:cs typeface="+mn-cs"/>
              </a:rPr>
              <a:t> assure la spécificité de trois nucléotides. Les acides aminé clés assurant la </a:t>
            </a:r>
            <a:r>
              <a:rPr lang="fr-FR" sz="1200" b="0" i="0" kern="1200" baseline="0" dirty="0" err="1" smtClean="0">
                <a:solidFill>
                  <a:schemeClr val="tx1"/>
                </a:solidFill>
                <a:latin typeface="+mn-lt"/>
                <a:ea typeface="+mn-ea"/>
                <a:cs typeface="+mn-cs"/>
              </a:rPr>
              <a:t>liason</a:t>
            </a:r>
            <a:r>
              <a:rPr lang="fr-FR" sz="1200" b="0" i="0" kern="1200" baseline="0" dirty="0" smtClean="0">
                <a:solidFill>
                  <a:schemeClr val="tx1"/>
                </a:solidFill>
                <a:latin typeface="+mn-lt"/>
                <a:ea typeface="+mn-ea"/>
                <a:cs typeface="+mn-cs"/>
              </a:rPr>
              <a:t> à l’ ADN sont localisés au début de l’hélice </a:t>
            </a:r>
            <a:r>
              <a:rPr lang="el-GR" sz="1200" b="0" i="0" kern="1200" baseline="0" dirty="0" smtClean="0">
                <a:solidFill>
                  <a:schemeClr val="tx1"/>
                </a:solidFill>
                <a:latin typeface="+mn-lt"/>
                <a:ea typeface="+mn-ea"/>
                <a:cs typeface="+mn-cs"/>
              </a:rPr>
              <a:t>α</a:t>
            </a:r>
            <a:r>
              <a:rPr lang="fr-FR" sz="1200" b="0" i="0" kern="1200" baseline="0" dirty="0" smtClean="0">
                <a:solidFill>
                  <a:schemeClr val="tx1"/>
                </a:solidFill>
                <a:latin typeface="+mn-lt"/>
                <a:ea typeface="+mn-ea"/>
                <a:cs typeface="+mn-cs"/>
              </a:rPr>
              <a:t> et sont au nombre de 7. Ce sont ces 7 </a:t>
            </a:r>
            <a:r>
              <a:rPr lang="fr-FR" sz="1200" b="0" i="0" kern="1200" baseline="0" dirty="0" err="1" smtClean="0">
                <a:solidFill>
                  <a:schemeClr val="tx1"/>
                </a:solidFill>
                <a:latin typeface="+mn-lt"/>
                <a:ea typeface="+mn-ea"/>
                <a:cs typeface="+mn-cs"/>
              </a:rPr>
              <a:t>aas</a:t>
            </a:r>
            <a:r>
              <a:rPr lang="fr-FR" sz="1200" b="0" i="0" kern="1200" baseline="0" dirty="0" smtClean="0">
                <a:solidFill>
                  <a:schemeClr val="tx1"/>
                </a:solidFill>
                <a:latin typeface="+mn-lt"/>
                <a:ea typeface="+mn-ea"/>
                <a:cs typeface="+mn-cs"/>
              </a:rPr>
              <a:t> qui vont être dégénérés pour former de nouvelles ZFN </a:t>
            </a:r>
            <a:r>
              <a:rPr lang="fr-FR" sz="1200" b="0" i="0" kern="1200" baseline="0" dirty="0" err="1" smtClean="0">
                <a:solidFill>
                  <a:schemeClr val="tx1"/>
                </a:solidFill>
                <a:latin typeface="+mn-lt"/>
                <a:ea typeface="+mn-ea"/>
                <a:cs typeface="+mn-cs"/>
              </a:rPr>
              <a:t>reconaissantes</a:t>
            </a:r>
            <a:r>
              <a:rPr lang="fr-FR" sz="1200" b="0" i="0" kern="1200" baseline="0" dirty="0" smtClean="0">
                <a:solidFill>
                  <a:schemeClr val="tx1"/>
                </a:solidFill>
                <a:latin typeface="+mn-lt"/>
                <a:ea typeface="+mn-ea"/>
                <a:cs typeface="+mn-cs"/>
              </a:rPr>
              <a:t> de nouvelles séquences. Pour créer une ZFN il faut aussi avoir un domaine </a:t>
            </a:r>
            <a:r>
              <a:rPr lang="fr-FR" sz="1200" b="0" i="0" kern="1200" baseline="0" dirty="0" err="1" smtClean="0">
                <a:solidFill>
                  <a:schemeClr val="tx1"/>
                </a:solidFill>
                <a:latin typeface="+mn-lt"/>
                <a:ea typeface="+mn-ea"/>
                <a:cs typeface="+mn-cs"/>
              </a:rPr>
              <a:t>endonucléasique</a:t>
            </a:r>
            <a:r>
              <a:rPr lang="fr-FR" sz="1200" b="0" i="0" kern="1200" baseline="0" dirty="0" smtClean="0">
                <a:solidFill>
                  <a:schemeClr val="tx1"/>
                </a:solidFill>
                <a:latin typeface="+mn-lt"/>
                <a:ea typeface="+mn-ea"/>
                <a:cs typeface="+mn-cs"/>
              </a:rPr>
              <a:t> et de préférence non spécifique.</a:t>
            </a:r>
          </a:p>
          <a:p>
            <a:endParaRPr lang="fr-FR" sz="1200" kern="1200" baseline="0" dirty="0" smtClean="0">
              <a:solidFill>
                <a:schemeClr val="tx1"/>
              </a:solidFill>
              <a:latin typeface="+mn-lt"/>
              <a:ea typeface="+mn-ea"/>
              <a:cs typeface="+mn-cs"/>
            </a:endParaRPr>
          </a:p>
          <a:p>
            <a:r>
              <a:rPr lang="fr-FR" dirty="0" smtClean="0"/>
              <a:t>http://www.zincfingertools.org/</a:t>
            </a:r>
          </a:p>
          <a:p>
            <a:endParaRPr lang="fr-FR" dirty="0" smtClean="0"/>
          </a:p>
          <a:p>
            <a:r>
              <a:rPr lang="fr-FR" sz="1200" b="1" kern="1200" baseline="0" dirty="0" smtClean="0">
                <a:solidFill>
                  <a:schemeClr val="tx1"/>
                </a:solidFill>
                <a:latin typeface="+mn-lt"/>
                <a:ea typeface="+mn-ea"/>
                <a:cs typeface="+mn-cs"/>
              </a:rPr>
              <a:t>Figure 2 The Zif268-</a:t>
            </a:r>
            <a:r>
              <a:rPr lang="fr-FR" sz="1200" b="1" kern="1200" baseline="0" dirty="0" err="1" smtClean="0">
                <a:solidFill>
                  <a:schemeClr val="tx1"/>
                </a:solidFill>
                <a:latin typeface="+mn-lt"/>
                <a:ea typeface="+mn-ea"/>
                <a:cs typeface="+mn-cs"/>
              </a:rPr>
              <a:t>DNAcomplex</a:t>
            </a:r>
            <a:endParaRPr lang="fr-FR"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(7, 8), showing the three zinc fingers of Zif268 bound in the major groove of the DNA. Fingers are spaced at 3- </a:t>
            </a:r>
            <a:r>
              <a:rPr lang="en-US" sz="1200" kern="1200" baseline="0" dirty="0" err="1" smtClean="0">
                <a:solidFill>
                  <a:schemeClr val="tx1"/>
                </a:solidFill>
                <a:latin typeface="+mn-lt"/>
                <a:ea typeface="+mn-ea"/>
                <a:cs typeface="+mn-cs"/>
              </a:rPr>
              <a:t>bp</a:t>
            </a:r>
            <a:r>
              <a:rPr lang="en-US" sz="1200" kern="1200" baseline="0" dirty="0" smtClean="0">
                <a:solidFill>
                  <a:schemeClr val="tx1"/>
                </a:solidFill>
                <a:latin typeface="+mn-lt"/>
                <a:ea typeface="+mn-ea"/>
                <a:cs typeface="+mn-cs"/>
              </a:rPr>
              <a:t> intervals. The DNA is blue; fingers 1, 2, and 3 of Zif268 are red, yellow, and purple, respectively; and the coordinated zinc ions are represented as silver spheres. The DNA sequence of the Zif268 site on the right is </a:t>
            </a:r>
            <a:r>
              <a:rPr lang="en-US" sz="1200" kern="1200" baseline="0" dirty="0" err="1" smtClean="0">
                <a:solidFill>
                  <a:schemeClr val="tx1"/>
                </a:solidFill>
                <a:latin typeface="+mn-lt"/>
                <a:ea typeface="+mn-ea"/>
                <a:cs typeface="+mn-cs"/>
              </a:rPr>
              <a:t>colorcoded</a:t>
            </a:r>
            <a:r>
              <a:rPr lang="en-US" sz="1200" kern="1200" baseline="0" dirty="0" smtClean="0">
                <a:solidFill>
                  <a:schemeClr val="tx1"/>
                </a:solidFill>
                <a:latin typeface="+mn-lt"/>
                <a:ea typeface="+mn-ea"/>
                <a:cs typeface="+mn-cs"/>
              </a:rPr>
              <a:t> to indicate base contacts made </a:t>
            </a:r>
            <a:r>
              <a:rPr lang="fr-FR" sz="1200" kern="1200" baseline="0" dirty="0" smtClean="0">
                <a:solidFill>
                  <a:schemeClr val="tx1"/>
                </a:solidFill>
                <a:latin typeface="+mn-lt"/>
                <a:ea typeface="+mn-ea"/>
                <a:cs typeface="+mn-cs"/>
              </a:rPr>
              <a:t>by </a:t>
            </a:r>
            <a:r>
              <a:rPr lang="fr-FR" sz="1200" kern="1200" baseline="0" dirty="0" err="1" smtClean="0">
                <a:solidFill>
                  <a:schemeClr val="tx1"/>
                </a:solidFill>
                <a:latin typeface="+mn-lt"/>
                <a:ea typeface="+mn-ea"/>
                <a:cs typeface="+mn-cs"/>
              </a:rPr>
              <a:t>each</a:t>
            </a:r>
            <a:r>
              <a:rPr lang="fr-FR" sz="1200" kern="1200" baseline="0" dirty="0" smtClean="0">
                <a:solidFill>
                  <a:schemeClr val="tx1"/>
                </a:solidFill>
                <a:latin typeface="+mn-lt"/>
                <a:ea typeface="+mn-ea"/>
                <a:cs typeface="+mn-cs"/>
              </a:rPr>
              <a:t> </a:t>
            </a:r>
            <a:r>
              <a:rPr lang="fr-FR" sz="1200" kern="1200" baseline="0" dirty="0" err="1" smtClean="0">
                <a:solidFill>
                  <a:schemeClr val="tx1"/>
                </a:solidFill>
                <a:latin typeface="+mn-lt"/>
                <a:ea typeface="+mn-ea"/>
                <a:cs typeface="+mn-cs"/>
              </a:rPr>
              <a:t>finger</a:t>
            </a:r>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5</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smtClean="0"/>
          </a:p>
          <a:p>
            <a:r>
              <a:rPr lang="fr-FR" dirty="0" smtClean="0"/>
              <a:t> Le domaine </a:t>
            </a:r>
            <a:r>
              <a:rPr lang="fr-FR" dirty="0" err="1" smtClean="0"/>
              <a:t>endonucléasique</a:t>
            </a:r>
            <a:r>
              <a:rPr lang="fr-FR" baseline="0" dirty="0" smtClean="0"/>
              <a:t> de restriction qui sera utilisé est le domaine catalytique d’une enzyme de restriction d’une bactérie de la famille des </a:t>
            </a:r>
            <a:r>
              <a:rPr lang="fr-FR" i="1" dirty="0" err="1" smtClean="0"/>
              <a:t>Flavobacteriaceae</a:t>
            </a:r>
            <a:r>
              <a:rPr lang="fr-FR" i="1" dirty="0" smtClean="0"/>
              <a:t> </a:t>
            </a:r>
            <a:r>
              <a:rPr lang="fr-FR" i="0" dirty="0" smtClean="0"/>
              <a:t>et</a:t>
            </a:r>
            <a:r>
              <a:rPr lang="fr-FR" i="0" baseline="0" dirty="0" smtClean="0"/>
              <a:t> a été caractérisé en 1981</a:t>
            </a:r>
            <a:r>
              <a:rPr lang="fr-FR" i="0" dirty="0" smtClean="0"/>
              <a:t>.</a:t>
            </a:r>
            <a:r>
              <a:rPr lang="fr-FR" i="0" baseline="0" dirty="0" smtClean="0"/>
              <a:t> Ces bactéries sont des pathogènes de poisson. Cette enzyme de restriction est une enzyme de restriction de type II S . Les enzyme de type II S comme </a:t>
            </a:r>
            <a:r>
              <a:rPr lang="fr-FR" i="1" baseline="0" dirty="0" err="1" smtClean="0"/>
              <a:t>Fok</a:t>
            </a:r>
            <a:r>
              <a:rPr lang="fr-FR" i="1" baseline="0" dirty="0" smtClean="0"/>
              <a:t> I </a:t>
            </a:r>
            <a:r>
              <a:rPr lang="fr-FR" i="0" baseline="0" dirty="0" smtClean="0"/>
              <a:t>reconnaissent des séquence continue et non palindromique. Ici </a:t>
            </a:r>
            <a:r>
              <a:rPr lang="fr-FR" i="1" baseline="0" dirty="0" err="1" smtClean="0"/>
              <a:t>Fok</a:t>
            </a:r>
            <a:r>
              <a:rPr lang="fr-FR" i="1" baseline="0" dirty="0" smtClean="0"/>
              <a:t> I </a:t>
            </a:r>
            <a:r>
              <a:rPr lang="fr-FR" i="0" baseline="0" dirty="0" smtClean="0"/>
              <a:t>reconnait une séquence de 5 nucléotides. La particularité de </a:t>
            </a:r>
            <a:r>
              <a:rPr lang="fr-FR" i="1" baseline="0" dirty="0" err="1" smtClean="0"/>
              <a:t>Fok</a:t>
            </a:r>
            <a:r>
              <a:rPr lang="fr-FR" i="1" baseline="0" dirty="0" smtClean="0"/>
              <a:t> I </a:t>
            </a:r>
            <a:r>
              <a:rPr lang="fr-FR" i="0" baseline="0" dirty="0" smtClean="0"/>
              <a:t>est que cette enzyme et des type II S est que le domaine de liaison à l’ADN est séparé du domaine catalytique ce qui fait que ce domaine peut être récupéré pour être greffé sur la ZFP et former une ZFN. Le Domaine C-</a:t>
            </a:r>
            <a:r>
              <a:rPr lang="fr-FR" i="0" baseline="0" dirty="0" err="1" smtClean="0"/>
              <a:t>term</a:t>
            </a:r>
            <a:r>
              <a:rPr lang="fr-FR" i="0" baseline="0" dirty="0" smtClean="0"/>
              <a:t> de </a:t>
            </a:r>
            <a:r>
              <a:rPr lang="fr-FR" i="1" baseline="0" dirty="0" err="1" smtClean="0"/>
              <a:t>Fok</a:t>
            </a:r>
            <a:r>
              <a:rPr lang="fr-FR" i="1" baseline="0" dirty="0" smtClean="0"/>
              <a:t> I</a:t>
            </a:r>
            <a:r>
              <a:rPr lang="fr-FR" i="0" baseline="0" dirty="0" smtClean="0"/>
              <a:t> est récupéré par protéolyse douce à la trypsine est fusionné à la ZFP. Il a été montré que la coupure double brin de l’ADN été effective qu’en présence de dimère de l’enzyme, c’est pourquoi il faut toujours deux ZFN pour induire une coupure double brin de l’ADN.</a:t>
            </a:r>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6</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souhaite intégrer une construction artificielle au</a:t>
            </a:r>
            <a:r>
              <a:rPr lang="fr-FR" baseline="0" dirty="0" smtClean="0"/>
              <a:t> niveau d’un locus précis. L’approche de l’équipe de Charles Q. Cai a été d’augmenter la fréquence des événements de recombinaison homologue entre le locus ciblé et le matériel génétique transféré dans la cellule de plante. Pour cela il s’est appuyé sur des travaux antérieurs montrant que des cassures double brin au niveau du locus ciblé engendrait une augmentation du rapport recombinaison homologue/recombinaison hétérologue permettant l’insertion du matériel génétique transféré dans la plante (</a:t>
            </a:r>
            <a:r>
              <a:rPr lang="fr-FR" sz="1200" b="0" i="0" u="none" strike="noStrike" kern="1200" baseline="0" dirty="0" smtClean="0">
                <a:solidFill>
                  <a:schemeClr val="tx1"/>
                </a:solidFill>
                <a:latin typeface="+mn-lt"/>
                <a:ea typeface="+mn-ea"/>
                <a:cs typeface="+mn-cs"/>
              </a:rPr>
              <a:t>Kathleen D’Halluin 2008)</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fld id="{0CC97D01-80E7-4EBF-B3C4-BE16B6C752A0}" type="slidenum">
              <a:rPr lang="fr-FR" smtClean="0"/>
              <a:pPr/>
              <a:t>9</a:t>
            </a:fld>
            <a:endParaRPr lang="fr-FR"/>
          </a:p>
        </p:txBody>
      </p:sp>
    </p:spTree>
    <p:extLst>
      <p:ext uri="{BB962C8B-B14F-4D97-AF65-F5344CB8AC3E}">
        <p14:creationId xmlns:p14="http://schemas.microsoft.com/office/powerpoint/2010/main" val="4056092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La première chose à retenir</a:t>
            </a:r>
            <a:r>
              <a:rPr lang="fr-FR" baseline="0" dirty="0" smtClean="0"/>
              <a:t> est que la spécificité d’une ZFP dépend avant tous de la capacité de la spécificité des </a:t>
            </a:r>
            <a:r>
              <a:rPr lang="fr-FR" baseline="0" dirty="0" err="1" smtClean="0"/>
              <a:t>Zfs</a:t>
            </a:r>
            <a:r>
              <a:rPr lang="fr-FR" baseline="0" smtClean="0"/>
              <a:t>.</a:t>
            </a:r>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10</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r>
              <a:rPr lang="fr-FR" sz="1200" b="0" i="0" kern="1200" dirty="0" smtClean="0">
                <a:solidFill>
                  <a:schemeClr val="tx1"/>
                </a:solidFill>
                <a:latin typeface="+mn-lt"/>
                <a:ea typeface="+mn-ea"/>
                <a:cs typeface="+mn-cs"/>
              </a:rPr>
              <a:t>Comme le système double-hybride, la</a:t>
            </a:r>
            <a:r>
              <a:rPr lang="fr-FR" sz="1200" b="0" i="0" kern="1200" baseline="0" dirty="0" smtClean="0">
                <a:solidFill>
                  <a:schemeClr val="tx1"/>
                </a:solidFill>
                <a:latin typeface="+mn-lt"/>
                <a:ea typeface="+mn-ea"/>
                <a:cs typeface="+mn-cs"/>
              </a:rPr>
              <a:t> technique du</a:t>
            </a:r>
            <a:r>
              <a:rPr lang="fr-FR" sz="1200" b="0" i="0" kern="1200" dirty="0" smtClean="0">
                <a:solidFill>
                  <a:schemeClr val="tx1"/>
                </a:solidFill>
                <a:latin typeface="+mn-lt"/>
                <a:ea typeface="+mn-ea"/>
                <a:cs typeface="+mn-cs"/>
              </a:rPr>
              <a:t> phage display est utilisé pour le criblage à haut débit d’ interactions protéine-protéine,</a:t>
            </a:r>
            <a:r>
              <a:rPr lang="fr-FR" sz="1200" b="0" i="0" kern="1200" baseline="0" dirty="0" smtClean="0">
                <a:solidFill>
                  <a:schemeClr val="tx1"/>
                </a:solidFill>
                <a:latin typeface="+mn-lt"/>
                <a:ea typeface="+mn-ea"/>
                <a:cs typeface="+mn-cs"/>
              </a:rPr>
              <a:t> protéine-ADN etc..</a:t>
            </a:r>
            <a:r>
              <a:rPr lang="fr-FR" sz="1200" b="0" i="0" kern="1200" dirty="0" smtClean="0">
                <a:solidFill>
                  <a:schemeClr val="tx1"/>
                </a:solidFill>
                <a:latin typeface="+mn-lt"/>
                <a:ea typeface="+mn-ea"/>
                <a:cs typeface="+mn-cs"/>
              </a:rPr>
              <a:t>. Dans le cas du</a:t>
            </a:r>
            <a:r>
              <a:rPr lang="fr-FR" sz="1200" b="0" i="0" kern="1200" baseline="0" dirty="0" smtClean="0">
                <a:solidFill>
                  <a:schemeClr val="tx1"/>
                </a:solidFill>
                <a:latin typeface="+mn-lt"/>
                <a:ea typeface="+mn-ea"/>
                <a:cs typeface="+mn-cs"/>
              </a:rPr>
              <a:t> phage display avec </a:t>
            </a:r>
            <a:r>
              <a:rPr lang="fr-FR" sz="1200" b="0" i="0" kern="1200" dirty="0" smtClean="0">
                <a:solidFill>
                  <a:schemeClr val="tx1"/>
                </a:solidFill>
                <a:latin typeface="+mn-lt"/>
                <a:ea typeface="+mn-ea"/>
                <a:cs typeface="+mn-cs"/>
              </a:rPr>
              <a:t>le phage filamenteux,</a:t>
            </a:r>
            <a:r>
              <a:rPr lang="fr-FR" sz="1200" b="0" i="0" kern="1200" baseline="0" dirty="0" smtClean="0">
                <a:solidFill>
                  <a:schemeClr val="tx1"/>
                </a:solidFill>
                <a:latin typeface="+mn-lt"/>
                <a:ea typeface="+mn-ea"/>
                <a:cs typeface="+mn-cs"/>
              </a:rPr>
              <a:t> </a:t>
            </a:r>
            <a:r>
              <a:rPr lang="fr-FR" sz="1200" b="0" i="0" kern="1200" dirty="0" smtClean="0">
                <a:solidFill>
                  <a:schemeClr val="tx1"/>
                </a:solidFill>
                <a:latin typeface="+mn-lt"/>
                <a:ea typeface="+mn-ea"/>
                <a:cs typeface="+mn-cs"/>
              </a:rPr>
              <a:t>M13, l'ADN codant pour la protéine ou un peptide d'intérêt est ligaturé dans le gène PIII ou PVIII, codant pour les protéines de</a:t>
            </a:r>
            <a:r>
              <a:rPr lang="fr-FR" sz="1200" b="0" i="0" kern="1200" baseline="0" dirty="0" smtClean="0">
                <a:solidFill>
                  <a:schemeClr val="tx1"/>
                </a:solidFill>
                <a:latin typeface="+mn-lt"/>
                <a:ea typeface="+mn-ea"/>
                <a:cs typeface="+mn-cs"/>
              </a:rPr>
              <a:t> capside</a:t>
            </a:r>
            <a:r>
              <a:rPr lang="fr-FR" sz="1200" b="0" i="0" kern="1200" dirty="0" smtClean="0">
                <a:solidFill>
                  <a:schemeClr val="tx1"/>
                </a:solidFill>
                <a:latin typeface="+mn-lt"/>
                <a:ea typeface="+mn-ea"/>
                <a:cs typeface="+mn-cs"/>
              </a:rPr>
              <a:t> mineur ou majeur.</a:t>
            </a:r>
            <a:r>
              <a:rPr lang="fr-FR" sz="1200" b="0" i="0" kern="1200" baseline="0" dirty="0" smtClean="0">
                <a:solidFill>
                  <a:schemeClr val="tx1"/>
                </a:solidFill>
                <a:latin typeface="+mn-lt"/>
                <a:ea typeface="+mn-ea"/>
                <a:cs typeface="+mn-cs"/>
              </a:rPr>
              <a:t> Des</a:t>
            </a:r>
            <a:r>
              <a:rPr lang="fr-FR" sz="1200" b="0" i="0" kern="1200" dirty="0" smtClean="0">
                <a:solidFill>
                  <a:schemeClr val="tx1"/>
                </a:solidFill>
                <a:latin typeface="+mn-lt"/>
                <a:ea typeface="+mn-ea"/>
                <a:cs typeface="+mn-cs"/>
              </a:rPr>
              <a:t> sites de clonage multiples sont parfois utilisés pour faire en sorte que les fragments soient insérés dans les trois cadres possibles de sorte que le fragment d'</a:t>
            </a:r>
            <a:r>
              <a:rPr lang="fr-FR" sz="1200" b="0" i="0" kern="1200" dirty="0" err="1" smtClean="0">
                <a:solidFill>
                  <a:schemeClr val="tx1"/>
                </a:solidFill>
                <a:latin typeface="+mn-lt"/>
                <a:ea typeface="+mn-ea"/>
                <a:cs typeface="+mn-cs"/>
              </a:rPr>
              <a:t>ADNc</a:t>
            </a:r>
            <a:r>
              <a:rPr lang="fr-FR" sz="1200" b="0" i="0" kern="1200" dirty="0" smtClean="0">
                <a:solidFill>
                  <a:schemeClr val="tx1"/>
                </a:solidFill>
                <a:latin typeface="+mn-lt"/>
                <a:ea typeface="+mn-ea"/>
                <a:cs typeface="+mn-cs"/>
              </a:rPr>
              <a:t> est traduite dans le cadre approprié. Les phages contenant</a:t>
            </a:r>
            <a:r>
              <a:rPr lang="fr-FR" sz="1200" b="0" i="0" kern="1200" baseline="0" dirty="0" smtClean="0">
                <a:solidFill>
                  <a:schemeClr val="tx1"/>
                </a:solidFill>
                <a:latin typeface="+mn-lt"/>
                <a:ea typeface="+mn-ea"/>
                <a:cs typeface="+mn-cs"/>
              </a:rPr>
              <a:t> l’</a:t>
            </a:r>
            <a:r>
              <a:rPr lang="fr-FR" sz="1200" b="0" i="0" kern="1200" dirty="0" smtClean="0">
                <a:solidFill>
                  <a:schemeClr val="tx1"/>
                </a:solidFill>
                <a:latin typeface="+mn-lt"/>
                <a:ea typeface="+mn-ea"/>
                <a:cs typeface="+mn-cs"/>
              </a:rPr>
              <a:t>insert sont ensuite infectés</a:t>
            </a:r>
            <a:r>
              <a:rPr lang="fr-FR" sz="1200" b="0" i="0" kern="1200" baseline="0" dirty="0" smtClean="0">
                <a:solidFill>
                  <a:schemeClr val="tx1"/>
                </a:solidFill>
                <a:latin typeface="+mn-lt"/>
                <a:ea typeface="+mn-ea"/>
                <a:cs typeface="+mn-cs"/>
              </a:rPr>
              <a:t> dans</a:t>
            </a:r>
            <a:r>
              <a:rPr lang="fr-FR" sz="1200" b="0" i="0" kern="1200" dirty="0" smtClean="0">
                <a:solidFill>
                  <a:schemeClr val="tx1"/>
                </a:solidFill>
                <a:latin typeface="+mn-lt"/>
                <a:ea typeface="+mn-ea"/>
                <a:cs typeface="+mn-cs"/>
              </a:rPr>
              <a:t> Escherichia coli (E. coli). L'incorporation de nombreux fragments d'ADN différents dans le</a:t>
            </a:r>
            <a:r>
              <a:rPr lang="fr-FR" sz="1200" b="0" i="0" kern="1200" baseline="0" dirty="0" smtClean="0">
                <a:solidFill>
                  <a:schemeClr val="tx1"/>
                </a:solidFill>
                <a:latin typeface="+mn-lt"/>
                <a:ea typeface="+mn-ea"/>
                <a:cs typeface="+mn-cs"/>
              </a:rPr>
              <a:t> gène</a:t>
            </a:r>
            <a:r>
              <a:rPr lang="fr-FR" sz="1200" b="0" i="0" kern="1200" dirty="0" smtClean="0">
                <a:solidFill>
                  <a:schemeClr val="tx1"/>
                </a:solidFill>
                <a:latin typeface="+mn-lt"/>
                <a:ea typeface="+mn-ea"/>
                <a:cs typeface="+mn-cs"/>
              </a:rPr>
              <a:t> </a:t>
            </a:r>
            <a:r>
              <a:rPr lang="fr-FR" sz="1200" b="0" i="0" kern="1200" dirty="0" err="1" smtClean="0">
                <a:solidFill>
                  <a:schemeClr val="tx1"/>
                </a:solidFill>
                <a:latin typeface="+mn-lt"/>
                <a:ea typeface="+mn-ea"/>
                <a:cs typeface="+mn-cs"/>
              </a:rPr>
              <a:t>pIII</a:t>
            </a:r>
            <a:r>
              <a:rPr lang="fr-FR" sz="1200" b="0" i="0" kern="1200" dirty="0" smtClean="0">
                <a:solidFill>
                  <a:schemeClr val="tx1"/>
                </a:solidFill>
                <a:latin typeface="+mn-lt"/>
                <a:ea typeface="+mn-ea"/>
                <a:cs typeface="+mn-cs"/>
              </a:rPr>
              <a:t> ou le gènes </a:t>
            </a:r>
            <a:r>
              <a:rPr lang="fr-FR" sz="1200" b="0" i="0" kern="1200" dirty="0" err="1" smtClean="0">
                <a:solidFill>
                  <a:schemeClr val="tx1"/>
                </a:solidFill>
                <a:latin typeface="+mn-lt"/>
                <a:ea typeface="+mn-ea"/>
                <a:cs typeface="+mn-cs"/>
              </a:rPr>
              <a:t>pVIII</a:t>
            </a:r>
            <a:r>
              <a:rPr lang="fr-FR" sz="1200" b="0" i="0" kern="1200" dirty="0" smtClean="0">
                <a:solidFill>
                  <a:schemeClr val="tx1"/>
                </a:solidFill>
                <a:latin typeface="+mn-lt"/>
                <a:ea typeface="+mn-ea"/>
                <a:cs typeface="+mn-cs"/>
              </a:rPr>
              <a:t> ,génère une bibliothèque à partir de laquelle les membres d'intérêt peuvent être isolés. </a:t>
            </a:r>
          </a:p>
          <a:p>
            <a:r>
              <a:rPr lang="fr-FR" sz="1200" b="0" i="0" kern="1200" dirty="0" smtClean="0">
                <a:solidFill>
                  <a:schemeClr val="tx1"/>
                </a:solidFill>
                <a:latin typeface="+mn-lt"/>
                <a:ea typeface="+mn-ea"/>
                <a:cs typeface="+mn-cs"/>
              </a:rPr>
              <a:t>En immobilisant un ADN ou protéine cible (s) à la surface d'un support, un phage ayant une protéine qui se lie à une de ces cibles restera alors accroché au</a:t>
            </a:r>
            <a:r>
              <a:rPr lang="fr-FR" sz="1200" b="0" i="0" kern="1200" baseline="0" dirty="0" smtClean="0">
                <a:solidFill>
                  <a:schemeClr val="tx1"/>
                </a:solidFill>
                <a:latin typeface="+mn-lt"/>
                <a:ea typeface="+mn-ea"/>
                <a:cs typeface="+mn-cs"/>
              </a:rPr>
              <a:t> support, alors que les autres phages</a:t>
            </a:r>
            <a:r>
              <a:rPr lang="fr-FR" sz="1200" b="0" i="0" kern="1200" dirty="0" smtClean="0">
                <a:solidFill>
                  <a:schemeClr val="tx1"/>
                </a:solidFill>
                <a:latin typeface="+mn-lt"/>
                <a:ea typeface="+mn-ea"/>
                <a:cs typeface="+mn-cs"/>
              </a:rPr>
              <a:t> seront éliminés par lavage. Ceux qui restent peuvent être élues</a:t>
            </a:r>
            <a:r>
              <a:rPr lang="fr-FR" sz="1200" b="0" i="0" kern="1200" baseline="0" dirty="0" smtClean="0">
                <a:solidFill>
                  <a:schemeClr val="tx1"/>
                </a:solidFill>
                <a:latin typeface="+mn-lt"/>
                <a:ea typeface="+mn-ea"/>
                <a:cs typeface="+mn-cs"/>
              </a:rPr>
              <a:t> et</a:t>
            </a:r>
            <a:r>
              <a:rPr lang="fr-FR" sz="1200" b="0" i="0" kern="1200" dirty="0" smtClean="0">
                <a:solidFill>
                  <a:schemeClr val="tx1"/>
                </a:solidFill>
                <a:latin typeface="+mn-lt"/>
                <a:ea typeface="+mn-ea"/>
                <a:cs typeface="+mn-cs"/>
              </a:rPr>
              <a:t> utilisés pour produire plus de phage ,</a:t>
            </a:r>
            <a:r>
              <a:rPr lang="fr-FR" sz="1200" b="0" i="0" kern="1200" baseline="0" dirty="0" smtClean="0">
                <a:solidFill>
                  <a:schemeClr val="tx1"/>
                </a:solidFill>
                <a:latin typeface="+mn-lt"/>
                <a:ea typeface="+mn-ea"/>
                <a:cs typeface="+mn-cs"/>
              </a:rPr>
              <a:t> </a:t>
            </a:r>
            <a:r>
              <a:rPr lang="fr-FR" sz="1200" b="0" i="0" kern="1200" dirty="0" smtClean="0">
                <a:solidFill>
                  <a:schemeClr val="tx1"/>
                </a:solidFill>
                <a:latin typeface="+mn-lt"/>
                <a:ea typeface="+mn-ea"/>
                <a:cs typeface="+mn-cs"/>
              </a:rPr>
              <a:t>par infection bactérienne, et ainsi produire un mélange </a:t>
            </a:r>
            <a:r>
              <a:rPr lang="fr-FR" sz="1200" b="0" i="0" kern="1200" dirty="0" err="1" smtClean="0">
                <a:solidFill>
                  <a:schemeClr val="tx1"/>
                </a:solidFill>
                <a:latin typeface="+mn-lt"/>
                <a:ea typeface="+mn-ea"/>
                <a:cs typeface="+mn-cs"/>
              </a:rPr>
              <a:t>phagique</a:t>
            </a:r>
            <a:r>
              <a:rPr lang="fr-FR" sz="1200" b="0" i="0" kern="1200" dirty="0" smtClean="0">
                <a:solidFill>
                  <a:schemeClr val="tx1"/>
                </a:solidFill>
                <a:latin typeface="+mn-lt"/>
                <a:ea typeface="+mn-ea"/>
                <a:cs typeface="+mn-cs"/>
              </a:rPr>
              <a:t> qui est enrichi. L'utilisation répétée de ces étapes permet</a:t>
            </a:r>
            <a:r>
              <a:rPr lang="fr-FR" sz="1200" b="0" i="0" kern="1200" baseline="0" dirty="0" smtClean="0">
                <a:solidFill>
                  <a:schemeClr val="tx1"/>
                </a:solidFill>
                <a:latin typeface="+mn-lt"/>
                <a:ea typeface="+mn-ea"/>
                <a:cs typeface="+mn-cs"/>
              </a:rPr>
              <a:t> de sélectionner la protéine voulus. Les phages </a:t>
            </a:r>
            <a:r>
              <a:rPr lang="fr-FR" sz="1200" b="0" i="0" kern="1200" baseline="0" dirty="0" err="1" smtClean="0">
                <a:solidFill>
                  <a:schemeClr val="tx1"/>
                </a:solidFill>
                <a:latin typeface="+mn-lt"/>
                <a:ea typeface="+mn-ea"/>
                <a:cs typeface="+mn-cs"/>
              </a:rPr>
              <a:t>séléctionnés</a:t>
            </a:r>
            <a:r>
              <a:rPr lang="fr-FR" sz="1200" b="0" i="0" kern="1200" baseline="0" dirty="0" smtClean="0">
                <a:solidFill>
                  <a:schemeClr val="tx1"/>
                </a:solidFill>
                <a:latin typeface="+mn-lt"/>
                <a:ea typeface="+mn-ea"/>
                <a:cs typeface="+mn-cs"/>
              </a:rPr>
              <a:t> sont infecté dans des bactéries appropriées puis l’ADN d’intérêt est extrait et séquencé.</a:t>
            </a:r>
            <a:r>
              <a:rPr lang="fr-FR" sz="1200" b="0" i="0" kern="1200" dirty="0" smtClean="0">
                <a:solidFill>
                  <a:schemeClr val="tx1"/>
                </a:solidFill>
                <a:latin typeface="+mn-lt"/>
                <a:ea typeface="+mn-ea"/>
                <a:cs typeface="+mn-cs"/>
              </a:rPr>
              <a:t/>
            </a:r>
            <a:br>
              <a:rPr lang="fr-FR" sz="1200" b="0" i="0" kern="1200" dirty="0" smtClean="0">
                <a:solidFill>
                  <a:schemeClr val="tx1"/>
                </a:solidFill>
                <a:latin typeface="+mn-lt"/>
                <a:ea typeface="+mn-ea"/>
                <a:cs typeface="+mn-cs"/>
              </a:rPr>
            </a:br>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11</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solidFill>
                  <a:prstClr val="black"/>
                </a:solidFill>
              </a:rPr>
              <a:pPr/>
              <a:t>12</a:t>
            </a:fld>
            <a:endParaRPr lang="fr-FR">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14</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15</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Rajouter les ZFN qui vont cliver</a:t>
            </a:r>
            <a:endParaRPr lang="fr-FR" dirty="0"/>
          </a:p>
        </p:txBody>
      </p:sp>
      <p:sp>
        <p:nvSpPr>
          <p:cNvPr id="4" name="Espace réservé du numéro de diapositive 3"/>
          <p:cNvSpPr>
            <a:spLocks noGrp="1"/>
          </p:cNvSpPr>
          <p:nvPr>
            <p:ph type="sldNum" sz="quarter" idx="10"/>
          </p:nvPr>
        </p:nvSpPr>
        <p:spPr/>
        <p:txBody>
          <a:bodyPr/>
          <a:lstStyle/>
          <a:p>
            <a:fld id="{60A53CDA-D43C-45EB-A201-C5A433B7731E}" type="slidenum">
              <a:rPr lang="fr-FR" smtClean="0"/>
              <a:pPr/>
              <a:t>17</a:t>
            </a:fld>
            <a:endParaRPr lang="fr-FR"/>
          </a:p>
        </p:txBody>
      </p:sp>
    </p:spTree>
    <p:extLst>
      <p:ext uri="{BB962C8B-B14F-4D97-AF65-F5344CB8AC3E}">
        <p14:creationId xmlns:p14="http://schemas.microsoft.com/office/powerpoint/2010/main" val="115124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Présenter le gel</a:t>
            </a:r>
            <a:endParaRPr lang="fr-FR" dirty="0"/>
          </a:p>
        </p:txBody>
      </p:sp>
      <p:sp>
        <p:nvSpPr>
          <p:cNvPr id="4" name="Espace réservé du numéro de diapositive 3"/>
          <p:cNvSpPr>
            <a:spLocks noGrp="1"/>
          </p:cNvSpPr>
          <p:nvPr>
            <p:ph type="sldNum" sz="quarter" idx="10"/>
          </p:nvPr>
        </p:nvSpPr>
        <p:spPr/>
        <p:txBody>
          <a:bodyPr/>
          <a:lstStyle/>
          <a:p>
            <a:fld id="{60A53CDA-D43C-45EB-A201-C5A433B7731E}" type="slidenum">
              <a:rPr lang="fr-FR" smtClean="0"/>
              <a:pPr/>
              <a:t>19</a:t>
            </a:fld>
            <a:endParaRPr lang="fr-FR"/>
          </a:p>
        </p:txBody>
      </p:sp>
    </p:spTree>
    <p:extLst>
      <p:ext uri="{BB962C8B-B14F-4D97-AF65-F5344CB8AC3E}">
        <p14:creationId xmlns:p14="http://schemas.microsoft.com/office/powerpoint/2010/main" val="3821356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C’est de </a:t>
            </a:r>
            <a:r>
              <a:rPr lang="fr-FR" dirty="0" err="1" smtClean="0"/>
              <a:t>catte</a:t>
            </a:r>
            <a:r>
              <a:rPr lang="fr-FR" dirty="0" smtClean="0"/>
              <a:t> manière que les auteurs détectent la mutation</a:t>
            </a:r>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20</a:t>
            </a:fld>
            <a:endParaRPr lang="fr-FR"/>
          </a:p>
        </p:txBody>
      </p:sp>
    </p:spTree>
    <p:extLst>
      <p:ext uri="{BB962C8B-B14F-4D97-AF65-F5344CB8AC3E}">
        <p14:creationId xmlns:p14="http://schemas.microsoft.com/office/powerpoint/2010/main" val="1182033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souhaite intégrer une construction artificielle au</a:t>
            </a:r>
            <a:r>
              <a:rPr lang="fr-FR" baseline="0" dirty="0" smtClean="0"/>
              <a:t> niveau d’un locus précis. L’approche de l’équipe de Charles Q. Cai a été d’augmenter la fréquence des événements de recombinaison homologue entre le locus ciblé et le matériel génétique transféré dans la cellule de plante. Pour cela il s’est appuyé sur des travaux antérieurs montrant que des cassures double brin au niveau du locus ciblé engendrait une augmentation du rapport recombinaison homologue/recombinaison hétérologue permettant l’insertion du matériel génétique transféré dans la plante (</a:t>
            </a:r>
            <a:r>
              <a:rPr lang="fr-FR" sz="1200" b="0" i="0" u="none" strike="noStrike" kern="1200" baseline="0" dirty="0" smtClean="0">
                <a:solidFill>
                  <a:schemeClr val="tx1"/>
                </a:solidFill>
                <a:latin typeface="+mn-lt"/>
                <a:ea typeface="+mn-ea"/>
                <a:cs typeface="+mn-cs"/>
              </a:rPr>
              <a:t>Kathleen D’Halluin 2008)</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fld id="{0CC97D01-80E7-4EBF-B3C4-BE16B6C752A0}" type="slidenum">
              <a:rPr lang="fr-FR" smtClean="0"/>
              <a:pPr/>
              <a:t>22</a:t>
            </a:fld>
            <a:endParaRPr lang="fr-FR"/>
          </a:p>
        </p:txBody>
      </p:sp>
    </p:spTree>
    <p:extLst>
      <p:ext uri="{BB962C8B-B14F-4D97-AF65-F5344CB8AC3E}">
        <p14:creationId xmlns:p14="http://schemas.microsoft.com/office/powerpoint/2010/main" val="4056092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CC97D01-80E7-4EBF-B3C4-BE16B6C752A0}" type="slidenum">
              <a:rPr lang="fr-FR" smtClean="0"/>
              <a:pPr/>
              <a:t>23</a:t>
            </a:fld>
            <a:endParaRPr lang="fr-FR"/>
          </a:p>
        </p:txBody>
      </p:sp>
    </p:spTree>
    <p:extLst>
      <p:ext uri="{BB962C8B-B14F-4D97-AF65-F5344CB8AC3E}">
        <p14:creationId xmlns:p14="http://schemas.microsoft.com/office/powerpoint/2010/main" val="4056092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Targeted transgene integration in plant cells using designed zinc </a:t>
            </a:r>
            <a:r>
              <a:rPr lang="fr-FR" sz="1200" b="0" i="0" u="none" strike="noStrike" kern="1200" baseline="0" dirty="0" err="1" smtClean="0">
                <a:solidFill>
                  <a:schemeClr val="tx1"/>
                </a:solidFill>
                <a:latin typeface="+mn-lt"/>
                <a:ea typeface="+mn-ea"/>
                <a:cs typeface="+mn-cs"/>
              </a:rPr>
              <a:t>finger</a:t>
            </a:r>
            <a:r>
              <a:rPr lang="fr-FR" sz="1200" b="0" i="0" u="none" strike="noStrike" kern="1200" baseline="0" dirty="0" smtClean="0">
                <a:solidFill>
                  <a:schemeClr val="tx1"/>
                </a:solidFill>
                <a:latin typeface="+mn-lt"/>
                <a:ea typeface="+mn-ea"/>
                <a:cs typeface="+mn-cs"/>
              </a:rPr>
              <a:t> </a:t>
            </a:r>
            <a:r>
              <a:rPr lang="fr-FR" sz="1200" b="0" i="0" u="none" strike="noStrike" kern="1200" baseline="0" dirty="0" err="1" smtClean="0">
                <a:solidFill>
                  <a:schemeClr val="tx1"/>
                </a:solidFill>
                <a:latin typeface="+mn-lt"/>
                <a:ea typeface="+mn-ea"/>
                <a:cs typeface="+mn-cs"/>
              </a:rPr>
              <a:t>nucleases</a:t>
            </a:r>
            <a:r>
              <a:rPr lang="fr-FR" sz="1200" b="0" i="0" u="none" strike="noStrike" kern="1200" baseline="0" dirty="0" smtClean="0">
                <a:solidFill>
                  <a:schemeClr val="tx1"/>
                </a:solidFill>
                <a:latin typeface="+mn-lt"/>
                <a:ea typeface="+mn-ea"/>
                <a:cs typeface="+mn-cs"/>
              </a:rPr>
              <a:t>. Cai et al 2009</a:t>
            </a:r>
          </a:p>
          <a:p>
            <a:r>
              <a:rPr lang="fr-FR" sz="1200" b="0" i="0" u="none" strike="noStrike" kern="1200" baseline="0" dirty="0" smtClean="0">
                <a:solidFill>
                  <a:schemeClr val="tx1"/>
                </a:solidFill>
                <a:latin typeface="+mn-lt"/>
                <a:ea typeface="+mn-ea"/>
                <a:cs typeface="+mn-cs"/>
              </a:rPr>
              <a:t>Le gène de l’</a:t>
            </a:r>
            <a:r>
              <a:rPr lang="fr-FR" sz="1200" b="0" i="0" u="none" strike="noStrike" kern="1200" baseline="0" dirty="0" err="1" smtClean="0">
                <a:solidFill>
                  <a:schemeClr val="tx1"/>
                </a:solidFill>
                <a:latin typeface="+mn-lt"/>
                <a:ea typeface="+mn-ea"/>
                <a:cs typeface="+mn-cs"/>
              </a:rPr>
              <a:t>hygromycin</a:t>
            </a:r>
            <a:r>
              <a:rPr lang="fr-FR" sz="1200" b="0" i="0" u="none" strike="noStrike" kern="1200" baseline="0" dirty="0" smtClean="0">
                <a:solidFill>
                  <a:schemeClr val="tx1"/>
                </a:solidFill>
                <a:latin typeface="+mn-lt"/>
                <a:ea typeface="+mn-ea"/>
                <a:cs typeface="+mn-cs"/>
              </a:rPr>
              <a:t> </a:t>
            </a:r>
            <a:r>
              <a:rPr lang="fr-FR" sz="1200" b="0" i="0" u="none" strike="noStrike" kern="1200" baseline="0" dirty="0" err="1" smtClean="0">
                <a:solidFill>
                  <a:schemeClr val="tx1"/>
                </a:solidFill>
                <a:latin typeface="+mn-lt"/>
                <a:ea typeface="+mn-ea"/>
                <a:cs typeface="+mn-cs"/>
              </a:rPr>
              <a:t>phosphotransferase</a:t>
            </a:r>
            <a:r>
              <a:rPr lang="fr-FR" sz="1200" b="0" i="0" u="none" strike="noStrike" kern="1200" baseline="0" dirty="0" smtClean="0">
                <a:solidFill>
                  <a:schemeClr val="tx1"/>
                </a:solidFill>
                <a:latin typeface="+mn-lt"/>
                <a:ea typeface="+mn-ea"/>
                <a:cs typeface="+mn-cs"/>
              </a:rPr>
              <a:t> </a:t>
            </a:r>
            <a:r>
              <a:rPr lang="fr-FR" sz="1200" b="0" i="0" u="none" strike="noStrike" kern="1200" baseline="0" dirty="0" err="1" smtClean="0">
                <a:solidFill>
                  <a:schemeClr val="tx1"/>
                </a:solidFill>
                <a:latin typeface="+mn-lt"/>
                <a:ea typeface="+mn-ea"/>
                <a:cs typeface="+mn-cs"/>
              </a:rPr>
              <a:t>hpt</a:t>
            </a:r>
            <a:r>
              <a:rPr lang="fr-FR" sz="1200" b="0" i="0" u="none" strike="noStrike" kern="1200" baseline="0" dirty="0" smtClean="0">
                <a:solidFill>
                  <a:schemeClr val="tx1"/>
                </a:solidFill>
                <a:latin typeface="+mn-lt"/>
                <a:ea typeface="+mn-ea"/>
                <a:cs typeface="+mn-cs"/>
              </a:rPr>
              <a:t> (non présenté dans la figure A) a permis de sélectionner les cellules BY2 ayant reçu la construction cible. Ils ont fait une </a:t>
            </a:r>
            <a:r>
              <a:rPr lang="fr-FR" sz="1200" b="0" i="0" u="none" strike="noStrike" kern="1200" baseline="0" dirty="0" err="1" smtClean="0">
                <a:solidFill>
                  <a:schemeClr val="tx1"/>
                </a:solidFill>
                <a:latin typeface="+mn-lt"/>
                <a:ea typeface="+mn-ea"/>
                <a:cs typeface="+mn-cs"/>
              </a:rPr>
              <a:t>co</a:t>
            </a:r>
            <a:r>
              <a:rPr lang="fr-FR" sz="1200" b="0" i="0" u="none" strike="noStrike" kern="1200" baseline="0" dirty="0" smtClean="0">
                <a:solidFill>
                  <a:schemeClr val="tx1"/>
                </a:solidFill>
                <a:latin typeface="+mn-lt"/>
                <a:ea typeface="+mn-ea"/>
                <a:cs typeface="+mn-cs"/>
              </a:rPr>
              <a:t>-culture liquide de BY2 et d’</a:t>
            </a:r>
            <a:r>
              <a:rPr lang="fr-FR" sz="1200" b="0" i="0" u="none" strike="noStrike" kern="1200" baseline="0" dirty="0" err="1" smtClean="0">
                <a:solidFill>
                  <a:schemeClr val="tx1"/>
                </a:solidFill>
                <a:latin typeface="+mn-lt"/>
                <a:ea typeface="+mn-ea"/>
                <a:cs typeface="+mn-cs"/>
              </a:rPr>
              <a:t>agrobactéries</a:t>
            </a:r>
            <a:r>
              <a:rPr lang="fr-FR" sz="1200" b="0" i="0" u="none" strike="noStrike" kern="1200" baseline="0" dirty="0" smtClean="0">
                <a:solidFill>
                  <a:schemeClr val="tx1"/>
                </a:solidFill>
                <a:latin typeface="+mn-lt"/>
                <a:ea typeface="+mn-ea"/>
                <a:cs typeface="+mn-cs"/>
              </a:rPr>
              <a:t> puis sélection sur boite de pétri avec </a:t>
            </a:r>
            <a:r>
              <a:rPr lang="fr-FR" sz="1200" b="0" i="0" u="none" strike="noStrike" kern="1200" baseline="0" dirty="0" err="1" smtClean="0">
                <a:solidFill>
                  <a:schemeClr val="tx1"/>
                </a:solidFill>
                <a:latin typeface="+mn-lt"/>
                <a:ea typeface="+mn-ea"/>
                <a:cs typeface="+mn-cs"/>
              </a:rPr>
              <a:t>hygromicine</a:t>
            </a:r>
            <a:r>
              <a:rPr lang="fr-FR" sz="1200" b="0" i="0" u="none" strike="noStrike" kern="1200" baseline="0" dirty="0" smtClean="0">
                <a:solidFill>
                  <a:schemeClr val="tx1"/>
                </a:solidFill>
                <a:latin typeface="+mn-lt"/>
                <a:ea typeface="+mn-ea"/>
                <a:cs typeface="+mn-cs"/>
              </a:rPr>
              <a:t> (pour sélectionner des BY2 transformés) et </a:t>
            </a:r>
            <a:r>
              <a:rPr lang="fr-FR" sz="1200" kern="1200" baseline="0" dirty="0" err="1" smtClean="0">
                <a:solidFill>
                  <a:schemeClr val="tx1"/>
                </a:solidFill>
                <a:latin typeface="+mn-lt"/>
                <a:ea typeface="+mn-ea"/>
                <a:cs typeface="+mn-cs"/>
              </a:rPr>
              <a:t>carbenicilline</a:t>
            </a:r>
            <a:r>
              <a:rPr lang="fr-FR" sz="1200" kern="1200" baseline="0" dirty="0" smtClean="0">
                <a:solidFill>
                  <a:schemeClr val="tx1"/>
                </a:solidFill>
                <a:latin typeface="+mn-lt"/>
                <a:ea typeface="+mn-ea"/>
                <a:cs typeface="+mn-cs"/>
              </a:rPr>
              <a:t> (pour tuer les </a:t>
            </a:r>
            <a:r>
              <a:rPr lang="fr-FR" sz="1200" kern="1200" baseline="0" dirty="0" err="1" smtClean="0">
                <a:solidFill>
                  <a:schemeClr val="tx1"/>
                </a:solidFill>
                <a:latin typeface="+mn-lt"/>
                <a:ea typeface="+mn-ea"/>
                <a:cs typeface="+mn-cs"/>
              </a:rPr>
              <a:t>agrobactéries</a:t>
            </a:r>
            <a:r>
              <a:rPr lang="fr-FR" sz="1200" kern="1200" baseline="0" dirty="0" smtClean="0">
                <a:solidFill>
                  <a:schemeClr val="tx1"/>
                </a:solidFill>
                <a:latin typeface="+mn-lt"/>
                <a:ea typeface="+mn-ea"/>
                <a:cs typeface="+mn-cs"/>
              </a:rPr>
              <a:t>). AT partie 3’ du </a:t>
            </a:r>
            <a:r>
              <a:rPr lang="fr-FR" sz="1200" kern="1200" baseline="0" dirty="0" err="1" smtClean="0">
                <a:solidFill>
                  <a:schemeClr val="tx1"/>
                </a:solidFill>
                <a:latin typeface="+mn-lt"/>
                <a:ea typeface="+mn-ea"/>
                <a:cs typeface="+mn-cs"/>
              </a:rPr>
              <a:t>géne</a:t>
            </a:r>
            <a:r>
              <a:rPr lang="fr-FR" sz="1200" kern="1200" baseline="0" dirty="0" smtClean="0">
                <a:solidFill>
                  <a:schemeClr val="tx1"/>
                </a:solidFill>
                <a:latin typeface="+mn-lt"/>
                <a:ea typeface="+mn-ea"/>
                <a:cs typeface="+mn-cs"/>
              </a:rPr>
              <a:t> PAT codant pour une </a:t>
            </a:r>
            <a:r>
              <a:rPr lang="fr-FR" dirty="0" err="1" smtClean="0"/>
              <a:t>phosphinothricin</a:t>
            </a:r>
            <a:r>
              <a:rPr lang="fr-FR" dirty="0" smtClean="0"/>
              <a:t> </a:t>
            </a:r>
            <a:r>
              <a:rPr lang="fr-FR" dirty="0" err="1" smtClean="0"/>
              <a:t>acetyl</a:t>
            </a:r>
            <a:r>
              <a:rPr lang="fr-FR" dirty="0" smtClean="0"/>
              <a:t> </a:t>
            </a:r>
            <a:r>
              <a:rPr lang="fr-FR" dirty="0" err="1" smtClean="0"/>
              <a:t>transferase</a:t>
            </a:r>
            <a:r>
              <a:rPr lang="fr-FR" dirty="0" smtClean="0"/>
              <a:t>.</a:t>
            </a:r>
            <a:endParaRPr lang="fr-FR" sz="1200" b="0" i="0" u="none" strike="noStrike" kern="1200" baseline="0" dirty="0" smtClean="0">
              <a:solidFill>
                <a:schemeClr val="tx1"/>
              </a:solidFill>
              <a:latin typeface="+mn-lt"/>
              <a:ea typeface="+mn-ea"/>
              <a:cs typeface="+mn-cs"/>
            </a:endParaRP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La présence de la construction cible a été </a:t>
            </a:r>
            <a:r>
              <a:rPr lang="fr-FR" sz="1200" b="0" i="0" u="none" strike="noStrike" kern="1200" baseline="0" dirty="0" err="1" smtClean="0">
                <a:solidFill>
                  <a:schemeClr val="tx1"/>
                </a:solidFill>
                <a:latin typeface="+mn-lt"/>
                <a:ea typeface="+mn-ea"/>
                <a:cs typeface="+mn-cs"/>
              </a:rPr>
              <a:t>comfirmée</a:t>
            </a:r>
            <a:r>
              <a:rPr lang="fr-FR" sz="1200" b="0" i="0" u="none" strike="noStrike" kern="1200" baseline="0" dirty="0" smtClean="0">
                <a:solidFill>
                  <a:schemeClr val="tx1"/>
                </a:solidFill>
                <a:latin typeface="+mn-lt"/>
                <a:ea typeface="+mn-ea"/>
                <a:cs typeface="+mn-cs"/>
              </a:rPr>
              <a:t> par amplification PCR de la séquence </a:t>
            </a:r>
            <a:r>
              <a:rPr lang="fr-FR" sz="1200" b="0" i="0" u="none" strike="noStrike" kern="1200" baseline="0" dirty="0" err="1" smtClean="0">
                <a:solidFill>
                  <a:schemeClr val="tx1"/>
                </a:solidFill>
                <a:latin typeface="+mn-lt"/>
                <a:ea typeface="+mn-ea"/>
                <a:cs typeface="+mn-cs"/>
              </a:rPr>
              <a:t>uidA</a:t>
            </a:r>
            <a:r>
              <a:rPr lang="fr-FR" sz="1200" b="0" i="0" u="none" strike="noStrike" kern="1200" baseline="0" dirty="0" smtClean="0">
                <a:solidFill>
                  <a:schemeClr val="tx1"/>
                </a:solidFill>
                <a:latin typeface="+mn-lt"/>
                <a:ea typeface="+mn-ea"/>
                <a:cs typeface="+mn-cs"/>
              </a:rPr>
              <a:t> et par </a:t>
            </a:r>
            <a:endParaRPr lang="fr-FR" dirty="0"/>
          </a:p>
        </p:txBody>
      </p:sp>
      <p:sp>
        <p:nvSpPr>
          <p:cNvPr id="4" name="Espace réservé du numéro de diapositive 3"/>
          <p:cNvSpPr>
            <a:spLocks noGrp="1"/>
          </p:cNvSpPr>
          <p:nvPr>
            <p:ph type="sldNum" sz="quarter" idx="10"/>
          </p:nvPr>
        </p:nvSpPr>
        <p:spPr/>
        <p:txBody>
          <a:bodyPr/>
          <a:lstStyle/>
          <a:p>
            <a:fld id="{0CC97D01-80E7-4EBF-B3C4-BE16B6C752A0}" type="slidenum">
              <a:rPr lang="fr-FR" smtClean="0"/>
              <a:pPr/>
              <a:t>24</a:t>
            </a:fld>
            <a:endParaRPr lang="fr-FR"/>
          </a:p>
        </p:txBody>
      </p:sp>
    </p:spTree>
    <p:extLst>
      <p:ext uri="{BB962C8B-B14F-4D97-AF65-F5344CB8AC3E}">
        <p14:creationId xmlns:p14="http://schemas.microsoft.com/office/powerpoint/2010/main" val="2929848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Image</a:t>
            </a:r>
          </a:p>
          <a:p>
            <a:r>
              <a:rPr lang="fr-FR" dirty="0" smtClean="0"/>
              <a:t>http://www.bio.brandeis.edu/haberlab/jehsite/papers.html</a:t>
            </a:r>
          </a:p>
          <a:p>
            <a:r>
              <a:rPr lang="fr-FR" dirty="0" err="1" smtClean="0"/>
              <a:t>Putcha</a:t>
            </a:r>
            <a:r>
              <a:rPr lang="fr-FR" dirty="0" smtClean="0"/>
              <a:t> 2004 pour les explications</a:t>
            </a:r>
            <a:endParaRPr lang="fr-FR" dirty="0"/>
          </a:p>
        </p:txBody>
      </p:sp>
      <p:sp>
        <p:nvSpPr>
          <p:cNvPr id="4" name="Espace réservé du numéro de diapositive 3"/>
          <p:cNvSpPr>
            <a:spLocks noGrp="1"/>
          </p:cNvSpPr>
          <p:nvPr>
            <p:ph type="sldNum" sz="quarter" idx="10"/>
          </p:nvPr>
        </p:nvSpPr>
        <p:spPr/>
        <p:txBody>
          <a:bodyPr/>
          <a:lstStyle/>
          <a:p>
            <a:fld id="{0CC97D01-80E7-4EBF-B3C4-BE16B6C752A0}" type="slidenum">
              <a:rPr lang="fr-FR" smtClean="0"/>
              <a:pPr/>
              <a:t>25</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Témoin avec transformation par une copie valide du gène PAT</a:t>
            </a:r>
            <a:endParaRPr lang="fr-FR" dirty="0"/>
          </a:p>
        </p:txBody>
      </p:sp>
      <p:sp>
        <p:nvSpPr>
          <p:cNvPr id="4" name="Espace réservé du numéro de diapositive 3"/>
          <p:cNvSpPr>
            <a:spLocks noGrp="1"/>
          </p:cNvSpPr>
          <p:nvPr>
            <p:ph type="sldNum" sz="quarter" idx="10"/>
          </p:nvPr>
        </p:nvSpPr>
        <p:spPr/>
        <p:txBody>
          <a:bodyPr/>
          <a:lstStyle/>
          <a:p>
            <a:fld id="{0CC97D01-80E7-4EBF-B3C4-BE16B6C752A0}" type="slidenum">
              <a:rPr lang="fr-FR" smtClean="0"/>
              <a:pPr/>
              <a:t>26</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Première</a:t>
            </a:r>
            <a:r>
              <a:rPr lang="fr-FR" baseline="0" dirty="0" smtClean="0"/>
              <a:t> paire d’amorces</a:t>
            </a:r>
            <a:r>
              <a:rPr lang="fr-FR" dirty="0" smtClean="0"/>
              <a:t> sur le bord du gène GFP. Réaction PCR puis dilution au 100°. Puis deuxième</a:t>
            </a:r>
            <a:r>
              <a:rPr lang="fr-FR" baseline="0" dirty="0" smtClean="0"/>
              <a:t> paire d’amorces situées entre les deux premières amorces.</a:t>
            </a:r>
            <a:endParaRPr lang="fr-FR" dirty="0"/>
          </a:p>
        </p:txBody>
      </p:sp>
      <p:sp>
        <p:nvSpPr>
          <p:cNvPr id="4" name="Espace réservé du numéro de diapositive 3"/>
          <p:cNvSpPr>
            <a:spLocks noGrp="1"/>
          </p:cNvSpPr>
          <p:nvPr>
            <p:ph type="sldNum" sz="quarter" idx="10"/>
          </p:nvPr>
        </p:nvSpPr>
        <p:spPr/>
        <p:txBody>
          <a:bodyPr/>
          <a:lstStyle/>
          <a:p>
            <a:fld id="{0CC97D01-80E7-4EBF-B3C4-BE16B6C752A0}" type="slidenum">
              <a:rPr lang="fr-FR" smtClean="0"/>
              <a:pPr/>
              <a:t>27</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Transformation</a:t>
            </a:r>
            <a:r>
              <a:rPr lang="fr-FR" baseline="0" dirty="0" smtClean="0"/>
              <a:t> avec une construction contenant une ZFN (T1 ou T2) et une autre construction contenant la portion 5’ du gène PAT collée à un promoteur (</a:t>
            </a:r>
            <a:r>
              <a:rPr lang="fr-FR" sz="1200" kern="1200" baseline="0" dirty="0" smtClean="0">
                <a:solidFill>
                  <a:schemeClr val="tx1"/>
                </a:solidFill>
                <a:latin typeface="+mn-lt"/>
                <a:ea typeface="+mn-ea"/>
                <a:cs typeface="+mn-cs"/>
              </a:rPr>
              <a:t>ubi10 </a:t>
            </a:r>
            <a:r>
              <a:rPr lang="fr-FR" sz="1200" kern="1200" baseline="0" dirty="0" err="1" smtClean="0">
                <a:solidFill>
                  <a:schemeClr val="tx1"/>
                </a:solidFill>
                <a:latin typeface="+mn-lt"/>
                <a:ea typeface="+mn-ea"/>
                <a:cs typeface="+mn-cs"/>
              </a:rPr>
              <a:t>promoter</a:t>
            </a:r>
            <a:r>
              <a:rPr lang="fr-FR" sz="1200" kern="1200" baseline="0" dirty="0" smtClean="0">
                <a:solidFill>
                  <a:schemeClr val="tx1"/>
                </a:solidFill>
                <a:latin typeface="+mn-lt"/>
                <a:ea typeface="+mn-ea"/>
                <a:cs typeface="+mn-cs"/>
              </a:rPr>
              <a:t>)</a:t>
            </a:r>
            <a:r>
              <a:rPr lang="fr-FR" baseline="0" dirty="0" smtClean="0"/>
              <a:t>. 1 colonie résistante au </a:t>
            </a:r>
            <a:r>
              <a:rPr lang="fr-FR" baseline="0" dirty="0" err="1" smtClean="0"/>
              <a:t>bialaphos</a:t>
            </a:r>
            <a:r>
              <a:rPr lang="fr-FR" baseline="0" dirty="0" smtClean="0"/>
              <a:t> par ml.</a:t>
            </a:r>
          </a:p>
          <a:p>
            <a:r>
              <a:rPr lang="fr-FR" dirty="0" smtClean="0"/>
              <a:t>Témoin d’efficacité d’intégration = transformation avec une construction contenant un gène PAT fonctionnel interrompu par le même intron. 25 colonies résistantes au </a:t>
            </a:r>
            <a:r>
              <a:rPr lang="fr-FR" dirty="0" err="1" smtClean="0"/>
              <a:t>bialaphos</a:t>
            </a:r>
            <a:r>
              <a:rPr lang="fr-FR" dirty="0" smtClean="0"/>
              <a:t> par ml.</a:t>
            </a:r>
          </a:p>
          <a:p>
            <a:r>
              <a:rPr lang="fr-FR" dirty="0" smtClean="0"/>
              <a:t>Témoin négatif transformation avec une partie 5’</a:t>
            </a:r>
            <a:r>
              <a:rPr lang="fr-FR" baseline="0" dirty="0" smtClean="0"/>
              <a:t> autre construction contenant la portion 5’ du gène PAT collée à un promoteur (</a:t>
            </a:r>
            <a:r>
              <a:rPr lang="fr-FR" sz="1200" kern="1200" baseline="0" dirty="0" smtClean="0">
                <a:solidFill>
                  <a:schemeClr val="tx1"/>
                </a:solidFill>
                <a:latin typeface="+mn-lt"/>
                <a:ea typeface="+mn-ea"/>
                <a:cs typeface="+mn-cs"/>
              </a:rPr>
              <a:t>ubi10 </a:t>
            </a:r>
            <a:r>
              <a:rPr lang="fr-FR" sz="1200" kern="1200" baseline="0" dirty="0" err="1" smtClean="0">
                <a:solidFill>
                  <a:schemeClr val="tx1"/>
                </a:solidFill>
                <a:latin typeface="+mn-lt"/>
                <a:ea typeface="+mn-ea"/>
                <a:cs typeface="+mn-cs"/>
              </a:rPr>
              <a:t>promoter</a:t>
            </a:r>
            <a:r>
              <a:rPr lang="fr-FR" sz="1200" kern="1200" baseline="0" dirty="0" smtClean="0">
                <a:solidFill>
                  <a:schemeClr val="tx1"/>
                </a:solidFill>
                <a:latin typeface="+mn-lt"/>
                <a:ea typeface="+mn-ea"/>
                <a:cs typeface="+mn-cs"/>
              </a:rPr>
              <a:t>)</a:t>
            </a:r>
            <a:r>
              <a:rPr lang="fr-FR" baseline="0" dirty="0" smtClean="0"/>
              <a:t>. 0 colonie résistante au </a:t>
            </a:r>
            <a:r>
              <a:rPr lang="fr-FR" baseline="0" dirty="0" err="1" smtClean="0"/>
              <a:t>bialaphos</a:t>
            </a:r>
            <a:r>
              <a:rPr lang="fr-FR" baseline="0" dirty="0" smtClean="0"/>
              <a:t> par ml.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28</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baseline="0" dirty="0" smtClean="0">
                <a:solidFill>
                  <a:schemeClr val="tx1"/>
                </a:solidFill>
                <a:latin typeface="+mn-lt"/>
                <a:ea typeface="+mn-ea"/>
                <a:cs typeface="+mn-cs"/>
              </a:rPr>
              <a:t>C) 2.3 kb attendu si intégration ciblée </a:t>
            </a:r>
            <a:r>
              <a:rPr lang="fr-FR" sz="1200" kern="1200" baseline="0" dirty="0" smtClean="0">
                <a:solidFill>
                  <a:schemeClr val="tx1"/>
                </a:solidFill>
                <a:latin typeface="+mn-lt"/>
                <a:ea typeface="+mn-ea"/>
                <a:cs typeface="+mn-cs"/>
                <a:sym typeface="Wingdings" pitchFamily="2" charset="2"/>
              </a:rPr>
              <a:t> toutes les lignées donnent ce fragment par PCR</a:t>
            </a:r>
          </a:p>
          <a:p>
            <a:r>
              <a:rPr lang="fr-FR" sz="1200" kern="1200" baseline="0" dirty="0" smtClean="0">
                <a:solidFill>
                  <a:schemeClr val="tx1"/>
                </a:solidFill>
                <a:latin typeface="+mn-lt"/>
                <a:ea typeface="+mn-ea"/>
                <a:cs typeface="+mn-cs"/>
              </a:rPr>
              <a:t>Fragment de environ 6 kb phénomène de réparation complexe qui a conservé la totalité de la séquence cible et de la séquence donneuse.</a:t>
            </a:r>
          </a:p>
          <a:p>
            <a:r>
              <a:rPr lang="fr-FR" sz="1200" kern="1200" baseline="0" dirty="0" err="1" smtClean="0">
                <a:solidFill>
                  <a:schemeClr val="tx1"/>
                </a:solidFill>
                <a:latin typeface="+mn-lt"/>
                <a:ea typeface="+mn-ea"/>
                <a:cs typeface="+mn-cs"/>
              </a:rPr>
              <a:t>Southern</a:t>
            </a:r>
            <a:r>
              <a:rPr lang="fr-FR" sz="1200" kern="1200" baseline="0" dirty="0" smtClean="0">
                <a:solidFill>
                  <a:schemeClr val="tx1"/>
                </a:solidFill>
                <a:latin typeface="+mn-lt"/>
                <a:ea typeface="+mn-ea"/>
                <a:cs typeface="+mn-cs"/>
              </a:rPr>
              <a:t> après digestion </a:t>
            </a:r>
            <a:r>
              <a:rPr lang="fr-FR" sz="1200" kern="1200" baseline="0" dirty="0" err="1" smtClean="0">
                <a:solidFill>
                  <a:schemeClr val="tx1"/>
                </a:solidFill>
                <a:latin typeface="+mn-lt"/>
                <a:ea typeface="+mn-ea"/>
                <a:cs typeface="+mn-cs"/>
              </a:rPr>
              <a:t>BanII</a:t>
            </a:r>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29</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31</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Réalisation</a:t>
            </a:r>
            <a:r>
              <a:rPr lang="fr-FR" baseline="0" dirty="0" smtClean="0"/>
              <a:t> de pool</a:t>
            </a:r>
          </a:p>
          <a:p>
            <a:r>
              <a:rPr lang="fr-FR" baseline="0" dirty="0" smtClean="0"/>
              <a:t>Pour transformation de BY-2 en milieu liquide: a peu près une résistante sur 20 avec événement attendu</a:t>
            </a:r>
          </a:p>
          <a:p>
            <a:r>
              <a:rPr lang="fr-FR" baseline="0" dirty="0" smtClean="0"/>
              <a:t>	231 résistant au </a:t>
            </a:r>
            <a:r>
              <a:rPr lang="fr-FR" baseline="0" dirty="0" err="1" smtClean="0"/>
              <a:t>bialaphos</a:t>
            </a:r>
            <a:endParaRPr lang="fr-FR" baseline="0" dirty="0" smtClean="0"/>
          </a:p>
          <a:p>
            <a:r>
              <a:rPr lang="fr-FR" baseline="0" dirty="0" smtClean="0"/>
              <a:t>	12 insertions au bon locus</a:t>
            </a:r>
          </a:p>
          <a:p>
            <a:r>
              <a:rPr lang="fr-FR" baseline="0" dirty="0" smtClean="0"/>
              <a:t>Pour transformation de disque foliaire: : a peu près une résistante sur 10 avec événement attendu</a:t>
            </a:r>
          </a:p>
          <a:p>
            <a:r>
              <a:rPr lang="fr-FR" baseline="0" dirty="0" smtClean="0"/>
              <a:t>	46 résistant au </a:t>
            </a:r>
            <a:r>
              <a:rPr lang="fr-FR" baseline="0" dirty="0" err="1" smtClean="0"/>
              <a:t>bialaphos</a:t>
            </a:r>
            <a:endParaRPr lang="fr-FR" baseline="0" dirty="0" smtClean="0"/>
          </a:p>
          <a:p>
            <a:r>
              <a:rPr lang="fr-FR" baseline="0" dirty="0" smtClean="0"/>
              <a:t>	5 insertions au bon locus</a:t>
            </a:r>
          </a:p>
          <a:p>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32</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Mécanismes de réparation pas connus </a:t>
            </a:r>
            <a:r>
              <a:rPr lang="fr-FR" dirty="0" err="1" smtClean="0"/>
              <a:t>moléculairement</a:t>
            </a:r>
            <a:r>
              <a:rPr lang="fr-FR" dirty="0" smtClean="0"/>
              <a:t> chez les plant</a:t>
            </a:r>
          </a:p>
          <a:p>
            <a:r>
              <a:rPr lang="fr-FR" dirty="0" smtClean="0"/>
              <a:t>Il existe des différences </a:t>
            </a:r>
            <a:r>
              <a:rPr lang="fr-FR" dirty="0" err="1" smtClean="0"/>
              <a:t>ds</a:t>
            </a:r>
            <a:r>
              <a:rPr lang="fr-FR" dirty="0" smtClean="0"/>
              <a:t> les mécanismes de réparation chez </a:t>
            </a:r>
            <a:r>
              <a:rPr lang="fr-FR" dirty="0" err="1" smtClean="0"/>
              <a:t>différrentes</a:t>
            </a:r>
            <a:r>
              <a:rPr lang="fr-FR" dirty="0" smtClean="0"/>
              <a:t> espèce de plantes</a:t>
            </a:r>
            <a:endParaRPr lang="fr-FR" dirty="0"/>
          </a:p>
        </p:txBody>
      </p:sp>
      <p:sp>
        <p:nvSpPr>
          <p:cNvPr id="4" name="Espace réservé du numéro de diapositive 3"/>
          <p:cNvSpPr>
            <a:spLocks noGrp="1"/>
          </p:cNvSpPr>
          <p:nvPr>
            <p:ph type="sldNum" sz="quarter" idx="10"/>
          </p:nvPr>
        </p:nvSpPr>
        <p:spPr/>
        <p:txBody>
          <a:bodyPr/>
          <a:lstStyle/>
          <a:p>
            <a:fld id="{60A53CDA-D43C-45EB-A201-C5A433B7731E}" type="slidenum">
              <a:rPr lang="fr-FR" smtClean="0"/>
              <a:pPr/>
              <a:t>36</a:t>
            </a:fld>
            <a:endParaRPr lang="fr-FR"/>
          </a:p>
        </p:txBody>
      </p:sp>
    </p:spTree>
    <p:extLst>
      <p:ext uri="{BB962C8B-B14F-4D97-AF65-F5344CB8AC3E}">
        <p14:creationId xmlns:p14="http://schemas.microsoft.com/office/powerpoint/2010/main" val="2117060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0A53CDA-D43C-45EB-A201-C5A433B7731E}" type="slidenum">
              <a:rPr lang="fr-FR" smtClean="0"/>
              <a:pPr/>
              <a:t>37</a:t>
            </a:fld>
            <a:endParaRPr lang="fr-FR"/>
          </a:p>
        </p:txBody>
      </p:sp>
    </p:spTree>
    <p:extLst>
      <p:ext uri="{BB962C8B-B14F-4D97-AF65-F5344CB8AC3E}">
        <p14:creationId xmlns:p14="http://schemas.microsoft.com/office/powerpoint/2010/main" val="211706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0A53CDA-D43C-45EB-A201-C5A433B7731E}" type="slidenum">
              <a:rPr lang="fr-FR" smtClean="0"/>
              <a:pPr/>
              <a:t>38</a:t>
            </a:fld>
            <a:endParaRPr lang="fr-FR"/>
          </a:p>
        </p:txBody>
      </p:sp>
    </p:spTree>
    <p:extLst>
      <p:ext uri="{BB962C8B-B14F-4D97-AF65-F5344CB8AC3E}">
        <p14:creationId xmlns:p14="http://schemas.microsoft.com/office/powerpoint/2010/main" val="2117060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u="sng" dirty="0" smtClean="0">
                <a:latin typeface="Times New Roman" pitchFamily="18" charset="0"/>
                <a:cs typeface="Times New Roman" pitchFamily="18" charset="0"/>
              </a:rPr>
              <a:t>http://www.zincfingertools.org/</a:t>
            </a:r>
          </a:p>
          <a:p>
            <a:endParaRPr lang="fr-FR" dirty="0"/>
          </a:p>
        </p:txBody>
      </p:sp>
      <p:sp>
        <p:nvSpPr>
          <p:cNvPr id="4" name="Espace réservé du numéro de diapositive 3"/>
          <p:cNvSpPr>
            <a:spLocks noGrp="1"/>
          </p:cNvSpPr>
          <p:nvPr>
            <p:ph type="sldNum" sz="quarter" idx="10"/>
          </p:nvPr>
        </p:nvSpPr>
        <p:spPr/>
        <p:txBody>
          <a:bodyPr/>
          <a:lstStyle/>
          <a:p>
            <a:fld id="{1122BC9C-2988-4A42-9A11-2C7D1D438101}" type="slidenum">
              <a:rPr lang="fr-FR" smtClean="0"/>
              <a:pPr/>
              <a:t>40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lvl1pPr>
              <a:defRPr>
                <a:latin typeface="Times New Roman" pitchFamily="18" charset="0"/>
                <a:cs typeface="Times New Roman" pitchFamily="18" charset="0"/>
              </a:defRPr>
            </a:lvl1pPr>
          </a:lstStyle>
          <a:p>
            <a:r>
              <a:rPr lang="fr-FR" dirty="0" smtClean="0"/>
              <a:t>Cliquez pour modifier le style du titre</a:t>
            </a:r>
            <a:endParaRPr lang="fr-FR"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F8D3D63-1D51-4CB6-B4D0-365CC13F085C}" type="datetimeFigureOut">
              <a:rPr lang="fr-FR" smtClean="0"/>
              <a:pPr/>
              <a:t>14/04/2011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3BA3AB-9A38-4874-9F2A-02E9C65F2040}"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8D3D63-1D51-4CB6-B4D0-365CC13F085C}" type="datetimeFigureOut">
              <a:rPr lang="fr-FR" smtClean="0"/>
              <a:pPr/>
              <a:t>14/04/2011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3BA3AB-9A38-4874-9F2A-02E9C65F2040}"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slide" Target="slide3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DNA_Repair.jpg"/>
          <p:cNvPicPr>
            <a:picLocks noChangeAspect="1"/>
          </p:cNvPicPr>
          <p:nvPr/>
        </p:nvPicPr>
        <p:blipFill>
          <a:blip r:embed="rId2" cstate="print"/>
          <a:stretch>
            <a:fillRect/>
          </a:stretch>
        </p:blipFill>
        <p:spPr>
          <a:xfrm>
            <a:off x="0" y="0"/>
            <a:ext cx="9144000" cy="6857999"/>
          </a:xfrm>
          <a:prstGeom prst="rect">
            <a:avLst/>
          </a:prstGeom>
        </p:spPr>
      </p:pic>
      <p:sp>
        <p:nvSpPr>
          <p:cNvPr id="2" name="ZoneTexte 1"/>
          <p:cNvSpPr txBox="1"/>
          <p:nvPr/>
        </p:nvSpPr>
        <p:spPr>
          <a:xfrm>
            <a:off x="0" y="1785926"/>
            <a:ext cx="9144000" cy="2862322"/>
          </a:xfrm>
          <a:prstGeom prst="rect">
            <a:avLst/>
          </a:prstGeom>
          <a:noFill/>
        </p:spPr>
        <p:txBody>
          <a:bodyPr wrap="square" rtlCol="0">
            <a:spAutoFit/>
          </a:bodyPr>
          <a:lstStyle/>
          <a:p>
            <a:pPr algn="ctr"/>
            <a:r>
              <a:rPr lang="fr-FR" sz="6000" dirty="0" smtClean="0">
                <a:solidFill>
                  <a:schemeClr val="bg1"/>
                </a:solidFill>
              </a:rPr>
              <a:t>Les ZFN, une nouvelle approche pour faire de la mutagénèse dirigée</a:t>
            </a:r>
            <a:endParaRPr lang="fr-FR" sz="6000" dirty="0">
              <a:solidFill>
                <a:schemeClr val="bg1"/>
              </a:solidFill>
              <a:latin typeface="Times New Roman" pitchFamily="18" charset="0"/>
              <a:cs typeface="Times New Roman" pitchFamily="18" charset="0"/>
            </a:endParaRPr>
          </a:p>
        </p:txBody>
      </p:sp>
      <p:sp>
        <p:nvSpPr>
          <p:cNvPr id="4" name="ZoneTexte 3"/>
          <p:cNvSpPr txBox="1"/>
          <p:nvPr/>
        </p:nvSpPr>
        <p:spPr>
          <a:xfrm>
            <a:off x="500034" y="4929198"/>
            <a:ext cx="3643338" cy="1569660"/>
          </a:xfrm>
          <a:prstGeom prst="rect">
            <a:avLst/>
          </a:prstGeom>
          <a:noFill/>
        </p:spPr>
        <p:txBody>
          <a:bodyPr wrap="square" rtlCol="0">
            <a:spAutoFit/>
          </a:bodyPr>
          <a:lstStyle/>
          <a:p>
            <a:r>
              <a:rPr lang="fr-FR" sz="2400" dirty="0" err="1" smtClean="0">
                <a:solidFill>
                  <a:schemeClr val="bg1"/>
                </a:solidFill>
              </a:rPr>
              <a:t>Montavon</a:t>
            </a:r>
            <a:r>
              <a:rPr lang="fr-FR" sz="2400" dirty="0" smtClean="0">
                <a:solidFill>
                  <a:schemeClr val="bg1"/>
                </a:solidFill>
              </a:rPr>
              <a:t> Thomas</a:t>
            </a:r>
          </a:p>
          <a:p>
            <a:r>
              <a:rPr lang="fr-FR" sz="2400" dirty="0" smtClean="0">
                <a:solidFill>
                  <a:schemeClr val="bg1"/>
                </a:solidFill>
              </a:rPr>
              <a:t>Fayet Basile</a:t>
            </a:r>
          </a:p>
          <a:p>
            <a:r>
              <a:rPr lang="fr-FR" sz="2400" dirty="0" err="1" smtClean="0">
                <a:solidFill>
                  <a:schemeClr val="bg1"/>
                </a:solidFill>
              </a:rPr>
              <a:t>Teyssier</a:t>
            </a:r>
            <a:r>
              <a:rPr lang="fr-FR" sz="2400" dirty="0" smtClean="0">
                <a:solidFill>
                  <a:schemeClr val="bg1"/>
                </a:solidFill>
              </a:rPr>
              <a:t> </a:t>
            </a:r>
            <a:r>
              <a:rPr lang="fr-FR" sz="2400" dirty="0" err="1" smtClean="0">
                <a:solidFill>
                  <a:schemeClr val="bg1"/>
                </a:solidFill>
              </a:rPr>
              <a:t>Lény</a:t>
            </a:r>
            <a:endParaRPr lang="fr-FR" sz="2400" dirty="0" smtClean="0">
              <a:solidFill>
                <a:schemeClr val="bg1"/>
              </a:solidFill>
            </a:endParaRPr>
          </a:p>
          <a:p>
            <a:r>
              <a:rPr lang="fr-FR" sz="2400" dirty="0" smtClean="0">
                <a:solidFill>
                  <a:schemeClr val="bg1"/>
                </a:solidFill>
              </a:rPr>
              <a:t>M1 BVP</a:t>
            </a:r>
            <a:endParaRPr lang="fr-FR" sz="2400" dirty="0">
              <a:solidFill>
                <a:schemeClr val="bg1"/>
              </a:solidFill>
            </a:endParaRPr>
          </a:p>
        </p:txBody>
      </p:sp>
      <p:sp>
        <p:nvSpPr>
          <p:cNvPr id="5" name="ZoneTexte 4"/>
          <p:cNvSpPr txBox="1"/>
          <p:nvPr/>
        </p:nvSpPr>
        <p:spPr>
          <a:xfrm>
            <a:off x="7143768" y="6143644"/>
            <a:ext cx="1714512" cy="461665"/>
          </a:xfrm>
          <a:prstGeom prst="rect">
            <a:avLst/>
          </a:prstGeom>
          <a:noFill/>
        </p:spPr>
        <p:txBody>
          <a:bodyPr wrap="square" rtlCol="0">
            <a:spAutoFit/>
          </a:bodyPr>
          <a:lstStyle/>
          <a:p>
            <a:r>
              <a:rPr lang="fr-FR" sz="2400" dirty="0" smtClean="0">
                <a:solidFill>
                  <a:schemeClr val="bg1"/>
                </a:solidFill>
              </a:rPr>
              <a:t>15/04/2011</a:t>
            </a:r>
            <a:endParaRPr lang="fr-FR" sz="2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latin typeface="Times New Roman" pitchFamily="18" charset="0"/>
                <a:cs typeface="Times New Roman" pitchFamily="18" charset="0"/>
              </a:rPr>
              <a:t>Plan</a:t>
            </a:r>
            <a:endParaRPr lang="fr-FR" dirty="0">
              <a:latin typeface="Times New Roman" pitchFamily="18" charset="0"/>
              <a:cs typeface="Times New Roman" pitchFamily="18" charset="0"/>
            </a:endParaRPr>
          </a:p>
        </p:txBody>
      </p:sp>
      <p:sp>
        <p:nvSpPr>
          <p:cNvPr id="3" name="ZoneTexte 2"/>
          <p:cNvSpPr txBox="1"/>
          <p:nvPr/>
        </p:nvSpPr>
        <p:spPr>
          <a:xfrm>
            <a:off x="642910" y="1595021"/>
            <a:ext cx="8001056" cy="4832092"/>
          </a:xfrm>
          <a:prstGeom prst="rect">
            <a:avLst/>
          </a:prstGeom>
          <a:noFill/>
        </p:spPr>
        <p:txBody>
          <a:bodyPr wrap="square" rtlCol="0">
            <a:spAutoFit/>
          </a:bodyPr>
          <a:lstStyle/>
          <a:p>
            <a:r>
              <a:rPr lang="fr-FR" sz="4400" dirty="0" smtClean="0">
                <a:latin typeface="Times New Roman" pitchFamily="18" charset="0"/>
                <a:cs typeface="Times New Roman" pitchFamily="18" charset="0"/>
              </a:rPr>
              <a:t>Introduction</a:t>
            </a:r>
          </a:p>
          <a:p>
            <a:r>
              <a:rPr lang="fr-FR" sz="4400" dirty="0" smtClean="0">
                <a:latin typeface="Times New Roman" pitchFamily="18" charset="0"/>
                <a:cs typeface="Times New Roman" pitchFamily="18" charset="0"/>
              </a:rPr>
              <a:t>I) Design des ZFN</a:t>
            </a:r>
          </a:p>
          <a:p>
            <a:r>
              <a:rPr lang="fr-FR" sz="4400" dirty="0" smtClean="0">
                <a:latin typeface="Times New Roman" pitchFamily="18" charset="0"/>
                <a:cs typeface="Times New Roman" pitchFamily="18" charset="0"/>
              </a:rPr>
              <a:t>II) Exemples d’applications</a:t>
            </a:r>
          </a:p>
          <a:p>
            <a:r>
              <a:rPr lang="fr-FR" sz="4400" dirty="0" smtClean="0">
                <a:latin typeface="Times New Roman" pitchFamily="18" charset="0"/>
                <a:cs typeface="Times New Roman" pitchFamily="18" charset="0"/>
              </a:rPr>
              <a:t>1) Mutagénèse dirigée via NHEJ</a:t>
            </a:r>
          </a:p>
          <a:p>
            <a:r>
              <a:rPr lang="fr-FR" sz="4400" dirty="0" smtClean="0">
                <a:latin typeface="Times New Roman" pitchFamily="18" charset="0"/>
                <a:cs typeface="Times New Roman" pitchFamily="18" charset="0"/>
              </a:rPr>
              <a:t>2) Mutagénèse dirigée via HR</a:t>
            </a:r>
          </a:p>
          <a:p>
            <a:r>
              <a:rPr lang="fr-FR" sz="4400" dirty="0" smtClean="0">
                <a:latin typeface="Times New Roman" pitchFamily="18" charset="0"/>
                <a:cs typeface="Times New Roman" pitchFamily="18" charset="0"/>
              </a:rPr>
              <a:t>Bilan</a:t>
            </a:r>
          </a:p>
          <a:p>
            <a:r>
              <a:rPr lang="fr-FR" sz="4400" dirty="0" smtClean="0">
                <a:latin typeface="Times New Roman" pitchFamily="18" charset="0"/>
                <a:cs typeface="Times New Roman" pitchFamily="18" charset="0"/>
              </a:rPr>
              <a:t>Perspective</a:t>
            </a:r>
            <a:endParaRPr lang="fr-FR" sz="4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49796" y="476672"/>
            <a:ext cx="7772400" cy="1470025"/>
          </a:xfrm>
        </p:spPr>
        <p:txBody>
          <a:bodyPr>
            <a:normAutofit/>
          </a:bodyPr>
          <a:lstStyle/>
          <a:p>
            <a:r>
              <a:rPr lang="fr-FR" sz="2800" b="1" u="sng" dirty="0" smtClean="0">
                <a:latin typeface="Times New Roman" pitchFamily="18" charset="0"/>
                <a:cs typeface="Times New Roman" pitchFamily="18" charset="0"/>
              </a:rPr>
              <a:t>Les ZFN, une nouvelle approche pour faire de la mutagénèse dirigée</a:t>
            </a:r>
            <a:endParaRPr lang="fr-FR" sz="2800" b="1" u="sng" dirty="0">
              <a:latin typeface="Times New Roman" pitchFamily="18" charset="0"/>
              <a:cs typeface="Times New Roman" pitchFamily="18" charset="0"/>
            </a:endParaRPr>
          </a:p>
        </p:txBody>
      </p:sp>
      <p:sp>
        <p:nvSpPr>
          <p:cNvPr id="7" name="ZoneTexte 6"/>
          <p:cNvSpPr txBox="1"/>
          <p:nvPr/>
        </p:nvSpPr>
        <p:spPr>
          <a:xfrm>
            <a:off x="1046655" y="3356992"/>
            <a:ext cx="7223396" cy="923330"/>
          </a:xfrm>
          <a:prstGeom prst="rect">
            <a:avLst/>
          </a:prstGeom>
          <a:noFill/>
        </p:spPr>
        <p:txBody>
          <a:bodyPr wrap="square" rtlCol="0">
            <a:spAutoFit/>
          </a:bodyPr>
          <a:lstStyle/>
          <a:p>
            <a:pPr algn="just"/>
            <a:r>
              <a:rPr lang="fr-FR" dirty="0">
                <a:latin typeface="Times New Roman" pitchFamily="18" charset="0"/>
                <a:cs typeface="Times New Roman" pitchFamily="18" charset="0"/>
              </a:rPr>
              <a:t>Avant </a:t>
            </a:r>
            <a:r>
              <a:rPr lang="fr-FR" dirty="0" smtClean="0">
                <a:latin typeface="Times New Roman" pitchFamily="18" charset="0"/>
                <a:cs typeface="Times New Roman" pitchFamily="18" charset="0"/>
              </a:rPr>
              <a:t>l’arrivée </a:t>
            </a:r>
            <a:r>
              <a:rPr lang="fr-FR" dirty="0">
                <a:latin typeface="Times New Roman" pitchFamily="18" charset="0"/>
                <a:cs typeface="Times New Roman" pitchFamily="18" charset="0"/>
              </a:rPr>
              <a:t>de cette </a:t>
            </a:r>
            <a:r>
              <a:rPr lang="fr-FR" dirty="0" smtClean="0">
                <a:latin typeface="Times New Roman" pitchFamily="18" charset="0"/>
                <a:cs typeface="Times New Roman" pitchFamily="18" charset="0"/>
              </a:rPr>
              <a:t>technique</a:t>
            </a:r>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la </a:t>
            </a:r>
            <a:r>
              <a:rPr lang="fr-FR" dirty="0">
                <a:latin typeface="Times New Roman" pitchFamily="18" charset="0"/>
                <a:cs typeface="Times New Roman" pitchFamily="18" charset="0"/>
              </a:rPr>
              <a:t>mutagénèse </a:t>
            </a:r>
            <a:r>
              <a:rPr lang="fr-FR" dirty="0" smtClean="0">
                <a:latin typeface="Times New Roman" pitchFamily="18" charset="0"/>
                <a:cs typeface="Times New Roman" pitchFamily="18" charset="0"/>
              </a:rPr>
              <a:t>dirigée </a:t>
            </a:r>
            <a:r>
              <a:rPr lang="fr-FR" dirty="0">
                <a:latin typeface="Times New Roman" pitchFamily="18" charset="0"/>
                <a:cs typeface="Times New Roman" pitchFamily="18" charset="0"/>
              </a:rPr>
              <a:t>ne donnait aucun résultat satisfaisant chez les plantes</a:t>
            </a:r>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a:p>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8" name="ZoneTexte 7"/>
          <p:cNvSpPr txBox="1"/>
          <p:nvPr/>
        </p:nvSpPr>
        <p:spPr>
          <a:xfrm>
            <a:off x="1046655" y="4360942"/>
            <a:ext cx="7223396" cy="646331"/>
          </a:xfrm>
          <a:prstGeom prst="rect">
            <a:avLst/>
          </a:prstGeom>
          <a:noFill/>
        </p:spPr>
        <p:txBody>
          <a:bodyPr wrap="square" rtlCol="0">
            <a:spAutoFit/>
          </a:bodyPr>
          <a:lstStyle/>
          <a:p>
            <a:pPr algn="just"/>
            <a:r>
              <a:rPr lang="fr-FR" dirty="0" smtClean="0">
                <a:latin typeface="Times New Roman" pitchFamily="18" charset="0"/>
                <a:cs typeface="Times New Roman" pitchFamily="18" charset="0"/>
              </a:rPr>
              <a:t>Le criblage de banque de mutants d’insertions était nécessaire pour étudier la fonction d’un gène particulier dans le génome. </a:t>
            </a:r>
            <a:endParaRPr lang="fr-FR" dirty="0">
              <a:latin typeface="Times New Roman" pitchFamily="18" charset="0"/>
              <a:cs typeface="Times New Roman" pitchFamily="18" charset="0"/>
            </a:endParaRPr>
          </a:p>
        </p:txBody>
      </p:sp>
      <p:sp>
        <p:nvSpPr>
          <p:cNvPr id="10" name="ZoneTexte 9"/>
          <p:cNvSpPr txBox="1"/>
          <p:nvPr/>
        </p:nvSpPr>
        <p:spPr>
          <a:xfrm>
            <a:off x="1003471" y="5373216"/>
            <a:ext cx="7223396" cy="923330"/>
          </a:xfrm>
          <a:prstGeom prst="rect">
            <a:avLst/>
          </a:prstGeom>
          <a:noFill/>
        </p:spPr>
        <p:txBody>
          <a:bodyPr wrap="square" rtlCol="0">
            <a:spAutoFit/>
          </a:bodyPr>
          <a:lstStyle/>
          <a:p>
            <a:pPr algn="just"/>
            <a:r>
              <a:rPr lang="fr-FR" dirty="0" smtClean="0">
                <a:latin typeface="Times New Roman" pitchFamily="18" charset="0"/>
                <a:cs typeface="Times New Roman" pitchFamily="18" charset="0"/>
              </a:rPr>
              <a:t>Le développement d’une technique efficace de mutagénèse dirigée représente donc une avancée considérable dans la génétique réverse chez les végétaux.</a:t>
            </a:r>
            <a:endParaRPr lang="fr-FR" dirty="0">
              <a:latin typeface="Times New Roman" pitchFamily="18" charset="0"/>
              <a:cs typeface="Times New Roman" pitchFamily="18" charset="0"/>
            </a:endParaRPr>
          </a:p>
        </p:txBody>
      </p:sp>
      <p:sp>
        <p:nvSpPr>
          <p:cNvPr id="3" name="ZoneTexte 2"/>
          <p:cNvSpPr txBox="1"/>
          <p:nvPr/>
        </p:nvSpPr>
        <p:spPr>
          <a:xfrm>
            <a:off x="1026067" y="2060848"/>
            <a:ext cx="7200800" cy="923330"/>
          </a:xfrm>
          <a:prstGeom prst="rect">
            <a:avLst/>
          </a:prstGeom>
          <a:noFill/>
        </p:spPr>
        <p:txBody>
          <a:bodyPr wrap="square" rtlCol="0">
            <a:spAutoFit/>
          </a:bodyPr>
          <a:lstStyle/>
          <a:p>
            <a:pPr algn="just"/>
            <a:r>
              <a:rPr lang="fr-FR" dirty="0" smtClean="0">
                <a:latin typeface="Times New Roman" pitchFamily="18" charset="0"/>
                <a:cs typeface="Times New Roman" pitchFamily="18" charset="0"/>
              </a:rPr>
              <a:t>La mutagénèse dirigée est une technique essentielle pour l’étude de gènes spécifiques. Elle permet de déterminer une multitude d’informations dont le rôle et la fonction d’un gène via la génétique réverse.</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847076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620688"/>
            <a:ext cx="9001000" cy="677108"/>
          </a:xfrm>
          <a:prstGeom prst="rect">
            <a:avLst/>
          </a:prstGeom>
          <a:noFill/>
        </p:spPr>
        <p:txBody>
          <a:bodyPr wrap="square" rtlCol="0">
            <a:spAutoFit/>
          </a:bodyPr>
          <a:lstStyle/>
          <a:p>
            <a:pPr>
              <a:buFont typeface="Arial" pitchFamily="34" charset="0"/>
              <a:buChar char="•"/>
            </a:pPr>
            <a:r>
              <a:rPr lang="fr-FR" sz="2000"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Plusieurs familles de doigt de Zinc (</a:t>
            </a:r>
            <a:r>
              <a:rPr lang="fr-FR" dirty="0" err="1" smtClean="0">
                <a:latin typeface="Times New Roman" pitchFamily="18" charset="0"/>
                <a:cs typeface="Times New Roman" pitchFamily="18" charset="0"/>
              </a:rPr>
              <a:t>Zf</a:t>
            </a:r>
            <a:r>
              <a:rPr lang="fr-FR" dirty="0" smtClean="0">
                <a:latin typeface="Times New Roman" pitchFamily="18" charset="0"/>
                <a:cs typeface="Times New Roman" pitchFamily="18" charset="0"/>
              </a:rPr>
              <a:t>) retrouvées dans des protéines (ZFP) impliquées dans de nombreux mécanismes</a:t>
            </a:r>
            <a:endParaRPr lang="fr-FR" dirty="0">
              <a:latin typeface="Times New Roman" pitchFamily="18" charset="0"/>
              <a:cs typeface="Times New Roman" pitchFamily="18" charset="0"/>
            </a:endParaRPr>
          </a:p>
        </p:txBody>
      </p:sp>
      <p:sp>
        <p:nvSpPr>
          <p:cNvPr id="4" name="Flèche à angle droit 3"/>
          <p:cNvSpPr/>
          <p:nvPr/>
        </p:nvSpPr>
        <p:spPr>
          <a:xfrm rot="5400000">
            <a:off x="504056" y="1268760"/>
            <a:ext cx="504056" cy="648072"/>
          </a:xfrm>
          <a:prstGeom prst="bentUpArrow">
            <a:avLst>
              <a:gd name="adj1" fmla="val 8926"/>
              <a:gd name="adj2" fmla="val 16389"/>
              <a:gd name="adj3"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1152128" y="1556793"/>
            <a:ext cx="7344816" cy="1323439"/>
          </a:xfrm>
          <a:prstGeom prst="rect">
            <a:avLst/>
          </a:prstGeom>
          <a:noFill/>
        </p:spPr>
        <p:txBody>
          <a:bodyPr wrap="square" rtlCol="0">
            <a:spAutoFit/>
          </a:bodyPr>
          <a:lstStyle/>
          <a:p>
            <a:r>
              <a:rPr lang="fr-FR" sz="1600" u="sng" dirty="0" err="1" smtClean="0">
                <a:latin typeface="Times New Roman" pitchFamily="18" charset="0"/>
                <a:cs typeface="Times New Roman" pitchFamily="18" charset="0"/>
              </a:rPr>
              <a:t>Zf</a:t>
            </a:r>
            <a:r>
              <a:rPr lang="fr-FR" sz="1600" u="sng" dirty="0" smtClean="0">
                <a:latin typeface="Times New Roman" pitchFamily="18" charset="0"/>
                <a:cs typeface="Times New Roman" pitchFamily="18" charset="0"/>
              </a:rPr>
              <a:t> Cys</a:t>
            </a:r>
            <a:r>
              <a:rPr lang="fr-FR" sz="1600" u="sng" baseline="-25000" dirty="0" smtClean="0">
                <a:latin typeface="Times New Roman" pitchFamily="18" charset="0"/>
                <a:cs typeface="Times New Roman" pitchFamily="18" charset="0"/>
              </a:rPr>
              <a:t>2</a:t>
            </a:r>
            <a:r>
              <a:rPr lang="fr-FR" sz="1600" u="sng" dirty="0" smtClean="0">
                <a:latin typeface="Times New Roman" pitchFamily="18" charset="0"/>
                <a:cs typeface="Times New Roman" pitchFamily="18" charset="0"/>
              </a:rPr>
              <a:t>His</a:t>
            </a:r>
            <a:r>
              <a:rPr lang="fr-FR" sz="1600" u="sng" baseline="-25000" dirty="0" smtClean="0">
                <a:latin typeface="Times New Roman" pitchFamily="18" charset="0"/>
                <a:cs typeface="Times New Roman" pitchFamily="18" charset="0"/>
              </a:rPr>
              <a:t>2 </a:t>
            </a:r>
            <a:r>
              <a:rPr lang="fr-FR" sz="1600" dirty="0" smtClean="0">
                <a:latin typeface="Times New Roman" pitchFamily="18" charset="0"/>
                <a:cs typeface="Times New Roman" pitchFamily="18" charset="0"/>
              </a:rPr>
              <a:t>: Facteurs de transcriptions </a:t>
            </a:r>
            <a:r>
              <a:rPr lang="fr-FR" sz="1600" dirty="0" err="1" smtClean="0">
                <a:latin typeface="Times New Roman" pitchFamily="18" charset="0"/>
                <a:cs typeface="Times New Roman" pitchFamily="18" charset="0"/>
              </a:rPr>
              <a:t>Zf</a:t>
            </a:r>
            <a:r>
              <a:rPr lang="fr-FR" sz="1600" dirty="0" smtClean="0">
                <a:latin typeface="Times New Roman" pitchFamily="18" charset="0"/>
                <a:cs typeface="Times New Roman" pitchFamily="18" charset="0"/>
              </a:rPr>
              <a:t> ex: TFII-A</a:t>
            </a:r>
          </a:p>
          <a:p>
            <a:r>
              <a:rPr lang="fr-FR" sz="1600" u="sng" dirty="0" err="1" smtClean="0">
                <a:latin typeface="Times New Roman" pitchFamily="18" charset="0"/>
                <a:cs typeface="Times New Roman" pitchFamily="18" charset="0"/>
              </a:rPr>
              <a:t>Zf</a:t>
            </a:r>
            <a:r>
              <a:rPr lang="fr-FR" sz="1600" u="sng" dirty="0" smtClean="0">
                <a:latin typeface="Times New Roman" pitchFamily="18" charset="0"/>
                <a:cs typeface="Times New Roman" pitchFamily="18" charset="0"/>
              </a:rPr>
              <a:t> Gag-</a:t>
            </a:r>
            <a:r>
              <a:rPr lang="fr-FR" sz="1600" u="sng" dirty="0" err="1" smtClean="0">
                <a:latin typeface="Times New Roman" pitchFamily="18" charset="0"/>
                <a:cs typeface="Times New Roman" pitchFamily="18" charset="0"/>
              </a:rPr>
              <a:t>knuckle</a:t>
            </a:r>
            <a:r>
              <a:rPr lang="fr-FR" sz="1600" dirty="0" smtClean="0">
                <a:latin typeface="Times New Roman" pitchFamily="18" charset="0"/>
                <a:cs typeface="Times New Roman" pitchFamily="18" charset="0"/>
              </a:rPr>
              <a:t> ex: </a:t>
            </a:r>
            <a:r>
              <a:rPr lang="fr-FR" sz="1600" dirty="0">
                <a:latin typeface="Times New Roman" pitchFamily="18" charset="0"/>
                <a:cs typeface="Times New Roman" pitchFamily="18" charset="0"/>
              </a:rPr>
              <a:t>The </a:t>
            </a:r>
            <a:r>
              <a:rPr lang="fr-FR" sz="1600" dirty="0" err="1">
                <a:latin typeface="Times New Roman" pitchFamily="18" charset="0"/>
                <a:cs typeface="Times New Roman" pitchFamily="18" charset="0"/>
              </a:rPr>
              <a:t>retroviral</a:t>
            </a:r>
            <a:r>
              <a:rPr lang="fr-FR" sz="1600" dirty="0">
                <a:latin typeface="Times New Roman" pitchFamily="18" charset="0"/>
                <a:cs typeface="Times New Roman" pitchFamily="18" charset="0"/>
              </a:rPr>
              <a:t> </a:t>
            </a:r>
            <a:r>
              <a:rPr lang="fr-FR" sz="1600" dirty="0" err="1">
                <a:latin typeface="Times New Roman" pitchFamily="18" charset="0"/>
                <a:cs typeface="Times New Roman" pitchFamily="18" charset="0"/>
              </a:rPr>
              <a:t>nucleocapsid</a:t>
            </a:r>
            <a:r>
              <a:rPr lang="fr-FR" sz="1600" dirty="0">
                <a:latin typeface="Times New Roman" pitchFamily="18" charset="0"/>
                <a:cs typeface="Times New Roman" pitchFamily="18" charset="0"/>
              </a:rPr>
              <a:t> (NC) </a:t>
            </a:r>
            <a:r>
              <a:rPr lang="fr-FR" sz="1600" dirty="0" err="1" smtClean="0">
                <a:latin typeface="Times New Roman" pitchFamily="18" charset="0"/>
                <a:cs typeface="Times New Roman" pitchFamily="18" charset="0"/>
              </a:rPr>
              <a:t>protein</a:t>
            </a:r>
            <a:r>
              <a:rPr lang="fr-FR" sz="1600" dirty="0" smtClean="0">
                <a:latin typeface="Times New Roman" pitchFamily="18" charset="0"/>
                <a:cs typeface="Times New Roman" pitchFamily="18" charset="0"/>
              </a:rPr>
              <a:t> du HIV</a:t>
            </a:r>
          </a:p>
          <a:p>
            <a:r>
              <a:rPr lang="fr-FR" sz="1600" u="sng" dirty="0" err="1" smtClean="0">
                <a:latin typeface="Times New Roman" pitchFamily="18" charset="0"/>
                <a:cs typeface="Times New Roman" pitchFamily="18" charset="0"/>
              </a:rPr>
              <a:t>Zf</a:t>
            </a:r>
            <a:r>
              <a:rPr lang="fr-FR" sz="1600" u="sng" dirty="0" smtClean="0">
                <a:latin typeface="Times New Roman" pitchFamily="18" charset="0"/>
                <a:cs typeface="Times New Roman" pitchFamily="18" charset="0"/>
              </a:rPr>
              <a:t> </a:t>
            </a:r>
            <a:r>
              <a:rPr lang="fr-FR" sz="1600" u="sng" dirty="0" err="1" smtClean="0">
                <a:latin typeface="Times New Roman" pitchFamily="18" charset="0"/>
                <a:cs typeface="Times New Roman" pitchFamily="18" charset="0"/>
              </a:rPr>
              <a:t>Treble</a:t>
            </a:r>
            <a:r>
              <a:rPr lang="fr-FR" sz="1600" u="sng" dirty="0" smtClean="0">
                <a:latin typeface="Times New Roman" pitchFamily="18" charset="0"/>
                <a:cs typeface="Times New Roman" pitchFamily="18" charset="0"/>
              </a:rPr>
              <a:t>-clef</a:t>
            </a:r>
            <a:r>
              <a:rPr lang="fr-FR" sz="1600" dirty="0" smtClean="0">
                <a:latin typeface="Times New Roman" pitchFamily="18" charset="0"/>
                <a:cs typeface="Times New Roman" pitchFamily="18" charset="0"/>
              </a:rPr>
              <a:t> ex: Récepteurs nucléaires d’hormones</a:t>
            </a:r>
          </a:p>
          <a:p>
            <a:r>
              <a:rPr lang="fr-FR" sz="1600" u="sng" dirty="0" err="1" smtClean="0">
                <a:latin typeface="Times New Roman" pitchFamily="18" charset="0"/>
                <a:cs typeface="Times New Roman" pitchFamily="18" charset="0"/>
              </a:rPr>
              <a:t>Zf</a:t>
            </a:r>
            <a:r>
              <a:rPr lang="fr-FR" sz="1600" u="sng" dirty="0" smtClean="0">
                <a:latin typeface="Times New Roman" pitchFamily="18" charset="0"/>
                <a:cs typeface="Times New Roman" pitchFamily="18" charset="0"/>
              </a:rPr>
              <a:t> Zinc </a:t>
            </a:r>
            <a:r>
              <a:rPr lang="fr-FR" sz="1600" u="sng" dirty="0" err="1" smtClean="0">
                <a:latin typeface="Times New Roman" pitchFamily="18" charset="0"/>
                <a:cs typeface="Times New Roman" pitchFamily="18" charset="0"/>
              </a:rPr>
              <a:t>Ribbon</a:t>
            </a:r>
            <a:endParaRPr lang="fr-FR" sz="1600" u="sng" dirty="0" smtClean="0">
              <a:latin typeface="Times New Roman" pitchFamily="18" charset="0"/>
              <a:cs typeface="Times New Roman" pitchFamily="18" charset="0"/>
            </a:endParaRPr>
          </a:p>
          <a:p>
            <a:r>
              <a:rPr lang="fr-FR" sz="1600" u="sng" dirty="0" err="1" smtClean="0">
                <a:latin typeface="Times New Roman" pitchFamily="18" charset="0"/>
                <a:cs typeface="Times New Roman" pitchFamily="18" charset="0"/>
              </a:rPr>
              <a:t>Zf</a:t>
            </a:r>
            <a:r>
              <a:rPr lang="fr-FR" sz="1600" u="sng" dirty="0" smtClean="0">
                <a:latin typeface="Times New Roman" pitchFamily="18" charset="0"/>
                <a:cs typeface="Times New Roman" pitchFamily="18" charset="0"/>
              </a:rPr>
              <a:t> Zn</a:t>
            </a:r>
            <a:r>
              <a:rPr lang="fr-FR" sz="1600" u="sng" baseline="-25000" dirty="0" smtClean="0">
                <a:latin typeface="Times New Roman" pitchFamily="18" charset="0"/>
                <a:cs typeface="Times New Roman" pitchFamily="18" charset="0"/>
              </a:rPr>
              <a:t>2</a:t>
            </a:r>
            <a:r>
              <a:rPr lang="fr-FR" sz="1600" u="sng" dirty="0" smtClean="0">
                <a:latin typeface="Times New Roman" pitchFamily="18" charset="0"/>
                <a:cs typeface="Times New Roman" pitchFamily="18" charset="0"/>
              </a:rPr>
              <a:t>/Cys</a:t>
            </a:r>
            <a:r>
              <a:rPr lang="fr-FR" sz="1600" u="sng" baseline="-25000" dirty="0" smtClean="0">
                <a:latin typeface="Times New Roman" pitchFamily="18" charset="0"/>
                <a:cs typeface="Times New Roman" pitchFamily="18" charset="0"/>
              </a:rPr>
              <a:t>6 </a:t>
            </a:r>
            <a:r>
              <a:rPr lang="fr-FR" sz="1600" dirty="0" smtClean="0">
                <a:latin typeface="Times New Roman" pitchFamily="18" charset="0"/>
                <a:cs typeface="Times New Roman" pitchFamily="18" charset="0"/>
              </a:rPr>
              <a:t>ex: Facteurs de transcriptions ex: Gal 4 </a:t>
            </a:r>
            <a:r>
              <a:rPr lang="fr-FR" sz="1600" dirty="0" err="1" smtClean="0">
                <a:latin typeface="Times New Roman" pitchFamily="18" charset="0"/>
                <a:cs typeface="Times New Roman" pitchFamily="18" charset="0"/>
              </a:rPr>
              <a:t>protein</a:t>
            </a:r>
            <a:r>
              <a:rPr lang="fr-FR" sz="1600" dirty="0" smtClean="0">
                <a:latin typeface="Times New Roman" pitchFamily="18" charset="0"/>
                <a:cs typeface="Times New Roman" pitchFamily="18" charset="0"/>
              </a:rPr>
              <a:t> </a:t>
            </a:r>
            <a:endParaRPr lang="fr-FR" sz="1600" dirty="0">
              <a:latin typeface="Times New Roman" pitchFamily="18" charset="0"/>
              <a:cs typeface="Times New Roman" pitchFamily="18" charset="0"/>
            </a:endParaRPr>
          </a:p>
        </p:txBody>
      </p:sp>
      <p:sp>
        <p:nvSpPr>
          <p:cNvPr id="6" name="Rectangle 5"/>
          <p:cNvSpPr/>
          <p:nvPr/>
        </p:nvSpPr>
        <p:spPr>
          <a:xfrm>
            <a:off x="1187624" y="1556792"/>
            <a:ext cx="6120680"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0" y="6021288"/>
            <a:ext cx="9144000" cy="677108"/>
          </a:xfrm>
          <a:prstGeom prst="rect">
            <a:avLst/>
          </a:prstGeom>
          <a:noFill/>
        </p:spPr>
        <p:txBody>
          <a:bodyPr wrap="square" rtlCol="0">
            <a:spAutoFit/>
          </a:bodyPr>
          <a:lstStyle/>
          <a:p>
            <a:pPr>
              <a:buFont typeface="Arial" pitchFamily="34" charset="0"/>
              <a:buChar char="•"/>
            </a:pPr>
            <a:r>
              <a:rPr lang="fr-FR" sz="2000"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L’ajout d’un domaine </a:t>
            </a:r>
            <a:r>
              <a:rPr lang="fr-FR" dirty="0" err="1" smtClean="0">
                <a:latin typeface="Times New Roman" pitchFamily="18" charset="0"/>
                <a:cs typeface="Times New Roman" pitchFamily="18" charset="0"/>
              </a:rPr>
              <a:t>endonucléasique</a:t>
            </a:r>
            <a:r>
              <a:rPr lang="fr-FR" dirty="0" smtClean="0">
                <a:latin typeface="Times New Roman" pitchFamily="18" charset="0"/>
                <a:cs typeface="Times New Roman" pitchFamily="18" charset="0"/>
              </a:rPr>
              <a:t> non spécifique aux ZFP formerait des nucléases séquences spécifiques</a:t>
            </a:r>
            <a:endParaRPr lang="fr-FR" dirty="0">
              <a:latin typeface="Times New Roman" pitchFamily="18" charset="0"/>
              <a:cs typeface="Times New Roman" pitchFamily="18" charset="0"/>
            </a:endParaRPr>
          </a:p>
        </p:txBody>
      </p:sp>
      <p:pic>
        <p:nvPicPr>
          <p:cNvPr id="13" name="Image 12" descr="image041.gif"/>
          <p:cNvPicPr>
            <a:picLocks noChangeAspect="1"/>
          </p:cNvPicPr>
          <p:nvPr/>
        </p:nvPicPr>
        <p:blipFill>
          <a:blip r:embed="rId3" cstate="print"/>
          <a:stretch>
            <a:fillRect/>
          </a:stretch>
        </p:blipFill>
        <p:spPr>
          <a:xfrm>
            <a:off x="2507576" y="3356992"/>
            <a:ext cx="4151057" cy="2310755"/>
          </a:xfrm>
          <a:prstGeom prst="rect">
            <a:avLst/>
          </a:prstGeom>
        </p:spPr>
      </p:pic>
      <p:sp>
        <p:nvSpPr>
          <p:cNvPr id="10" name="Rectangle 9"/>
          <p:cNvSpPr/>
          <p:nvPr/>
        </p:nvSpPr>
        <p:spPr>
          <a:xfrm>
            <a:off x="6858000" y="4005064"/>
            <a:ext cx="1890464" cy="830997"/>
          </a:xfrm>
          <a:prstGeom prst="rect">
            <a:avLst/>
          </a:prstGeom>
        </p:spPr>
        <p:txBody>
          <a:bodyPr wrap="square">
            <a:spAutoFit/>
          </a:bodyPr>
          <a:lstStyle/>
          <a:p>
            <a:r>
              <a:rPr lang="fr-FR" sz="1600" i="1" dirty="0" smtClean="0">
                <a:latin typeface="Times New Roman" pitchFamily="18" charset="0"/>
                <a:cs typeface="Times New Roman" pitchFamily="18" charset="0"/>
              </a:rPr>
              <a:t>Représentation du domaine doigt de zinc Cys</a:t>
            </a:r>
            <a:r>
              <a:rPr lang="fr-FR" sz="1600" i="1" baseline="-25000" dirty="0" smtClean="0">
                <a:latin typeface="Times New Roman" pitchFamily="18" charset="0"/>
                <a:cs typeface="Times New Roman" pitchFamily="18" charset="0"/>
              </a:rPr>
              <a:t>2</a:t>
            </a:r>
            <a:r>
              <a:rPr lang="fr-FR" sz="1600" i="1" dirty="0" smtClean="0">
                <a:latin typeface="Times New Roman" pitchFamily="18" charset="0"/>
                <a:cs typeface="Times New Roman" pitchFamily="18" charset="0"/>
              </a:rPr>
              <a:t>His</a:t>
            </a:r>
            <a:r>
              <a:rPr lang="fr-FR" sz="1600" i="1" baseline="-25000" dirty="0" smtClean="0">
                <a:latin typeface="Times New Roman" pitchFamily="18" charset="0"/>
                <a:cs typeface="Times New Roman" pitchFamily="18" charset="0"/>
              </a:rPr>
              <a:t>2</a:t>
            </a:r>
            <a:r>
              <a:rPr lang="fr-FR" sz="1600" i="1" dirty="0" smtClean="0">
                <a:latin typeface="Times New Roman" pitchFamily="18" charset="0"/>
                <a:cs typeface="Times New Roman" pitchFamily="18" charset="0"/>
              </a:rPr>
              <a:t> </a:t>
            </a:r>
            <a:endParaRPr lang="fr-FR" sz="1600" i="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2548" y="47526"/>
            <a:ext cx="9433048" cy="523220"/>
          </a:xfrm>
          <a:prstGeom prst="rect">
            <a:avLst/>
          </a:prstGeom>
          <a:noFill/>
        </p:spPr>
        <p:txBody>
          <a:bodyPr wrap="square" rtlCol="0">
            <a:spAutoFit/>
          </a:bodyPr>
          <a:lstStyle/>
          <a:p>
            <a:r>
              <a:rPr lang="fr-FR" sz="2800" b="1" u="sng" dirty="0" smtClean="0">
                <a:latin typeface="Times New Roman" pitchFamily="18" charset="0"/>
                <a:cs typeface="Times New Roman" pitchFamily="18" charset="0"/>
              </a:rPr>
              <a:t>Les nucléases à doigt de zinc : Des protéines </a:t>
            </a:r>
            <a:r>
              <a:rPr lang="fr-FR" sz="2800" b="1" u="sng" dirty="0" err="1" smtClean="0">
                <a:latin typeface="Times New Roman" pitchFamily="18" charset="0"/>
                <a:cs typeface="Times New Roman" pitchFamily="18" charset="0"/>
              </a:rPr>
              <a:t>chimèriques</a:t>
            </a:r>
            <a:endParaRPr lang="fr-FR" sz="2800" b="1" u="sng" dirty="0">
              <a:latin typeface="Times New Roman" pitchFamily="18" charset="0"/>
              <a:cs typeface="Times New Roman" pitchFamily="18" charset="0"/>
            </a:endParaRPr>
          </a:p>
        </p:txBody>
      </p:sp>
      <p:sp>
        <p:nvSpPr>
          <p:cNvPr id="3" name="ZoneTexte 2"/>
          <p:cNvSpPr txBox="1"/>
          <p:nvPr/>
        </p:nvSpPr>
        <p:spPr>
          <a:xfrm>
            <a:off x="0" y="1124744"/>
            <a:ext cx="8855968" cy="2585323"/>
          </a:xfrm>
          <a:prstGeom prst="rect">
            <a:avLst/>
          </a:prstGeom>
          <a:noFill/>
        </p:spPr>
        <p:txBody>
          <a:bodyPr wrap="square" rtlCol="0">
            <a:spAutoFit/>
          </a:bodyPr>
          <a:lstStyle/>
          <a:p>
            <a:pPr marL="266700" indent="-266700">
              <a:buFont typeface="Arial" pitchFamily="34" charset="0"/>
              <a:buChar char="•"/>
            </a:pPr>
            <a:r>
              <a:rPr lang="fr-FR" dirty="0" smtClean="0">
                <a:latin typeface="Times New Roman" pitchFamily="18" charset="0"/>
                <a:cs typeface="Times New Roman" pitchFamily="18" charset="0"/>
              </a:rPr>
              <a:t> Les nucléases à doigt de zinc sont généralement constituées de </a:t>
            </a:r>
            <a:r>
              <a:rPr lang="fr-FR" b="1" dirty="0" smtClean="0">
                <a:latin typeface="Times New Roman" pitchFamily="18" charset="0"/>
                <a:cs typeface="Times New Roman" pitchFamily="18" charset="0"/>
              </a:rPr>
              <a:t>3 ou 4 </a:t>
            </a:r>
            <a:r>
              <a:rPr lang="fr-FR" b="1" dirty="0" err="1" smtClean="0">
                <a:latin typeface="Times New Roman" pitchFamily="18" charset="0"/>
                <a:cs typeface="Times New Roman" pitchFamily="18" charset="0"/>
              </a:rPr>
              <a:t>Zf</a:t>
            </a:r>
            <a:r>
              <a:rPr lang="fr-FR" b="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et du domaine catalytique de </a:t>
            </a:r>
            <a:r>
              <a:rPr lang="fr-FR" b="1" i="1" dirty="0" err="1" smtClean="0">
                <a:latin typeface="Times New Roman" pitchFamily="18" charset="0"/>
                <a:cs typeface="Times New Roman" pitchFamily="18" charset="0"/>
              </a:rPr>
              <a:t>Fok</a:t>
            </a:r>
            <a:r>
              <a:rPr lang="fr-FR" b="1" i="1" dirty="0" smtClean="0">
                <a:latin typeface="Times New Roman" pitchFamily="18" charset="0"/>
                <a:cs typeface="Times New Roman" pitchFamily="18" charset="0"/>
              </a:rPr>
              <a:t> I </a:t>
            </a:r>
            <a:endParaRPr lang="fr-FR" b="1" dirty="0" smtClean="0">
              <a:latin typeface="Times New Roman" pitchFamily="18" charset="0"/>
              <a:cs typeface="Times New Roman" pitchFamily="18" charset="0"/>
            </a:endParaRPr>
          </a:p>
          <a:p>
            <a:pPr>
              <a:buFont typeface="Arial" pitchFamily="34" charset="0"/>
              <a:buChar char="•"/>
            </a:pPr>
            <a:endParaRPr lang="fr-FR" dirty="0" smtClean="0">
              <a:latin typeface="Times New Roman" pitchFamily="18" charset="0"/>
              <a:cs typeface="Times New Roman" pitchFamily="18" charset="0"/>
            </a:endParaRPr>
          </a:p>
          <a:p>
            <a:pPr marL="266700" indent="-266700">
              <a:buFont typeface="Arial" pitchFamily="34" charset="0"/>
              <a:buChar char="•"/>
            </a:pPr>
            <a:r>
              <a:rPr lang="fr-FR" dirty="0" smtClean="0">
                <a:latin typeface="Times New Roman" pitchFamily="18" charset="0"/>
                <a:cs typeface="Times New Roman" pitchFamily="18" charset="0"/>
              </a:rPr>
              <a:t> Les </a:t>
            </a:r>
            <a:r>
              <a:rPr lang="fr-FR" dirty="0" err="1" smtClean="0">
                <a:latin typeface="Times New Roman" pitchFamily="18" charset="0"/>
                <a:cs typeface="Times New Roman" pitchFamily="18" charset="0"/>
              </a:rPr>
              <a:t>Zf</a:t>
            </a:r>
            <a:r>
              <a:rPr lang="fr-FR" dirty="0" smtClean="0">
                <a:latin typeface="Times New Roman" pitchFamily="18" charset="0"/>
                <a:cs typeface="Times New Roman" pitchFamily="18" charset="0"/>
              </a:rPr>
              <a:t> sont constitués d’environs 30 aa formant une structure </a:t>
            </a:r>
            <a:r>
              <a:rPr lang="el-GR" b="1" dirty="0" smtClean="0">
                <a:latin typeface="Times New Roman" pitchFamily="18" charset="0"/>
                <a:cs typeface="Times New Roman" pitchFamily="18" charset="0"/>
              </a:rPr>
              <a:t>ββα</a:t>
            </a:r>
            <a:endParaRPr lang="fr-FR" b="1" dirty="0" smtClean="0">
              <a:latin typeface="Times New Roman" pitchFamily="18" charset="0"/>
              <a:cs typeface="Times New Roman" pitchFamily="18" charset="0"/>
            </a:endParaRPr>
          </a:p>
          <a:p>
            <a:pPr marL="266700" indent="-266700">
              <a:buFont typeface="Arial" pitchFamily="34" charset="0"/>
              <a:buChar char="•"/>
            </a:pPr>
            <a:endParaRPr lang="fr-FR" dirty="0" smtClean="0">
              <a:latin typeface="Times New Roman" pitchFamily="18" charset="0"/>
              <a:cs typeface="Times New Roman" pitchFamily="18" charset="0"/>
            </a:endParaRPr>
          </a:p>
          <a:p>
            <a:pPr marL="266700" indent="-266700">
              <a:buFont typeface="Arial" pitchFamily="34" charset="0"/>
              <a:buChar char="•"/>
            </a:pPr>
            <a:r>
              <a:rPr lang="fr-FR" dirty="0" smtClean="0">
                <a:latin typeface="Times New Roman" pitchFamily="18" charset="0"/>
                <a:cs typeface="Times New Roman" pitchFamily="18" charset="0"/>
              </a:rPr>
              <a:t> Chaque </a:t>
            </a:r>
            <a:r>
              <a:rPr lang="fr-FR" dirty="0" err="1" smtClean="0">
                <a:latin typeface="Times New Roman" pitchFamily="18" charset="0"/>
                <a:cs typeface="Times New Roman" pitchFamily="18" charset="0"/>
              </a:rPr>
              <a:t>Zf</a:t>
            </a:r>
            <a:r>
              <a:rPr lang="fr-FR" dirty="0" smtClean="0">
                <a:latin typeface="Times New Roman" pitchFamily="18" charset="0"/>
                <a:cs typeface="Times New Roman" pitchFamily="18" charset="0"/>
              </a:rPr>
              <a:t> reconnait une séquence de </a:t>
            </a:r>
            <a:r>
              <a:rPr lang="fr-FR" b="1" dirty="0" smtClean="0">
                <a:latin typeface="Times New Roman" pitchFamily="18" charset="0"/>
                <a:cs typeface="Times New Roman" pitchFamily="18" charset="0"/>
              </a:rPr>
              <a:t>3 nucléotides = Un codon.</a:t>
            </a:r>
          </a:p>
          <a:p>
            <a:pPr marL="266700" indent="-266700">
              <a:buFont typeface="Arial" pitchFamily="34" charset="0"/>
              <a:buChar char="•"/>
            </a:pPr>
            <a:endParaRPr lang="fr-FR" dirty="0" smtClean="0">
              <a:latin typeface="Times New Roman" pitchFamily="18" charset="0"/>
              <a:cs typeface="Times New Roman" pitchFamily="18" charset="0"/>
            </a:endParaRPr>
          </a:p>
          <a:p>
            <a:pPr marL="266700" indent="-266700">
              <a:buFont typeface="Arial" pitchFamily="34" charset="0"/>
              <a:buChar char="•"/>
            </a:pPr>
            <a:r>
              <a:rPr lang="fr-FR" dirty="0" smtClean="0">
                <a:latin typeface="Times New Roman" pitchFamily="18" charset="0"/>
                <a:cs typeface="Times New Roman" pitchFamily="18" charset="0"/>
              </a:rPr>
              <a:t> Les </a:t>
            </a:r>
            <a:r>
              <a:rPr lang="fr-FR" dirty="0" err="1" smtClean="0">
                <a:latin typeface="Times New Roman" pitchFamily="18" charset="0"/>
                <a:cs typeface="Times New Roman" pitchFamily="18" charset="0"/>
              </a:rPr>
              <a:t>aa</a:t>
            </a:r>
            <a:r>
              <a:rPr lang="fr-FR" dirty="0" smtClean="0">
                <a:latin typeface="Times New Roman" pitchFamily="18" charset="0"/>
                <a:cs typeface="Times New Roman" pitchFamily="18" charset="0"/>
              </a:rPr>
              <a:t> clés pour la liaison à L’ADN sont en position -</a:t>
            </a:r>
            <a:r>
              <a:rPr lang="fr-FR" b="1" dirty="0" smtClean="0">
                <a:latin typeface="Times New Roman" pitchFamily="18" charset="0"/>
                <a:cs typeface="Times New Roman" pitchFamily="18" charset="0"/>
              </a:rPr>
              <a:t>1, +1, +2, +3, +4, +5 et +6 </a:t>
            </a:r>
            <a:r>
              <a:rPr lang="fr-FR" dirty="0" smtClean="0">
                <a:latin typeface="Times New Roman" pitchFamily="18" charset="0"/>
                <a:cs typeface="Times New Roman" pitchFamily="18" charset="0"/>
              </a:rPr>
              <a:t>en partant du début de l’hélice </a:t>
            </a:r>
            <a:r>
              <a:rPr lang="el-GR" dirty="0" smtClean="0">
                <a:latin typeface="Times New Roman" pitchFamily="18" charset="0"/>
                <a:cs typeface="Times New Roman" pitchFamily="18" charset="0"/>
              </a:rPr>
              <a:t>α</a:t>
            </a:r>
            <a:r>
              <a:rPr lang="fr-FR" dirty="0" smtClean="0">
                <a:latin typeface="Times New Roman" pitchFamily="18" charset="0"/>
                <a:cs typeface="Times New Roman" pitchFamily="18" charset="0"/>
              </a:rPr>
              <a:t>.</a:t>
            </a:r>
          </a:p>
        </p:txBody>
      </p:sp>
      <p:pic>
        <p:nvPicPr>
          <p:cNvPr id="13" name="Image 12" descr="Sans titre.png"/>
          <p:cNvPicPr>
            <a:picLocks noChangeAspect="1"/>
          </p:cNvPicPr>
          <p:nvPr/>
        </p:nvPicPr>
        <p:blipFill>
          <a:blip r:embed="rId3" cstate="print"/>
          <a:srcRect l="8172"/>
          <a:stretch>
            <a:fillRect/>
          </a:stretch>
        </p:blipFill>
        <p:spPr>
          <a:xfrm>
            <a:off x="5223861" y="3850704"/>
            <a:ext cx="3236571" cy="2232248"/>
          </a:xfrm>
          <a:prstGeom prst="rect">
            <a:avLst/>
          </a:prstGeom>
        </p:spPr>
      </p:pic>
      <p:sp>
        <p:nvSpPr>
          <p:cNvPr id="14" name="ZoneTexte 13"/>
          <p:cNvSpPr txBox="1"/>
          <p:nvPr/>
        </p:nvSpPr>
        <p:spPr>
          <a:xfrm>
            <a:off x="5834034" y="6073397"/>
            <a:ext cx="2016224" cy="307777"/>
          </a:xfrm>
          <a:prstGeom prst="rect">
            <a:avLst/>
          </a:prstGeom>
          <a:noFill/>
        </p:spPr>
        <p:txBody>
          <a:bodyPr wrap="square" rtlCol="0">
            <a:spAutoFit/>
          </a:bodyPr>
          <a:lstStyle/>
          <a:p>
            <a:r>
              <a:rPr lang="fr-FR" sz="1400" i="1" dirty="0" smtClean="0">
                <a:latin typeface="Times New Roman" pitchFamily="18" charset="0"/>
                <a:cs typeface="Times New Roman" pitchFamily="18" charset="0"/>
              </a:rPr>
              <a:t> S. Durai &amp; al. 2005</a:t>
            </a:r>
          </a:p>
        </p:txBody>
      </p:sp>
      <p:sp>
        <p:nvSpPr>
          <p:cNvPr id="16" name="ZoneTexte 15"/>
          <p:cNvSpPr txBox="1"/>
          <p:nvPr/>
        </p:nvSpPr>
        <p:spPr>
          <a:xfrm>
            <a:off x="5148064" y="6165304"/>
            <a:ext cx="3312368" cy="369332"/>
          </a:xfrm>
          <a:prstGeom prst="rect">
            <a:avLst/>
          </a:prstGeom>
          <a:noFill/>
        </p:spPr>
        <p:txBody>
          <a:bodyPr wrap="square" rtlCol="0">
            <a:spAutoFit/>
          </a:bodyPr>
          <a:lstStyle/>
          <a:p>
            <a:r>
              <a:rPr lang="fr-FR" i="1" dirty="0" smtClean="0"/>
              <a:t>    </a:t>
            </a:r>
            <a:endParaRPr lang="fr-FR" dirty="0" smtClean="0"/>
          </a:p>
        </p:txBody>
      </p:sp>
      <p:pic>
        <p:nvPicPr>
          <p:cNvPr id="1026" name="Picture 2"/>
          <p:cNvPicPr>
            <a:picLocks noChangeAspect="1" noChangeArrowheads="1"/>
          </p:cNvPicPr>
          <p:nvPr/>
        </p:nvPicPr>
        <p:blipFill>
          <a:blip r:embed="rId4" cstate="print"/>
          <a:srcRect/>
          <a:stretch>
            <a:fillRect/>
          </a:stretch>
        </p:blipFill>
        <p:spPr bwMode="auto">
          <a:xfrm>
            <a:off x="427707" y="3789040"/>
            <a:ext cx="3248025" cy="2238375"/>
          </a:xfrm>
          <a:prstGeom prst="rect">
            <a:avLst/>
          </a:prstGeom>
          <a:noFill/>
          <a:ln w="9525">
            <a:noFill/>
            <a:miter lim="800000"/>
            <a:headEnd/>
            <a:tailEnd/>
          </a:ln>
        </p:spPr>
      </p:pic>
      <p:sp>
        <p:nvSpPr>
          <p:cNvPr id="9" name="ZoneTexte 8"/>
          <p:cNvSpPr txBox="1"/>
          <p:nvPr/>
        </p:nvSpPr>
        <p:spPr>
          <a:xfrm>
            <a:off x="647563" y="6144249"/>
            <a:ext cx="2808312" cy="307777"/>
          </a:xfrm>
          <a:prstGeom prst="rect">
            <a:avLst/>
          </a:prstGeom>
          <a:noFill/>
        </p:spPr>
        <p:txBody>
          <a:bodyPr wrap="square" rtlCol="0">
            <a:spAutoFit/>
          </a:bodyPr>
          <a:lstStyle/>
          <a:p>
            <a:r>
              <a:rPr lang="fr-FR" sz="1400" i="1" dirty="0" smtClean="0">
                <a:latin typeface="Times New Roman" pitchFamily="18" charset="0"/>
                <a:cs typeface="Times New Roman" pitchFamily="18" charset="0"/>
              </a:rPr>
              <a:t>C.O. </a:t>
            </a:r>
            <a:r>
              <a:rPr lang="fr-FR" sz="1400" i="1" dirty="0" err="1" smtClean="0">
                <a:latin typeface="Times New Roman" pitchFamily="18" charset="0"/>
                <a:cs typeface="Times New Roman" pitchFamily="18" charset="0"/>
              </a:rPr>
              <a:t>Pabo</a:t>
            </a:r>
            <a:r>
              <a:rPr lang="fr-FR" sz="1400" i="1" dirty="0" smtClean="0">
                <a:latin typeface="Times New Roman" pitchFamily="18" charset="0"/>
                <a:cs typeface="Times New Roman" pitchFamily="18" charset="0"/>
              </a:rPr>
              <a:t> &amp; al. 2001</a:t>
            </a:r>
            <a:endParaRPr lang="fr-FR" sz="1400" i="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2" presetClass="entr" presetSubtype="4"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p:cNvGrpSpPr/>
          <p:nvPr/>
        </p:nvGrpSpPr>
        <p:grpSpPr>
          <a:xfrm>
            <a:off x="214282" y="4572008"/>
            <a:ext cx="4279568" cy="2087071"/>
            <a:chOff x="168393" y="4365104"/>
            <a:chExt cx="4279568" cy="2087071"/>
          </a:xfrm>
        </p:grpSpPr>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4365104"/>
              <a:ext cx="2582122" cy="1660659"/>
            </a:xfrm>
            <a:prstGeom prst="rect">
              <a:avLst/>
            </a:prstGeom>
          </p:spPr>
        </p:pic>
        <p:sp>
          <p:nvSpPr>
            <p:cNvPr id="3" name="ZoneTexte 2"/>
            <p:cNvSpPr txBox="1"/>
            <p:nvPr/>
          </p:nvSpPr>
          <p:spPr>
            <a:xfrm>
              <a:off x="168393" y="6021288"/>
              <a:ext cx="4279568" cy="430887"/>
            </a:xfrm>
            <a:prstGeom prst="rect">
              <a:avLst/>
            </a:prstGeom>
            <a:noFill/>
          </p:spPr>
          <p:txBody>
            <a:bodyPr wrap="square" rtlCol="0">
              <a:spAutoFit/>
            </a:bodyPr>
            <a:lstStyle/>
            <a:p>
              <a:r>
                <a:rPr lang="fr-FR" sz="1100" i="1" dirty="0" smtClean="0">
                  <a:latin typeface="Times New Roman" pitchFamily="18" charset="0"/>
                  <a:cs typeface="Times New Roman" pitchFamily="18" charset="0"/>
                </a:rPr>
                <a:t>Domaine (dimère) catalytique de FOK I lié à L’ADN. Les résidus catalytiques sont en violet</a:t>
              </a:r>
              <a:endParaRPr lang="fr-FR" sz="1100" i="1" dirty="0">
                <a:latin typeface="Times New Roman" pitchFamily="18" charset="0"/>
                <a:cs typeface="Times New Roman" pitchFamily="18" charset="0"/>
              </a:endParaRPr>
            </a:p>
          </p:txBody>
        </p:sp>
      </p:grpSp>
      <p:grpSp>
        <p:nvGrpSpPr>
          <p:cNvPr id="7" name="Groupe 6"/>
          <p:cNvGrpSpPr/>
          <p:nvPr/>
        </p:nvGrpSpPr>
        <p:grpSpPr>
          <a:xfrm>
            <a:off x="5596047" y="4221088"/>
            <a:ext cx="2664296" cy="2313648"/>
            <a:chOff x="5596047" y="4221088"/>
            <a:chExt cx="2664296" cy="2313648"/>
          </a:xfrm>
        </p:grpSpPr>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477" t="50000" r="46449" b="13826"/>
            <a:stretch/>
          </p:blipFill>
          <p:spPr bwMode="auto">
            <a:xfrm>
              <a:off x="5652120" y="4221088"/>
              <a:ext cx="2391366" cy="1750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5596047" y="5938726"/>
              <a:ext cx="2664296" cy="596010"/>
            </a:xfrm>
            <a:prstGeom prst="rect">
              <a:avLst/>
            </a:prstGeom>
            <a:noFill/>
          </p:spPr>
          <p:txBody>
            <a:bodyPr wrap="square" rtlCol="0">
              <a:spAutoFit/>
            </a:bodyPr>
            <a:lstStyle/>
            <a:p>
              <a:r>
                <a:rPr lang="fr-FR" sz="1100" i="1" dirty="0" smtClean="0">
                  <a:latin typeface="Times New Roman" pitchFamily="18" charset="0"/>
                  <a:cs typeface="Times New Roman" pitchFamily="18" charset="0"/>
                </a:rPr>
                <a:t>Model actif de FOK I lié à l’ADN,. Seul le domaine catalytique de l’autre monomère est montré (en vert). </a:t>
              </a:r>
              <a:endParaRPr lang="fr-FR" sz="1100" i="1" dirty="0">
                <a:latin typeface="Times New Roman" pitchFamily="18" charset="0"/>
                <a:cs typeface="Times New Roman" pitchFamily="18" charset="0"/>
              </a:endParaRPr>
            </a:p>
          </p:txBody>
        </p:sp>
      </p:grpSp>
      <p:sp>
        <p:nvSpPr>
          <p:cNvPr id="5" name="ZoneTexte 4"/>
          <p:cNvSpPr txBox="1"/>
          <p:nvPr/>
        </p:nvSpPr>
        <p:spPr>
          <a:xfrm>
            <a:off x="539552" y="200055"/>
            <a:ext cx="7272808" cy="523220"/>
          </a:xfrm>
          <a:prstGeom prst="rect">
            <a:avLst/>
          </a:prstGeom>
          <a:noFill/>
        </p:spPr>
        <p:txBody>
          <a:bodyPr wrap="square" rtlCol="0">
            <a:spAutoFit/>
          </a:bodyPr>
          <a:lstStyle/>
          <a:p>
            <a:r>
              <a:rPr lang="fr-FR" sz="2800" b="1" u="sng" dirty="0" err="1" smtClean="0">
                <a:latin typeface="Times New Roman" pitchFamily="18" charset="0"/>
                <a:cs typeface="Times New Roman" pitchFamily="18" charset="0"/>
              </a:rPr>
              <a:t>Fok</a:t>
            </a:r>
            <a:r>
              <a:rPr lang="fr-FR" sz="2800" b="1" u="sng" dirty="0" smtClean="0">
                <a:latin typeface="Times New Roman" pitchFamily="18" charset="0"/>
                <a:cs typeface="Times New Roman" pitchFamily="18" charset="0"/>
              </a:rPr>
              <a:t> I : une </a:t>
            </a:r>
            <a:r>
              <a:rPr lang="fr-FR" sz="2800" b="1" u="sng" dirty="0" err="1" smtClean="0">
                <a:latin typeface="Times New Roman" pitchFamily="18" charset="0"/>
                <a:cs typeface="Times New Roman" pitchFamily="18" charset="0"/>
              </a:rPr>
              <a:t>endonucléase</a:t>
            </a:r>
            <a:r>
              <a:rPr lang="fr-FR" sz="2800" b="1" u="sng" dirty="0" smtClean="0">
                <a:latin typeface="Times New Roman" pitchFamily="18" charset="0"/>
                <a:cs typeface="Times New Roman" pitchFamily="18" charset="0"/>
              </a:rPr>
              <a:t> de restriction.</a:t>
            </a:r>
          </a:p>
        </p:txBody>
      </p:sp>
      <p:sp>
        <p:nvSpPr>
          <p:cNvPr id="6" name="ZoneTexte 5"/>
          <p:cNvSpPr txBox="1"/>
          <p:nvPr/>
        </p:nvSpPr>
        <p:spPr>
          <a:xfrm>
            <a:off x="0" y="908720"/>
            <a:ext cx="9144000" cy="3539430"/>
          </a:xfrm>
          <a:prstGeom prst="rect">
            <a:avLst/>
          </a:prstGeom>
          <a:noFill/>
        </p:spPr>
        <p:txBody>
          <a:bodyPr wrap="square" rtlCol="0">
            <a:spAutoFit/>
          </a:bodyPr>
          <a:lstStyle/>
          <a:p>
            <a:pPr marL="285750" indent="-285750">
              <a:buFont typeface="Arial" pitchFamily="34" charset="0"/>
              <a:buChar char="•"/>
            </a:pPr>
            <a:r>
              <a:rPr lang="fr-FR" sz="1600" b="1" i="1" dirty="0" err="1" smtClean="0">
                <a:latin typeface="Times New Roman" pitchFamily="18" charset="0"/>
                <a:cs typeface="Times New Roman" pitchFamily="18" charset="0"/>
              </a:rPr>
              <a:t>Fok</a:t>
            </a:r>
            <a:r>
              <a:rPr lang="fr-FR" sz="1600" b="1" i="1" dirty="0" smtClean="0">
                <a:latin typeface="Times New Roman" pitchFamily="18" charset="0"/>
                <a:cs typeface="Times New Roman" pitchFamily="18" charset="0"/>
              </a:rPr>
              <a:t> I </a:t>
            </a:r>
            <a:r>
              <a:rPr lang="fr-FR" sz="1600" dirty="0" smtClean="0">
                <a:latin typeface="Times New Roman" pitchFamily="18" charset="0"/>
                <a:cs typeface="Times New Roman" pitchFamily="18" charset="0"/>
              </a:rPr>
              <a:t>est une enzyme de restriction de type II S. Provient de </a:t>
            </a:r>
            <a:r>
              <a:rPr lang="fr-FR" sz="1600" i="1" dirty="0" err="1" smtClean="0">
                <a:latin typeface="Times New Roman" pitchFamily="18" charset="0"/>
                <a:cs typeface="Times New Roman" pitchFamily="18" charset="0"/>
              </a:rPr>
              <a:t>Flavobacterium</a:t>
            </a:r>
            <a:r>
              <a:rPr lang="fr-FR" sz="1600" i="1" dirty="0" smtClean="0">
                <a:latin typeface="Times New Roman" pitchFamily="18" charset="0"/>
                <a:cs typeface="Times New Roman" pitchFamily="18" charset="0"/>
              </a:rPr>
              <a:t> </a:t>
            </a:r>
            <a:r>
              <a:rPr lang="fr-FR" sz="1600" i="1" dirty="0" err="1" smtClean="0">
                <a:latin typeface="Times New Roman" pitchFamily="18" charset="0"/>
                <a:cs typeface="Times New Roman" pitchFamily="18" charset="0"/>
              </a:rPr>
              <a:t>okeanokoites</a:t>
            </a:r>
            <a:r>
              <a:rPr lang="fr-FR" sz="1600" i="1" dirty="0" smtClean="0">
                <a:latin typeface="Times New Roman" pitchFamily="18" charset="0"/>
                <a:cs typeface="Times New Roman" pitchFamily="18" charset="0"/>
              </a:rPr>
              <a:t>.</a:t>
            </a:r>
            <a:endParaRPr lang="fr-FR" sz="1600" dirty="0" smtClean="0">
              <a:latin typeface="Times New Roman" pitchFamily="18" charset="0"/>
              <a:cs typeface="Times New Roman" pitchFamily="18" charset="0"/>
            </a:endParaRPr>
          </a:p>
          <a:p>
            <a:pPr marL="285750" indent="-285750"/>
            <a:r>
              <a:rPr lang="fr-FR" sz="1600" dirty="0" smtClean="0">
                <a:latin typeface="Times New Roman" pitchFamily="18" charset="0"/>
                <a:cs typeface="Times New Roman" pitchFamily="18" charset="0"/>
              </a:rPr>
              <a:t>      Elle reconnait un </a:t>
            </a:r>
            <a:r>
              <a:rPr lang="fr-FR" sz="1600" dirty="0" err="1" smtClean="0">
                <a:latin typeface="Times New Roman" pitchFamily="18" charset="0"/>
                <a:cs typeface="Times New Roman" pitchFamily="18" charset="0"/>
              </a:rPr>
              <a:t>pentanucléotide</a:t>
            </a:r>
            <a:r>
              <a:rPr lang="fr-FR" sz="1600" dirty="0" smtClean="0">
                <a:latin typeface="Times New Roman" pitchFamily="18" charset="0"/>
                <a:cs typeface="Times New Roman" pitchFamily="18" charset="0"/>
              </a:rPr>
              <a:t> non palindromique </a:t>
            </a:r>
            <a:r>
              <a:rPr lang="fr-FR" sz="1600" b="1" dirty="0" smtClean="0">
                <a:latin typeface="Times New Roman" pitchFamily="18" charset="0"/>
                <a:cs typeface="Times New Roman" pitchFamily="18" charset="0"/>
              </a:rPr>
              <a:t>5’ GGATG-3’: 5’-CATCC-3’ </a:t>
            </a:r>
            <a:r>
              <a:rPr lang="fr-FR" sz="1600" dirty="0" smtClean="0">
                <a:latin typeface="Times New Roman" pitchFamily="18" charset="0"/>
                <a:cs typeface="Times New Roman" pitchFamily="18" charset="0"/>
              </a:rPr>
              <a:t>et fait une coupure à 9 et 13 bases en aval du site de reconnaissance.</a:t>
            </a:r>
            <a:endParaRPr lang="fr-FR" sz="1600" b="1" dirty="0" smtClean="0">
              <a:latin typeface="Times New Roman" pitchFamily="18" charset="0"/>
              <a:cs typeface="Times New Roman" pitchFamily="18" charset="0"/>
            </a:endParaRPr>
          </a:p>
          <a:p>
            <a:pPr marL="285750" indent="-285750">
              <a:buFont typeface="Arial" pitchFamily="34" charset="0"/>
              <a:buChar char="•"/>
            </a:pPr>
            <a:endParaRPr lang="fr-FR" sz="1600" dirty="0" smtClean="0">
              <a:latin typeface="Times New Roman" pitchFamily="18" charset="0"/>
              <a:cs typeface="Times New Roman" pitchFamily="18" charset="0"/>
            </a:endParaRPr>
          </a:p>
          <a:p>
            <a:pPr marL="285750" indent="-285750">
              <a:buFont typeface="Arial" pitchFamily="34" charset="0"/>
              <a:buChar char="•"/>
            </a:pPr>
            <a:r>
              <a:rPr lang="fr-FR" sz="1600" i="1" dirty="0" err="1" smtClean="0">
                <a:latin typeface="Times New Roman" pitchFamily="18" charset="0"/>
                <a:cs typeface="Times New Roman" pitchFamily="18" charset="0"/>
              </a:rPr>
              <a:t>Fok</a:t>
            </a:r>
            <a:r>
              <a:rPr lang="fr-FR" sz="1600" i="1" dirty="0" smtClean="0">
                <a:latin typeface="Times New Roman" pitchFamily="18" charset="0"/>
                <a:cs typeface="Times New Roman" pitchFamily="18" charset="0"/>
              </a:rPr>
              <a:t> I </a:t>
            </a:r>
            <a:r>
              <a:rPr lang="fr-FR" sz="1600" dirty="0" smtClean="0">
                <a:latin typeface="Times New Roman" pitchFamily="18" charset="0"/>
                <a:cs typeface="Times New Roman" pitchFamily="18" charset="0"/>
              </a:rPr>
              <a:t>comprend 2 domaines:</a:t>
            </a:r>
          </a:p>
          <a:p>
            <a:pPr marL="285750" indent="-285750"/>
            <a:r>
              <a:rPr lang="fr-FR" sz="1600" b="1" dirty="0" smtClean="0">
                <a:latin typeface="Times New Roman" pitchFamily="18" charset="0"/>
                <a:cs typeface="Times New Roman" pitchFamily="18" charset="0"/>
              </a:rPr>
              <a:t>		N-Terminal </a:t>
            </a:r>
            <a:r>
              <a:rPr lang="fr-FR" sz="1600" dirty="0" smtClean="0">
                <a:latin typeface="Times New Roman" pitchFamily="18" charset="0"/>
                <a:cs typeface="Times New Roman" pitchFamily="18" charset="0"/>
              </a:rPr>
              <a:t>: domaine de liaison à l’ADN </a:t>
            </a:r>
          </a:p>
          <a:p>
            <a:pPr marL="285750" indent="-285750"/>
            <a:r>
              <a:rPr lang="fr-FR" sz="1600" b="1" dirty="0" smtClean="0">
                <a:latin typeface="Times New Roman" pitchFamily="18" charset="0"/>
                <a:cs typeface="Times New Roman" pitchFamily="18" charset="0"/>
              </a:rPr>
              <a:t>		C-Terminal </a:t>
            </a:r>
            <a:r>
              <a:rPr lang="fr-FR" sz="1600" dirty="0" smtClean="0">
                <a:latin typeface="Times New Roman" pitchFamily="18" charset="0"/>
                <a:cs typeface="Times New Roman" pitchFamily="18" charset="0"/>
              </a:rPr>
              <a:t>: domaine catalytique </a:t>
            </a:r>
            <a:r>
              <a:rPr lang="fr-FR" sz="1600" dirty="0" err="1" smtClean="0">
                <a:latin typeface="Times New Roman" pitchFamily="18" charset="0"/>
                <a:cs typeface="Times New Roman" pitchFamily="18" charset="0"/>
              </a:rPr>
              <a:t>endonucléasique</a:t>
            </a:r>
            <a:r>
              <a:rPr lang="fr-FR" sz="1600" dirty="0" smtClean="0">
                <a:latin typeface="Times New Roman" pitchFamily="18" charset="0"/>
                <a:cs typeface="Times New Roman" pitchFamily="18" charset="0"/>
              </a:rPr>
              <a:t> </a:t>
            </a:r>
            <a:r>
              <a:rPr lang="fr-FR" sz="1600" b="1" dirty="0" smtClean="0">
                <a:latin typeface="Times New Roman" pitchFamily="18" charset="0"/>
                <a:cs typeface="Times New Roman" pitchFamily="18" charset="0"/>
              </a:rPr>
              <a:t>non spécifique</a:t>
            </a:r>
            <a:endParaRPr lang="fr-FR" sz="1600" dirty="0" smtClean="0">
              <a:latin typeface="Times New Roman" pitchFamily="18" charset="0"/>
              <a:cs typeface="Times New Roman" pitchFamily="18" charset="0"/>
            </a:endParaRPr>
          </a:p>
          <a:p>
            <a:pPr marL="285750" indent="-285750"/>
            <a:r>
              <a:rPr lang="fr-FR" sz="1600" b="1" dirty="0" smtClean="0">
                <a:latin typeface="Times New Roman" pitchFamily="18" charset="0"/>
                <a:cs typeface="Times New Roman" pitchFamily="18" charset="0"/>
              </a:rPr>
              <a:t>		Linker</a:t>
            </a:r>
            <a:r>
              <a:rPr lang="fr-FR" sz="1600" dirty="0" smtClean="0">
                <a:latin typeface="Times New Roman" pitchFamily="18" charset="0"/>
                <a:cs typeface="Times New Roman" pitchFamily="18" charset="0"/>
              </a:rPr>
              <a:t> : domaine formant une liaison entre les deux parties terminales (50aa)</a:t>
            </a:r>
          </a:p>
          <a:p>
            <a:pPr marL="285750" indent="-285750">
              <a:buFont typeface="Arial" pitchFamily="34" charset="0"/>
              <a:buChar char="•"/>
            </a:pPr>
            <a:endParaRPr lang="fr-FR" sz="1600" dirty="0" smtClean="0">
              <a:latin typeface="Times New Roman" pitchFamily="18" charset="0"/>
              <a:cs typeface="Times New Roman" pitchFamily="18" charset="0"/>
            </a:endParaRPr>
          </a:p>
          <a:p>
            <a:pPr marL="285750" indent="-285750">
              <a:buFont typeface="Arial" pitchFamily="34" charset="0"/>
              <a:buChar char="•"/>
            </a:pPr>
            <a:r>
              <a:rPr lang="fr-FR" sz="1600" i="1" dirty="0" err="1" smtClean="0">
                <a:latin typeface="Times New Roman" pitchFamily="18" charset="0"/>
                <a:cs typeface="Times New Roman" pitchFamily="18" charset="0"/>
              </a:rPr>
              <a:t>Fok</a:t>
            </a:r>
            <a:r>
              <a:rPr lang="fr-FR" sz="1600" i="1" dirty="0" smtClean="0">
                <a:latin typeface="Times New Roman" pitchFamily="18" charset="0"/>
                <a:cs typeface="Times New Roman" pitchFamily="18" charset="0"/>
              </a:rPr>
              <a:t> I </a:t>
            </a:r>
            <a:r>
              <a:rPr lang="fr-FR" sz="1600" dirty="0" smtClean="0">
                <a:latin typeface="Times New Roman" pitchFamily="18" charset="0"/>
                <a:cs typeface="Times New Roman" pitchFamily="18" charset="0"/>
              </a:rPr>
              <a:t>à besoin d’être en </a:t>
            </a:r>
            <a:r>
              <a:rPr lang="fr-FR" sz="1600" b="1" dirty="0" smtClean="0">
                <a:latin typeface="Times New Roman" pitchFamily="18" charset="0"/>
                <a:cs typeface="Times New Roman" pitchFamily="18" charset="0"/>
              </a:rPr>
              <a:t>dimère</a:t>
            </a:r>
            <a:r>
              <a:rPr lang="fr-FR" sz="1600" dirty="0" smtClean="0">
                <a:latin typeface="Times New Roman" pitchFamily="18" charset="0"/>
                <a:cs typeface="Times New Roman" pitchFamily="18" charset="0"/>
              </a:rPr>
              <a:t> et en présence de </a:t>
            </a:r>
            <a:r>
              <a:rPr lang="fr-FR" sz="1600" b="1" dirty="0" smtClean="0">
                <a:latin typeface="Times New Roman" pitchFamily="18" charset="0"/>
                <a:cs typeface="Times New Roman" pitchFamily="18" charset="0"/>
              </a:rPr>
              <a:t>Mg²+ </a:t>
            </a:r>
            <a:r>
              <a:rPr lang="fr-FR" sz="1600" dirty="0" smtClean="0">
                <a:latin typeface="Times New Roman" pitchFamily="18" charset="0"/>
                <a:cs typeface="Times New Roman" pitchFamily="18" charset="0"/>
              </a:rPr>
              <a:t>pour pouvoir induire une coupure sur les deux brins.</a:t>
            </a:r>
          </a:p>
          <a:p>
            <a:pPr marL="285750" indent="-285750">
              <a:buFont typeface="Arial" pitchFamily="34" charset="0"/>
              <a:buChar char="•"/>
            </a:pPr>
            <a:endParaRPr lang="fr-FR" sz="1600" dirty="0" smtClean="0">
              <a:latin typeface="Times New Roman" pitchFamily="18" charset="0"/>
              <a:cs typeface="Times New Roman" pitchFamily="18" charset="0"/>
            </a:endParaRPr>
          </a:p>
          <a:p>
            <a:pPr marL="285750" indent="-285750">
              <a:buFont typeface="Arial" pitchFamily="34" charset="0"/>
              <a:buChar char="•"/>
            </a:pPr>
            <a:r>
              <a:rPr lang="fr-FR" sz="1600" dirty="0" smtClean="0">
                <a:latin typeface="Times New Roman" pitchFamily="18" charset="0"/>
                <a:cs typeface="Times New Roman" pitchFamily="18" charset="0"/>
              </a:rPr>
              <a:t>La fusion du domaine catalytique de </a:t>
            </a:r>
            <a:r>
              <a:rPr lang="fr-FR" sz="1600" i="1" dirty="0" err="1" smtClean="0">
                <a:latin typeface="Times New Roman" pitchFamily="18" charset="0"/>
                <a:cs typeface="Times New Roman" pitchFamily="18" charset="0"/>
              </a:rPr>
              <a:t>Fok</a:t>
            </a:r>
            <a:r>
              <a:rPr lang="fr-FR" sz="1600" i="1" dirty="0" smtClean="0">
                <a:latin typeface="Times New Roman" pitchFamily="18" charset="0"/>
                <a:cs typeface="Times New Roman" pitchFamily="18" charset="0"/>
              </a:rPr>
              <a:t> I </a:t>
            </a:r>
            <a:r>
              <a:rPr lang="fr-FR" sz="1600" dirty="0" smtClean="0">
                <a:latin typeface="Times New Roman" pitchFamily="18" charset="0"/>
                <a:cs typeface="Times New Roman" pitchFamily="18" charset="0"/>
              </a:rPr>
              <a:t>et de plusieurs </a:t>
            </a:r>
            <a:r>
              <a:rPr lang="fr-FR" sz="1600" dirty="0" err="1" smtClean="0">
                <a:latin typeface="Times New Roman" pitchFamily="18" charset="0"/>
                <a:cs typeface="Times New Roman" pitchFamily="18" charset="0"/>
              </a:rPr>
              <a:t>Zf</a:t>
            </a:r>
            <a:r>
              <a:rPr lang="fr-FR" sz="1600" dirty="0" smtClean="0">
                <a:latin typeface="Times New Roman" pitchFamily="18" charset="0"/>
                <a:cs typeface="Times New Roman" pitchFamily="18" charset="0"/>
              </a:rPr>
              <a:t> donne une ZFN et </a:t>
            </a:r>
            <a:r>
              <a:rPr lang="fr-FR" sz="1600" b="1" dirty="0" smtClean="0">
                <a:latin typeface="Times New Roman" pitchFamily="18" charset="0"/>
                <a:cs typeface="Times New Roman" pitchFamily="18" charset="0"/>
              </a:rPr>
              <a:t>deux ZFN sont requises</a:t>
            </a:r>
            <a:r>
              <a:rPr lang="fr-FR" sz="1600" dirty="0" smtClean="0">
                <a:latin typeface="Times New Roman" pitchFamily="18" charset="0"/>
                <a:cs typeface="Times New Roman" pitchFamily="18" charset="0"/>
              </a:rPr>
              <a:t> pour induire une coupure double brin de l’ADN (DSB).</a:t>
            </a:r>
          </a:p>
        </p:txBody>
      </p:sp>
    </p:spTree>
    <p:extLst>
      <p:ext uri="{BB962C8B-B14F-4D97-AF65-F5344CB8AC3E}">
        <p14:creationId xmlns:p14="http://schemas.microsoft.com/office/powerpoint/2010/main" val="3444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par>
                                <p:cTn id="31" presetID="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Mécanismes de réparation des DSB de l’ADN:</a:t>
            </a:r>
            <a:endParaRPr lang="fr-FR" sz="2800" b="1" u="sng" dirty="0">
              <a:latin typeface="Times New Roman" pitchFamily="18" charset="0"/>
              <a:cs typeface="Times New Roman" pitchFamily="18" charset="0"/>
            </a:endParaRPr>
          </a:p>
        </p:txBody>
      </p:sp>
      <p:sp>
        <p:nvSpPr>
          <p:cNvPr id="3" name="Espace réservé du contenu 2"/>
          <p:cNvSpPr>
            <a:spLocks noGrp="1"/>
          </p:cNvSpPr>
          <p:nvPr>
            <p:ph sz="half" idx="1"/>
          </p:nvPr>
        </p:nvSpPr>
        <p:spPr>
          <a:xfrm>
            <a:off x="395536" y="3356992"/>
            <a:ext cx="7427168" cy="1080120"/>
          </a:xfrm>
        </p:spPr>
        <p:txBody>
          <a:bodyPr>
            <a:normAutofit/>
          </a:bodyPr>
          <a:lstStyle/>
          <a:p>
            <a:r>
              <a:rPr lang="fr-FR" sz="2400" dirty="0" smtClean="0">
                <a:latin typeface="Times New Roman" pitchFamily="18" charset="0"/>
                <a:cs typeface="Times New Roman" pitchFamily="18" charset="0"/>
              </a:rPr>
              <a:t>Non </a:t>
            </a:r>
            <a:r>
              <a:rPr lang="fr-FR" sz="2400" dirty="0" err="1" smtClean="0">
                <a:latin typeface="Times New Roman" pitchFamily="18" charset="0"/>
                <a:cs typeface="Times New Roman" pitchFamily="18" charset="0"/>
              </a:rPr>
              <a:t>Homologous</a:t>
            </a:r>
            <a:r>
              <a:rPr lang="fr-FR" sz="2400" dirty="0" smtClean="0">
                <a:latin typeface="Times New Roman" pitchFamily="18" charset="0"/>
                <a:cs typeface="Times New Roman" pitchFamily="18" charset="0"/>
              </a:rPr>
              <a:t> End </a:t>
            </a:r>
            <a:r>
              <a:rPr lang="fr-FR" sz="2400" dirty="0" err="1" smtClean="0">
                <a:latin typeface="Times New Roman" pitchFamily="18" charset="0"/>
                <a:cs typeface="Times New Roman" pitchFamily="18" charset="0"/>
              </a:rPr>
              <a:t>Joining</a:t>
            </a:r>
            <a:r>
              <a:rPr lang="fr-FR" sz="2400" dirty="0" smtClean="0">
                <a:latin typeface="Times New Roman" pitchFamily="18" charset="0"/>
                <a:cs typeface="Times New Roman" pitchFamily="18" charset="0"/>
              </a:rPr>
              <a:t> </a:t>
            </a:r>
            <a:r>
              <a:rPr lang="fr-FR" sz="2400" dirty="0">
                <a:latin typeface="Times New Roman" pitchFamily="18" charset="0"/>
                <a:cs typeface="Times New Roman" pitchFamily="18" charset="0"/>
              </a:rPr>
              <a:t>(NHEJ</a:t>
            </a:r>
            <a:r>
              <a:rPr lang="fr-FR" sz="2400" dirty="0" smtClean="0">
                <a:latin typeface="Times New Roman" pitchFamily="18" charset="0"/>
                <a:cs typeface="Times New Roman" pitchFamily="18" charset="0"/>
              </a:rPr>
              <a:t>)</a:t>
            </a:r>
          </a:p>
          <a:p>
            <a:pPr marL="457200" lvl="1" indent="0">
              <a:buNone/>
            </a:pPr>
            <a:r>
              <a:rPr lang="fr-FR" dirty="0" smtClean="0">
                <a:latin typeface="Times New Roman" pitchFamily="18" charset="0"/>
                <a:cs typeface="Times New Roman" pitchFamily="18" charset="0"/>
              </a:rPr>
              <a:t>→liaison non homologue des extrémités</a:t>
            </a:r>
          </a:p>
        </p:txBody>
      </p:sp>
      <p:sp>
        <p:nvSpPr>
          <p:cNvPr id="5" name="ZoneTexte 4"/>
          <p:cNvSpPr txBox="1"/>
          <p:nvPr/>
        </p:nvSpPr>
        <p:spPr>
          <a:xfrm>
            <a:off x="755576" y="1412776"/>
            <a:ext cx="7344816" cy="923330"/>
          </a:xfrm>
          <a:prstGeom prst="rect">
            <a:avLst/>
          </a:prstGeom>
          <a:noFill/>
        </p:spPr>
        <p:txBody>
          <a:bodyPr wrap="square" rtlCol="0">
            <a:spAutoFit/>
          </a:bodyPr>
          <a:lstStyle/>
          <a:p>
            <a:pPr marL="285750" indent="-285750">
              <a:buFont typeface="Arial" pitchFamily="34" charset="0"/>
              <a:buChar char="•"/>
            </a:pPr>
            <a:r>
              <a:rPr lang="fr-FR" dirty="0" smtClean="0">
                <a:latin typeface="Times New Roman" pitchFamily="18" charset="0"/>
                <a:cs typeface="Times New Roman" pitchFamily="18" charset="0"/>
              </a:rPr>
              <a:t>Les ZFN  génèrent  donc des coupures double brin dans l’ADN.</a:t>
            </a:r>
          </a:p>
          <a:p>
            <a:pPr marL="285750" indent="-285750">
              <a:buFont typeface="Arial" pitchFamily="34" charset="0"/>
              <a:buChar char="•"/>
            </a:pPr>
            <a:r>
              <a:rPr lang="fr-FR" dirty="0" smtClean="0">
                <a:latin typeface="Times New Roman" pitchFamily="18" charset="0"/>
                <a:cs typeface="Times New Roman" pitchFamily="18" charset="0"/>
              </a:rPr>
              <a:t>Il existe deux mécanismes de réparation des coupures double brin chez les plantes </a:t>
            </a:r>
          </a:p>
        </p:txBody>
      </p:sp>
      <p:sp>
        <p:nvSpPr>
          <p:cNvPr id="7" name="ZoneTexte 6"/>
          <p:cNvSpPr txBox="1"/>
          <p:nvPr/>
        </p:nvSpPr>
        <p:spPr>
          <a:xfrm>
            <a:off x="863588" y="4725144"/>
            <a:ext cx="7128792" cy="923330"/>
          </a:xfrm>
          <a:prstGeom prst="rect">
            <a:avLst/>
          </a:prstGeom>
          <a:noFill/>
        </p:spPr>
        <p:txBody>
          <a:bodyPr wrap="square" rtlCol="0">
            <a:spAutoFit/>
          </a:bodyPr>
          <a:lstStyle/>
          <a:p>
            <a:pPr marL="285750" indent="-285750">
              <a:buFont typeface="Wingdings" pitchFamily="2" charset="2"/>
              <a:buChar char="Ø"/>
            </a:pPr>
            <a:r>
              <a:rPr lang="fr-FR" dirty="0" smtClean="0">
                <a:latin typeface="Times New Roman" pitchFamily="18" charset="0"/>
                <a:cs typeface="Times New Roman" pitchFamily="18" charset="0"/>
              </a:rPr>
              <a:t>Ces mécanismes peuvent générer des mutations lors de la réparation des coupures dues aux ZFN et ce sont ces mutations qui sont recherchées pour la mutagénèse dirigée. </a:t>
            </a:r>
            <a:endParaRPr lang="fr-FR" dirty="0">
              <a:latin typeface="Times New Roman" pitchFamily="18" charset="0"/>
              <a:cs typeface="Times New Roman" pitchFamily="18" charset="0"/>
            </a:endParaRPr>
          </a:p>
        </p:txBody>
      </p:sp>
      <p:sp>
        <p:nvSpPr>
          <p:cNvPr id="6" name="ZoneTexte 5"/>
          <p:cNvSpPr txBox="1"/>
          <p:nvPr/>
        </p:nvSpPr>
        <p:spPr>
          <a:xfrm>
            <a:off x="395536" y="2780928"/>
            <a:ext cx="5328592" cy="738664"/>
          </a:xfrm>
          <a:prstGeom prst="rect">
            <a:avLst/>
          </a:prstGeom>
          <a:noFill/>
        </p:spPr>
        <p:txBody>
          <a:bodyPr wrap="square" rtlCol="0">
            <a:spAutoFit/>
          </a:bodyPr>
          <a:lstStyle/>
          <a:p>
            <a:pPr marL="285750" indent="-285750">
              <a:buFont typeface="Arial" pitchFamily="34" charset="0"/>
              <a:buChar char="•"/>
            </a:pPr>
            <a:r>
              <a:rPr lang="fr-FR" sz="2400" dirty="0" err="1">
                <a:latin typeface="Times New Roman" pitchFamily="18" charset="0"/>
                <a:cs typeface="Times New Roman" pitchFamily="18" charset="0"/>
              </a:rPr>
              <a:t>Homologous</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Recombination</a:t>
            </a:r>
            <a:r>
              <a:rPr lang="fr-FR" sz="2400" dirty="0">
                <a:latin typeface="Times New Roman" pitchFamily="18" charset="0"/>
                <a:cs typeface="Times New Roman" pitchFamily="18" charset="0"/>
              </a:rPr>
              <a:t> (HR)</a:t>
            </a:r>
          </a:p>
          <a:p>
            <a:endParaRPr lang="fr-FR" dirty="0"/>
          </a:p>
        </p:txBody>
      </p:sp>
    </p:spTree>
    <p:extLst>
      <p:ext uri="{BB962C8B-B14F-4D97-AF65-F5344CB8AC3E}">
        <p14:creationId xmlns:p14="http://schemas.microsoft.com/office/powerpoint/2010/main" val="229100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426170"/>
          </a:xfrm>
        </p:spPr>
        <p:txBody>
          <a:bodyPr>
            <a:normAutofit/>
          </a:bodyPr>
          <a:lstStyle/>
          <a:p>
            <a:r>
              <a:rPr lang="fr-FR" sz="2800" b="1" u="sng" dirty="0" smtClean="0">
                <a:latin typeface="Times New Roman" pitchFamily="18" charset="0"/>
                <a:cs typeface="Times New Roman" pitchFamily="18" charset="0"/>
              </a:rPr>
              <a:t>Réparation par assemblage</a:t>
            </a:r>
            <a:r>
              <a:rPr lang="fr-FR" sz="2800" b="1" u="sng" dirty="0">
                <a:latin typeface="Times New Roman" pitchFamily="18" charset="0"/>
                <a:cs typeface="Times New Roman" pitchFamily="18" charset="0"/>
              </a:rPr>
              <a:t> non </a:t>
            </a:r>
            <a:r>
              <a:rPr lang="fr-FR" sz="2800" b="1" u="sng" dirty="0" smtClean="0">
                <a:latin typeface="Times New Roman" pitchFamily="18" charset="0"/>
                <a:cs typeface="Times New Roman" pitchFamily="18" charset="0"/>
              </a:rPr>
              <a:t>homologue des extrémités (NHEJ)</a:t>
            </a:r>
            <a:r>
              <a:rPr lang="fr-FR" sz="2800" b="1" u="sng" dirty="0">
                <a:latin typeface="Times New Roman" pitchFamily="18" charset="0"/>
                <a:cs typeface="Times New Roman" pitchFamily="18" charset="0"/>
              </a:rPr>
              <a:t/>
            </a:r>
            <a:br>
              <a:rPr lang="fr-FR" sz="2800" b="1" u="sng" dirty="0">
                <a:latin typeface="Times New Roman" pitchFamily="18" charset="0"/>
                <a:cs typeface="Times New Roman" pitchFamily="18" charset="0"/>
              </a:rPr>
            </a:br>
            <a:endParaRPr lang="fr-FR" sz="2800" b="1" u="sng" dirty="0">
              <a:latin typeface="Times New Roman" pitchFamily="18" charset="0"/>
              <a:cs typeface="Times New Roman" pitchFamily="18" charset="0"/>
            </a:endParaRPr>
          </a:p>
        </p:txBody>
      </p:sp>
      <p:pic>
        <p:nvPicPr>
          <p:cNvPr id="205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2949" y="4221088"/>
            <a:ext cx="29718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2952" y="558924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8649" y="2348880"/>
            <a:ext cx="308610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97702" y="3205161"/>
            <a:ext cx="308610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èche vers le bas 3"/>
          <p:cNvSpPr/>
          <p:nvPr/>
        </p:nvSpPr>
        <p:spPr>
          <a:xfrm>
            <a:off x="6219216" y="2793256"/>
            <a:ext cx="249633" cy="4086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13"/>
          <p:cNvSpPr/>
          <p:nvPr/>
        </p:nvSpPr>
        <p:spPr>
          <a:xfrm>
            <a:off x="6246799" y="3674770"/>
            <a:ext cx="249633" cy="4086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vers le bas 14"/>
          <p:cNvSpPr/>
          <p:nvPr/>
        </p:nvSpPr>
        <p:spPr>
          <a:xfrm>
            <a:off x="6246799" y="5013176"/>
            <a:ext cx="249633" cy="4086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418892" y="2281427"/>
            <a:ext cx="4443397" cy="3200876"/>
          </a:xfrm>
          <a:prstGeom prst="rect">
            <a:avLst/>
          </a:prstGeom>
          <a:noFill/>
        </p:spPr>
        <p:txBody>
          <a:bodyPr wrap="square" rtlCol="0">
            <a:spAutoFit/>
          </a:bodyPr>
          <a:lstStyle/>
          <a:p>
            <a:r>
              <a:rPr lang="fr-FR" sz="2000" b="1" dirty="0" smtClean="0">
                <a:latin typeface="Times New Roman" pitchFamily="18" charset="0"/>
                <a:cs typeface="Times New Roman" pitchFamily="18" charset="0"/>
              </a:rPr>
              <a:t>Mécanisme :</a:t>
            </a:r>
          </a:p>
          <a:p>
            <a:endParaRPr lang="fr-FR" sz="2000" b="1" dirty="0" smtClean="0"/>
          </a:p>
          <a:p>
            <a:r>
              <a:rPr lang="fr-FR" dirty="0" smtClean="0">
                <a:latin typeface="Times New Roman" pitchFamily="18" charset="0"/>
                <a:cs typeface="Times New Roman" pitchFamily="18" charset="0"/>
              </a:rPr>
              <a:t>1)Coupure double brin de l’ADN</a:t>
            </a:r>
          </a:p>
          <a:p>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2)Fixation de protéines spécifiques permettant de limiter la dégradation des nucléotides puis fixation de protéines permettant le pontage des extrémités</a:t>
            </a:r>
          </a:p>
          <a:p>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3)Ligature des extrémités par des ligases après alignement des séquences</a:t>
            </a:r>
            <a:endParaRPr lang="fr-FR" dirty="0">
              <a:latin typeface="Times New Roman" pitchFamily="18" charset="0"/>
              <a:cs typeface="Times New Roman" pitchFamily="18" charset="0"/>
            </a:endParaRPr>
          </a:p>
        </p:txBody>
      </p:sp>
      <p:sp>
        <p:nvSpPr>
          <p:cNvPr id="7" name="ZoneTexte 6"/>
          <p:cNvSpPr txBox="1"/>
          <p:nvPr/>
        </p:nvSpPr>
        <p:spPr>
          <a:xfrm>
            <a:off x="5886759" y="2796555"/>
            <a:ext cx="360040" cy="369332"/>
          </a:xfrm>
          <a:prstGeom prst="rect">
            <a:avLst/>
          </a:prstGeom>
          <a:noFill/>
        </p:spPr>
        <p:txBody>
          <a:bodyPr wrap="square" rtlCol="0">
            <a:spAutoFit/>
          </a:bodyPr>
          <a:lstStyle/>
          <a:p>
            <a:r>
              <a:rPr lang="fr-FR" dirty="0" smtClean="0"/>
              <a:t>1</a:t>
            </a:r>
            <a:endParaRPr lang="fr-FR" dirty="0"/>
          </a:p>
        </p:txBody>
      </p:sp>
      <p:sp>
        <p:nvSpPr>
          <p:cNvPr id="8" name="ZoneTexte 7"/>
          <p:cNvSpPr txBox="1"/>
          <p:nvPr/>
        </p:nvSpPr>
        <p:spPr>
          <a:xfrm>
            <a:off x="5886759" y="3736223"/>
            <a:ext cx="332457" cy="369332"/>
          </a:xfrm>
          <a:prstGeom prst="rect">
            <a:avLst/>
          </a:prstGeom>
          <a:noFill/>
        </p:spPr>
        <p:txBody>
          <a:bodyPr wrap="square" rtlCol="0">
            <a:spAutoFit/>
          </a:bodyPr>
          <a:lstStyle/>
          <a:p>
            <a:r>
              <a:rPr lang="fr-FR" dirty="0" smtClean="0"/>
              <a:t>2</a:t>
            </a:r>
            <a:endParaRPr lang="fr-FR" dirty="0"/>
          </a:p>
        </p:txBody>
      </p:sp>
      <p:sp>
        <p:nvSpPr>
          <p:cNvPr id="9" name="ZoneTexte 8"/>
          <p:cNvSpPr txBox="1"/>
          <p:nvPr/>
        </p:nvSpPr>
        <p:spPr>
          <a:xfrm>
            <a:off x="5886759" y="5013176"/>
            <a:ext cx="332457" cy="369332"/>
          </a:xfrm>
          <a:prstGeom prst="rect">
            <a:avLst/>
          </a:prstGeom>
          <a:noFill/>
        </p:spPr>
        <p:txBody>
          <a:bodyPr wrap="square" rtlCol="0">
            <a:spAutoFit/>
          </a:bodyPr>
          <a:lstStyle/>
          <a:p>
            <a:r>
              <a:rPr lang="fr-FR" dirty="0" smtClean="0"/>
              <a:t>3</a:t>
            </a:r>
            <a:endParaRPr lang="fr-FR" dirty="0"/>
          </a:p>
        </p:txBody>
      </p:sp>
      <p:sp>
        <p:nvSpPr>
          <p:cNvPr id="10" name="ZoneTexte 9"/>
          <p:cNvSpPr txBox="1"/>
          <p:nvPr/>
        </p:nvSpPr>
        <p:spPr>
          <a:xfrm>
            <a:off x="418892" y="4544938"/>
            <a:ext cx="3937084" cy="369332"/>
          </a:xfrm>
          <a:prstGeom prst="rect">
            <a:avLst/>
          </a:prstGeom>
          <a:noFill/>
        </p:spPr>
        <p:txBody>
          <a:bodyPr wrap="square" rtlCol="0">
            <a:spAutoFit/>
          </a:bodyPr>
          <a:lstStyle/>
          <a:p>
            <a:endParaRPr lang="fr-FR" dirty="0"/>
          </a:p>
        </p:txBody>
      </p:sp>
      <p:sp>
        <p:nvSpPr>
          <p:cNvPr id="11" name="ZoneTexte 10"/>
          <p:cNvSpPr txBox="1"/>
          <p:nvPr/>
        </p:nvSpPr>
        <p:spPr>
          <a:xfrm>
            <a:off x="197136" y="5629953"/>
            <a:ext cx="4646182" cy="923330"/>
          </a:xfrm>
          <a:prstGeom prst="rect">
            <a:avLst/>
          </a:prstGeom>
          <a:noFill/>
        </p:spPr>
        <p:txBody>
          <a:bodyPr wrap="square" rtlCol="0">
            <a:spAutoFit/>
          </a:bodyPr>
          <a:lstStyle/>
          <a:p>
            <a:r>
              <a:rPr lang="fr-FR" dirty="0" smtClean="0"/>
              <a:t>→</a:t>
            </a:r>
            <a:r>
              <a:rPr lang="fr-FR" dirty="0" smtClean="0">
                <a:latin typeface="Times New Roman" pitchFamily="18" charset="0"/>
                <a:cs typeface="Times New Roman" pitchFamily="18" charset="0"/>
              </a:rPr>
              <a:t>Ce mécanisme est mutagène car de petites insertions ou délétions sont introduites au niveau du site de fusion.</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122678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928992" cy="1143000"/>
          </a:xfrm>
        </p:spPr>
        <p:txBody>
          <a:bodyPr>
            <a:normAutofit/>
          </a:bodyPr>
          <a:lstStyle/>
          <a:p>
            <a:r>
              <a:rPr lang="fr-FR" sz="2800" b="1" u="sng" dirty="0" smtClean="0">
                <a:latin typeface="Times New Roman" pitchFamily="18" charset="0"/>
                <a:cs typeface="Times New Roman" pitchFamily="18" charset="0"/>
              </a:rPr>
              <a:t>Intégration ciblée d’un </a:t>
            </a:r>
            <a:r>
              <a:rPr lang="fr-FR" sz="2800" b="1" u="sng" dirty="0" err="1" smtClean="0">
                <a:latin typeface="Times New Roman" pitchFamily="18" charset="0"/>
                <a:cs typeface="Times New Roman" pitchFamily="18" charset="0"/>
              </a:rPr>
              <a:t>transgène</a:t>
            </a:r>
            <a:r>
              <a:rPr lang="fr-FR" sz="2800" b="1" u="sng" dirty="0" smtClean="0">
                <a:latin typeface="Times New Roman" pitchFamily="18" charset="0"/>
                <a:cs typeface="Times New Roman" pitchFamily="18" charset="0"/>
              </a:rPr>
              <a:t> induite par cassure double brin</a:t>
            </a:r>
            <a:endParaRPr lang="fr-FR" sz="2800" b="1" u="sng" dirty="0">
              <a:latin typeface="Times New Roman" pitchFamily="18" charset="0"/>
              <a:cs typeface="Times New Roman" pitchFamily="18" charset="0"/>
            </a:endParaRPr>
          </a:p>
        </p:txBody>
      </p:sp>
      <p:pic>
        <p:nvPicPr>
          <p:cNvPr id="7" name="Picture 2" descr="C:\LT\vie professionnelle\études\Master\M1 BVP\TBCV\Zinc finger nuclease\Travaux personnel\HR in plants.PNG"/>
          <p:cNvPicPr>
            <a:picLocks noChangeAspect="1" noChangeArrowheads="1"/>
          </p:cNvPicPr>
          <p:nvPr/>
        </p:nvPicPr>
        <p:blipFill>
          <a:blip r:embed="rId3" cstate="print"/>
          <a:srcRect/>
          <a:stretch>
            <a:fillRect/>
          </a:stretch>
        </p:blipFill>
        <p:spPr bwMode="auto">
          <a:xfrm>
            <a:off x="214282" y="1343025"/>
            <a:ext cx="5095875" cy="5514975"/>
          </a:xfrm>
          <a:prstGeom prst="rect">
            <a:avLst/>
          </a:prstGeom>
          <a:noFill/>
          <a:ln w="22225">
            <a:solidFill>
              <a:schemeClr val="tx1"/>
            </a:solidFill>
          </a:ln>
        </p:spPr>
      </p:pic>
      <p:sp>
        <p:nvSpPr>
          <p:cNvPr id="8" name="ZoneTexte 7"/>
          <p:cNvSpPr txBox="1"/>
          <p:nvPr/>
        </p:nvSpPr>
        <p:spPr>
          <a:xfrm>
            <a:off x="5357818" y="6286520"/>
            <a:ext cx="1619265" cy="307777"/>
          </a:xfrm>
          <a:prstGeom prst="rect">
            <a:avLst/>
          </a:prstGeom>
          <a:noFill/>
        </p:spPr>
        <p:txBody>
          <a:bodyPr wrap="square" rtlCol="0">
            <a:spAutoFit/>
          </a:bodyPr>
          <a:lstStyle/>
          <a:p>
            <a:r>
              <a:rPr lang="fr-FR" sz="1400" i="1" dirty="0" smtClean="0">
                <a:latin typeface="Times New Roman" pitchFamily="18" charset="0"/>
                <a:cs typeface="Times New Roman" pitchFamily="18" charset="0"/>
              </a:rPr>
              <a:t>Wright et al. 2005</a:t>
            </a:r>
            <a:endParaRPr lang="fr-FR" sz="1400" i="1" dirty="0">
              <a:latin typeface="Times New Roman" pitchFamily="18" charset="0"/>
              <a:cs typeface="Times New Roman" pitchFamily="18" charset="0"/>
            </a:endParaRPr>
          </a:p>
        </p:txBody>
      </p:sp>
      <p:sp>
        <p:nvSpPr>
          <p:cNvPr id="9" name="ZoneTexte 8"/>
          <p:cNvSpPr txBox="1"/>
          <p:nvPr/>
        </p:nvSpPr>
        <p:spPr>
          <a:xfrm>
            <a:off x="5357818" y="1500174"/>
            <a:ext cx="3143272" cy="369332"/>
          </a:xfrm>
          <a:prstGeom prst="rect">
            <a:avLst/>
          </a:prstGeom>
          <a:noFill/>
        </p:spPr>
        <p:txBody>
          <a:bodyPr wrap="square" rtlCol="0">
            <a:spAutoFit/>
          </a:bodyPr>
          <a:lstStyle/>
          <a:p>
            <a:r>
              <a:rPr lang="fr-FR" dirty="0" smtClean="0"/>
              <a:t>Cassure double brin</a:t>
            </a:r>
            <a:endParaRPr lang="fr-FR" dirty="0"/>
          </a:p>
        </p:txBody>
      </p:sp>
      <p:sp>
        <p:nvSpPr>
          <p:cNvPr id="10" name="ZoneTexte 9"/>
          <p:cNvSpPr txBox="1"/>
          <p:nvPr/>
        </p:nvSpPr>
        <p:spPr>
          <a:xfrm>
            <a:off x="5357818" y="2571744"/>
            <a:ext cx="2928958" cy="369332"/>
          </a:xfrm>
          <a:prstGeom prst="rect">
            <a:avLst/>
          </a:prstGeom>
          <a:noFill/>
        </p:spPr>
        <p:txBody>
          <a:bodyPr wrap="square" rtlCol="0">
            <a:spAutoFit/>
          </a:bodyPr>
          <a:lstStyle/>
          <a:p>
            <a:r>
              <a:rPr lang="fr-FR" dirty="0" smtClean="0"/>
              <a:t>Action d’</a:t>
            </a:r>
            <a:r>
              <a:rPr lang="fr-FR" dirty="0" err="1" smtClean="0"/>
              <a:t>exonucléases</a:t>
            </a:r>
            <a:r>
              <a:rPr lang="fr-FR" dirty="0" smtClean="0"/>
              <a:t> 5’-3’</a:t>
            </a:r>
            <a:endParaRPr lang="fr-FR" dirty="0"/>
          </a:p>
        </p:txBody>
      </p:sp>
      <p:sp>
        <p:nvSpPr>
          <p:cNvPr id="13" name="ZoneTexte 12"/>
          <p:cNvSpPr txBox="1"/>
          <p:nvPr/>
        </p:nvSpPr>
        <p:spPr>
          <a:xfrm>
            <a:off x="5357818" y="4000504"/>
            <a:ext cx="2643206" cy="369332"/>
          </a:xfrm>
          <a:prstGeom prst="rect">
            <a:avLst/>
          </a:prstGeom>
          <a:noFill/>
        </p:spPr>
        <p:txBody>
          <a:bodyPr wrap="square" rtlCol="0">
            <a:spAutoFit/>
          </a:bodyPr>
          <a:lstStyle/>
          <a:p>
            <a:r>
              <a:rPr lang="fr-FR" dirty="0" smtClean="0"/>
              <a:t>Formation d’un « D-</a:t>
            </a:r>
            <a:r>
              <a:rPr lang="fr-FR" dirty="0" err="1" smtClean="0"/>
              <a:t>loop</a:t>
            </a:r>
            <a:r>
              <a:rPr lang="fr-FR" dirty="0" smtClean="0"/>
              <a:t> »</a:t>
            </a:r>
            <a:endParaRPr lang="fr-FR" dirty="0"/>
          </a:p>
        </p:txBody>
      </p:sp>
      <p:sp>
        <p:nvSpPr>
          <p:cNvPr id="14" name="ZoneTexte 13"/>
          <p:cNvSpPr txBox="1"/>
          <p:nvPr/>
        </p:nvSpPr>
        <p:spPr>
          <a:xfrm>
            <a:off x="5357818" y="5143512"/>
            <a:ext cx="3143272" cy="646331"/>
          </a:xfrm>
          <a:prstGeom prst="rect">
            <a:avLst/>
          </a:prstGeom>
          <a:noFill/>
        </p:spPr>
        <p:txBody>
          <a:bodyPr wrap="square" rtlCol="0">
            <a:spAutoFit/>
          </a:bodyPr>
          <a:lstStyle/>
          <a:p>
            <a:r>
              <a:rPr lang="fr-FR" dirty="0" smtClean="0"/>
              <a:t>Reconstruction du double brin par l’ADN polymérase</a:t>
            </a:r>
            <a:endParaRPr lang="fr-FR" dirty="0"/>
          </a:p>
        </p:txBody>
      </p:sp>
    </p:spTree>
    <p:extLst>
      <p:ext uri="{BB962C8B-B14F-4D97-AF65-F5344CB8AC3E}">
        <p14:creationId xmlns:p14="http://schemas.microsoft.com/office/powerpoint/2010/main" val="90544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0"/>
            <a:ext cx="5976664" cy="523220"/>
          </a:xfrm>
          <a:prstGeom prst="rect">
            <a:avLst/>
          </a:prstGeom>
          <a:noFill/>
        </p:spPr>
        <p:txBody>
          <a:bodyPr wrap="square" rtlCol="0">
            <a:spAutoFit/>
          </a:bodyPr>
          <a:lstStyle/>
          <a:p>
            <a:r>
              <a:rPr lang="fr-FR" sz="2800" b="1" u="sng" dirty="0" smtClean="0">
                <a:latin typeface="Times New Roman" pitchFamily="18" charset="0"/>
                <a:cs typeface="Times New Roman" pitchFamily="18" charset="0"/>
              </a:rPr>
              <a:t>I. Design et sélection des ZFN</a:t>
            </a:r>
            <a:endParaRPr lang="fr-FR" sz="2800" b="1" u="sng" dirty="0">
              <a:latin typeface="Times New Roman" pitchFamily="18" charset="0"/>
              <a:cs typeface="Times New Roman" pitchFamily="18" charset="0"/>
            </a:endParaRPr>
          </a:p>
        </p:txBody>
      </p:sp>
      <p:sp>
        <p:nvSpPr>
          <p:cNvPr id="3" name="ZoneTexte 2"/>
          <p:cNvSpPr txBox="1"/>
          <p:nvPr/>
        </p:nvSpPr>
        <p:spPr>
          <a:xfrm>
            <a:off x="0" y="908720"/>
            <a:ext cx="8892480" cy="1754326"/>
          </a:xfrm>
          <a:prstGeom prst="rect">
            <a:avLst/>
          </a:prstGeom>
          <a:noFill/>
        </p:spPr>
        <p:txBody>
          <a:bodyPr wrap="square" rtlCol="0">
            <a:spAutoFit/>
          </a:bodyPr>
          <a:lstStyle/>
          <a:p>
            <a:pPr marL="266700" indent="-266700">
              <a:buFont typeface="Arial" pitchFamily="34" charset="0"/>
              <a:buChar char="•"/>
            </a:pPr>
            <a:r>
              <a:rPr lang="fr-FR" b="1" dirty="0" smtClean="0">
                <a:latin typeface="Times New Roman" pitchFamily="18" charset="0"/>
                <a:cs typeface="Times New Roman" pitchFamily="18" charset="0"/>
              </a:rPr>
              <a:t>La création de ZFN reconnaissant et clivant une séquence spécifique dépend avant tout de la création fiable de ZFP pouvant reconnaitre et choisir spécifiquement sa cible. Donc de la sélection de chaque Zf.</a:t>
            </a:r>
            <a:endParaRPr lang="fr-FR" i="1" dirty="0" smtClean="0">
              <a:latin typeface="Times New Roman" pitchFamily="18" charset="0"/>
              <a:cs typeface="Times New Roman" pitchFamily="18" charset="0"/>
            </a:endParaRPr>
          </a:p>
          <a:p>
            <a:pPr marL="266700" indent="-266700">
              <a:buFont typeface="Arial" pitchFamily="34" charset="0"/>
              <a:buChar char="•"/>
            </a:pPr>
            <a:endParaRPr lang="fr-FR" dirty="0" smtClean="0"/>
          </a:p>
          <a:p>
            <a:pPr marL="266700" indent="-266700">
              <a:buFont typeface="Arial" pitchFamily="34" charset="0"/>
              <a:buChar char="•"/>
            </a:pPr>
            <a:r>
              <a:rPr lang="fr-FR" dirty="0" smtClean="0">
                <a:latin typeface="Times New Roman" pitchFamily="18" charset="0"/>
                <a:cs typeface="Times New Roman" pitchFamily="18" charset="0"/>
              </a:rPr>
              <a:t>Le design des </a:t>
            </a:r>
            <a:r>
              <a:rPr lang="fr-FR" dirty="0" err="1" smtClean="0">
                <a:latin typeface="Times New Roman" pitchFamily="18" charset="0"/>
                <a:cs typeface="Times New Roman" pitchFamily="18" charset="0"/>
              </a:rPr>
              <a:t>Zf</a:t>
            </a:r>
            <a:r>
              <a:rPr lang="fr-FR" dirty="0" smtClean="0">
                <a:latin typeface="Times New Roman" pitchFamily="18" charset="0"/>
                <a:cs typeface="Times New Roman" pitchFamily="18" charset="0"/>
              </a:rPr>
              <a:t> est souvent réalisé d’après les bases de données et d’après la structure cristallographique de </a:t>
            </a:r>
            <a:r>
              <a:rPr lang="fr-FR" i="1" dirty="0" smtClean="0">
                <a:latin typeface="Times New Roman" pitchFamily="18" charset="0"/>
                <a:cs typeface="Times New Roman" pitchFamily="18" charset="0"/>
              </a:rPr>
              <a:t>Zif268</a:t>
            </a:r>
            <a:r>
              <a:rPr lang="fr-FR" dirty="0" smtClean="0">
                <a:latin typeface="Times New Roman" pitchFamily="18" charset="0"/>
                <a:cs typeface="Times New Roman" pitchFamily="18" charset="0"/>
              </a:rPr>
              <a:t> une ZFP retrouvée chez les mammifères.</a:t>
            </a:r>
          </a:p>
        </p:txBody>
      </p:sp>
      <p:sp>
        <p:nvSpPr>
          <p:cNvPr id="7" name="ZoneTexte 6"/>
          <p:cNvSpPr txBox="1"/>
          <p:nvPr/>
        </p:nvSpPr>
        <p:spPr>
          <a:xfrm>
            <a:off x="0" y="3717032"/>
            <a:ext cx="4968552" cy="923330"/>
          </a:xfrm>
          <a:prstGeom prst="rect">
            <a:avLst/>
          </a:prstGeom>
          <a:noFill/>
        </p:spPr>
        <p:txBody>
          <a:bodyPr wrap="square" rtlCol="0">
            <a:spAutoFit/>
          </a:bodyPr>
          <a:lstStyle/>
          <a:p>
            <a:pPr marL="266700"/>
            <a:r>
              <a:rPr lang="fr-FR" b="1" u="sng" dirty="0" smtClean="0">
                <a:solidFill>
                  <a:srgbClr val="FF0000"/>
                </a:solidFill>
                <a:latin typeface="Times New Roman" pitchFamily="18" charset="0"/>
                <a:cs typeface="Times New Roman" pitchFamily="18" charset="0"/>
              </a:rPr>
              <a:t>Problème</a:t>
            </a:r>
            <a:r>
              <a:rPr lang="fr-FR" dirty="0" smtClean="0">
                <a:solidFill>
                  <a:srgbClr val="FF0000"/>
                </a:solidFill>
                <a:latin typeface="Times New Roman" pitchFamily="18" charset="0"/>
                <a:cs typeface="Times New Roman" pitchFamily="18" charset="0"/>
              </a:rPr>
              <a:t>:</a:t>
            </a:r>
            <a:r>
              <a:rPr lang="fr-FR" dirty="0" smtClean="0">
                <a:latin typeface="Times New Roman" pitchFamily="18" charset="0"/>
                <a:cs typeface="Times New Roman" pitchFamily="18" charset="0"/>
              </a:rPr>
              <a:t> La présence d’un résidu Asp² en position 2 de l’hélice </a:t>
            </a:r>
            <a:r>
              <a:rPr lang="el-GR" dirty="0" smtClean="0">
                <a:latin typeface="Times New Roman" pitchFamily="18" charset="0"/>
                <a:cs typeface="Times New Roman" pitchFamily="18" charset="0"/>
              </a:rPr>
              <a:t>α</a:t>
            </a:r>
            <a:r>
              <a:rPr lang="fr-FR" dirty="0" smtClean="0">
                <a:latin typeface="Times New Roman" pitchFamily="18" charset="0"/>
                <a:cs typeface="Times New Roman" pitchFamily="18" charset="0"/>
              </a:rPr>
              <a:t> conduirait à un chevauchement de site de reconnaissance.</a:t>
            </a:r>
            <a:endParaRPr lang="fr-FR" dirty="0">
              <a:latin typeface="Times New Roman" pitchFamily="18" charset="0"/>
              <a:cs typeface="Times New Roman" pitchFamily="18" charset="0"/>
            </a:endParaRPr>
          </a:p>
        </p:txBody>
      </p:sp>
      <p:sp>
        <p:nvSpPr>
          <p:cNvPr id="9" name="ZoneTexte 8"/>
          <p:cNvSpPr txBox="1"/>
          <p:nvPr/>
        </p:nvSpPr>
        <p:spPr>
          <a:xfrm>
            <a:off x="0" y="5072074"/>
            <a:ext cx="6516216" cy="1477328"/>
          </a:xfrm>
          <a:prstGeom prst="rect">
            <a:avLst/>
          </a:prstGeom>
          <a:noFill/>
        </p:spPr>
        <p:txBody>
          <a:bodyPr wrap="square" rtlCol="0">
            <a:spAutoFit/>
          </a:bodyPr>
          <a:lstStyle/>
          <a:p>
            <a:pPr marL="266700" indent="-266700">
              <a:buFont typeface="Arial" pitchFamily="34" charset="0"/>
              <a:buChar char="•"/>
            </a:pPr>
            <a:r>
              <a:rPr lang="fr-FR" u="sng" dirty="0" smtClean="0">
                <a:latin typeface="Times New Roman" pitchFamily="18" charset="0"/>
                <a:cs typeface="Times New Roman" pitchFamily="18" charset="0"/>
              </a:rPr>
              <a:t>Deux approches </a:t>
            </a:r>
            <a:r>
              <a:rPr lang="fr-FR" dirty="0" smtClean="0">
                <a:latin typeface="Times New Roman" pitchFamily="18" charset="0"/>
                <a:cs typeface="Times New Roman" pitchFamily="18" charset="0"/>
              </a:rPr>
              <a:t>:</a:t>
            </a:r>
          </a:p>
          <a:p>
            <a:pPr marL="266700" indent="-266700">
              <a:buFont typeface="Arial" pitchFamily="34" charset="0"/>
              <a:buChar char="•"/>
            </a:pPr>
            <a:endParaRPr lang="fr-FR" dirty="0" smtClean="0">
              <a:latin typeface="Times New Roman" pitchFamily="18" charset="0"/>
              <a:cs typeface="Times New Roman" pitchFamily="18" charset="0"/>
            </a:endParaRPr>
          </a:p>
          <a:p>
            <a:pPr marL="266700" indent="-266700"/>
            <a:r>
              <a:rPr lang="fr-FR" b="1" dirty="0" smtClean="0">
                <a:latin typeface="Times New Roman" pitchFamily="18" charset="0"/>
                <a:cs typeface="Times New Roman" pitchFamily="18" charset="0"/>
              </a:rPr>
              <a:t>		Sélection par la méthode du phage display</a:t>
            </a:r>
          </a:p>
          <a:p>
            <a:pPr marL="266700" indent="-266700"/>
            <a:r>
              <a:rPr lang="fr-FR" b="1" dirty="0" smtClean="0">
                <a:latin typeface="Times New Roman" pitchFamily="18" charset="0"/>
                <a:cs typeface="Times New Roman" pitchFamily="18" charset="0"/>
              </a:rPr>
              <a:t>		</a:t>
            </a:r>
          </a:p>
          <a:p>
            <a:pPr marL="266700" indent="-266700"/>
            <a:r>
              <a:rPr lang="fr-FR" b="1" dirty="0" smtClean="0">
                <a:latin typeface="Times New Roman" pitchFamily="18" charset="0"/>
                <a:cs typeface="Times New Roman" pitchFamily="18" charset="0"/>
              </a:rPr>
              <a:t>		Sélection des ZFP en contexte </a:t>
            </a:r>
            <a:r>
              <a:rPr lang="fr-FR" b="1" i="1" dirty="0" smtClean="0">
                <a:latin typeface="Times New Roman" pitchFamily="18" charset="0"/>
                <a:cs typeface="Times New Roman" pitchFamily="18" charset="0"/>
              </a:rPr>
              <a:t>in vivo</a:t>
            </a:r>
            <a:endParaRPr lang="fr-FR" b="1" dirty="0">
              <a:latin typeface="Times New Roman" pitchFamily="18" charset="0"/>
              <a:cs typeface="Times New Roman" pitchFamily="18" charset="0"/>
            </a:endParaRPr>
          </a:p>
        </p:txBody>
      </p:sp>
      <p:grpSp>
        <p:nvGrpSpPr>
          <p:cNvPr id="4" name="Groupe 3"/>
          <p:cNvGrpSpPr/>
          <p:nvPr/>
        </p:nvGrpSpPr>
        <p:grpSpPr>
          <a:xfrm>
            <a:off x="5004048" y="3068960"/>
            <a:ext cx="4572000" cy="2540025"/>
            <a:chOff x="5004048" y="3068960"/>
            <a:chExt cx="4572000" cy="2540025"/>
          </a:xfrm>
        </p:grpSpPr>
        <p:pic>
          <p:nvPicPr>
            <p:cNvPr id="2050" name="Picture 2"/>
            <p:cNvPicPr>
              <a:picLocks noChangeAspect="1" noChangeArrowheads="1"/>
            </p:cNvPicPr>
            <p:nvPr/>
          </p:nvPicPr>
          <p:blipFill>
            <a:blip r:embed="rId3" cstate="print"/>
            <a:srcRect/>
            <a:stretch>
              <a:fillRect/>
            </a:stretch>
          </p:blipFill>
          <p:spPr bwMode="auto">
            <a:xfrm>
              <a:off x="5004048" y="3068960"/>
              <a:ext cx="3926297" cy="2232248"/>
            </a:xfrm>
            <a:prstGeom prst="rect">
              <a:avLst/>
            </a:prstGeom>
            <a:noFill/>
            <a:ln w="9525">
              <a:noFill/>
              <a:miter lim="800000"/>
              <a:headEnd/>
              <a:tailEnd/>
            </a:ln>
          </p:spPr>
        </p:pic>
        <p:sp>
          <p:nvSpPr>
            <p:cNvPr id="10" name="ZoneTexte 9"/>
            <p:cNvSpPr txBox="1"/>
            <p:nvPr/>
          </p:nvSpPr>
          <p:spPr>
            <a:xfrm>
              <a:off x="7020272" y="5301208"/>
              <a:ext cx="2555776" cy="307777"/>
            </a:xfrm>
            <a:prstGeom prst="rect">
              <a:avLst/>
            </a:prstGeom>
            <a:noFill/>
          </p:spPr>
          <p:txBody>
            <a:bodyPr wrap="square" rtlCol="0">
              <a:spAutoFit/>
            </a:bodyPr>
            <a:lstStyle/>
            <a:p>
              <a:r>
                <a:rPr lang="fr-FR" sz="1400" i="1" dirty="0" smtClean="0">
                  <a:latin typeface="Times New Roman" pitchFamily="18" charset="0"/>
                  <a:cs typeface="Times New Roman" pitchFamily="18" charset="0"/>
                </a:rPr>
                <a:t>S. Durai &amp; al. 2005</a:t>
              </a:r>
              <a:endParaRPr lang="fr-FR" sz="1400" dirty="0"/>
            </a:p>
          </p:txBody>
        </p:sp>
      </p:grpSp>
      <p:sp>
        <p:nvSpPr>
          <p:cNvPr id="8" name="ZoneTexte 7"/>
          <p:cNvSpPr txBox="1"/>
          <p:nvPr/>
        </p:nvSpPr>
        <p:spPr>
          <a:xfrm>
            <a:off x="18752" y="2694816"/>
            <a:ext cx="7848872" cy="369332"/>
          </a:xfrm>
          <a:prstGeom prst="rect">
            <a:avLst/>
          </a:prstGeom>
          <a:noFill/>
        </p:spPr>
        <p:txBody>
          <a:bodyPr wrap="square" rtlCol="0">
            <a:spAutoFit/>
          </a:bodyPr>
          <a:lstStyle/>
          <a:p>
            <a:pPr marL="266700" indent="-266700">
              <a:buFont typeface="Arial" pitchFamily="34" charset="0"/>
              <a:buChar char="•"/>
            </a:pPr>
            <a:r>
              <a:rPr lang="fr-FR" dirty="0" smtClean="0">
                <a:latin typeface="Times New Roman" pitchFamily="18" charset="0"/>
                <a:cs typeface="Times New Roman" pitchFamily="18" charset="0"/>
              </a:rPr>
              <a:t>Le domaine catalytique de </a:t>
            </a:r>
            <a:r>
              <a:rPr lang="fr-FR" i="1" dirty="0" err="1" smtClean="0">
                <a:latin typeface="Times New Roman" pitchFamily="18" charset="0"/>
                <a:cs typeface="Times New Roman" pitchFamily="18" charset="0"/>
              </a:rPr>
              <a:t>Fok</a:t>
            </a:r>
            <a:r>
              <a:rPr lang="fr-FR" i="1" dirty="0" smtClean="0">
                <a:latin typeface="Times New Roman" pitchFamily="18" charset="0"/>
                <a:cs typeface="Times New Roman" pitchFamily="18" charset="0"/>
              </a:rPr>
              <a:t> I </a:t>
            </a:r>
            <a:r>
              <a:rPr lang="fr-FR" dirty="0" smtClean="0">
                <a:latin typeface="Times New Roman" pitchFamily="18" charset="0"/>
                <a:cs typeface="Times New Roman" pitchFamily="18" charset="0"/>
              </a:rPr>
              <a:t>est simplement fusionné à la ZFP sélectionnée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4788024" y="1628800"/>
            <a:ext cx="4517224" cy="5040560"/>
          </a:xfrm>
          <a:prstGeom prst="rect">
            <a:avLst/>
          </a:prstGeom>
          <a:noFill/>
          <a:ln w="9525">
            <a:noFill/>
            <a:miter lim="800000"/>
            <a:headEnd/>
            <a:tailEnd/>
          </a:ln>
        </p:spPr>
      </p:pic>
      <p:grpSp>
        <p:nvGrpSpPr>
          <p:cNvPr id="15" name="Groupe 14"/>
          <p:cNvGrpSpPr/>
          <p:nvPr/>
        </p:nvGrpSpPr>
        <p:grpSpPr>
          <a:xfrm>
            <a:off x="0" y="0"/>
            <a:ext cx="8604448" cy="1298377"/>
            <a:chOff x="0" y="0"/>
            <a:chExt cx="8604448" cy="1298377"/>
          </a:xfrm>
        </p:grpSpPr>
        <p:sp>
          <p:nvSpPr>
            <p:cNvPr id="2" name="ZoneTexte 1"/>
            <p:cNvSpPr txBox="1"/>
            <p:nvPr/>
          </p:nvSpPr>
          <p:spPr>
            <a:xfrm>
              <a:off x="0" y="836712"/>
              <a:ext cx="8604448" cy="461665"/>
            </a:xfrm>
            <a:prstGeom prst="rect">
              <a:avLst/>
            </a:prstGeom>
            <a:noFill/>
          </p:spPr>
          <p:txBody>
            <a:bodyPr wrap="square" rtlCol="0">
              <a:spAutoFit/>
            </a:bodyPr>
            <a:lstStyle/>
            <a:p>
              <a:r>
                <a:rPr lang="fr-FR" sz="2400" u="sng" dirty="0" smtClean="0">
                  <a:latin typeface="Times New Roman" pitchFamily="18" charset="0"/>
                  <a:cs typeface="Times New Roman" pitchFamily="18" charset="0"/>
                </a:rPr>
                <a:t>a) La sélection par la méthode du phage display</a:t>
              </a:r>
              <a:endParaRPr lang="fr-FR" sz="2400" u="sng" dirty="0">
                <a:latin typeface="Times New Roman" pitchFamily="18" charset="0"/>
                <a:cs typeface="Times New Roman" pitchFamily="18" charset="0"/>
              </a:endParaRPr>
            </a:p>
          </p:txBody>
        </p:sp>
        <p:sp>
          <p:nvSpPr>
            <p:cNvPr id="5" name="ZoneTexte 4"/>
            <p:cNvSpPr txBox="1"/>
            <p:nvPr/>
          </p:nvSpPr>
          <p:spPr>
            <a:xfrm>
              <a:off x="179512" y="0"/>
              <a:ext cx="4968552" cy="523220"/>
            </a:xfrm>
            <a:prstGeom prst="rect">
              <a:avLst/>
            </a:prstGeom>
            <a:noFill/>
          </p:spPr>
          <p:txBody>
            <a:bodyPr wrap="square" rtlCol="0">
              <a:spAutoFit/>
            </a:bodyPr>
            <a:lstStyle/>
            <a:p>
              <a:r>
                <a:rPr lang="fr-FR" sz="2800" b="1" u="sng" dirty="0" smtClean="0">
                  <a:latin typeface="Times New Roman" pitchFamily="18" charset="0"/>
                  <a:cs typeface="Times New Roman" pitchFamily="18" charset="0"/>
                </a:rPr>
                <a:t>I. Design et sélection des ZFN</a:t>
              </a:r>
              <a:endParaRPr lang="fr-FR" sz="2800" b="1" u="sng" dirty="0">
                <a:latin typeface="Times New Roman" pitchFamily="18" charset="0"/>
                <a:cs typeface="Times New Roman" pitchFamily="18" charset="0"/>
              </a:endParaRPr>
            </a:p>
          </p:txBody>
        </p:sp>
      </p:grpSp>
      <p:sp>
        <p:nvSpPr>
          <p:cNvPr id="6" name="ZoneTexte 5"/>
          <p:cNvSpPr txBox="1"/>
          <p:nvPr/>
        </p:nvSpPr>
        <p:spPr>
          <a:xfrm>
            <a:off x="179512" y="1556792"/>
            <a:ext cx="4896544" cy="1754326"/>
          </a:xfrm>
          <a:prstGeom prst="rect">
            <a:avLst/>
          </a:prstGeom>
          <a:noFill/>
        </p:spPr>
        <p:txBody>
          <a:bodyPr wrap="square" rtlCol="0">
            <a:spAutoFit/>
          </a:bodyPr>
          <a:lstStyle/>
          <a:p>
            <a:r>
              <a:rPr lang="fr-FR" u="sng" dirty="0" smtClean="0">
                <a:latin typeface="Times New Roman" pitchFamily="18" charset="0"/>
                <a:cs typeface="Times New Roman" pitchFamily="18" charset="0"/>
              </a:rPr>
              <a:t>Principe général du phage display :</a:t>
            </a:r>
          </a:p>
          <a:p>
            <a:endParaRPr lang="fr-FR" dirty="0" smtClean="0">
              <a:latin typeface="Times New Roman" pitchFamily="18" charset="0"/>
              <a:cs typeface="Times New Roman" pitchFamily="18" charset="0"/>
            </a:endParaRPr>
          </a:p>
          <a:p>
            <a:pPr>
              <a:buFont typeface="Arial" pitchFamily="34" charset="0"/>
              <a:buChar char="•"/>
            </a:pPr>
            <a:r>
              <a:rPr lang="fr-FR" dirty="0" smtClean="0">
                <a:latin typeface="Times New Roman" pitchFamily="18" charset="0"/>
                <a:cs typeface="Times New Roman" pitchFamily="18" charset="0"/>
              </a:rPr>
              <a:t> Cette technique permet d’exprimer une protéine, un peptide, un anticorps fusionné à une protéine mineure de capside (P3) du phage filamenteux M13 et ainsi de créer des banques.</a:t>
            </a:r>
          </a:p>
        </p:txBody>
      </p:sp>
      <p:sp>
        <p:nvSpPr>
          <p:cNvPr id="8" name="ZoneTexte 7"/>
          <p:cNvSpPr txBox="1"/>
          <p:nvPr/>
        </p:nvSpPr>
        <p:spPr>
          <a:xfrm>
            <a:off x="179512" y="3501008"/>
            <a:ext cx="4896544" cy="646331"/>
          </a:xfrm>
          <a:prstGeom prst="rect">
            <a:avLst/>
          </a:prstGeom>
          <a:noFill/>
        </p:spPr>
        <p:txBody>
          <a:bodyPr wrap="square" rtlCol="0">
            <a:spAutoFit/>
          </a:bodyPr>
          <a:lstStyle/>
          <a:p>
            <a:pPr>
              <a:buFont typeface="Arial" pitchFamily="34" charset="0"/>
              <a:buChar char="•"/>
            </a:pPr>
            <a:r>
              <a:rPr lang="fr-FR" dirty="0" smtClean="0">
                <a:latin typeface="Times New Roman" pitchFamily="18" charset="0"/>
                <a:cs typeface="Times New Roman" pitchFamily="18" charset="0"/>
              </a:rPr>
              <a:t> Pour les ZFP, la sélection est basée sur des banques </a:t>
            </a:r>
            <a:r>
              <a:rPr lang="fr-FR" dirty="0" err="1" smtClean="0">
                <a:latin typeface="Times New Roman" pitchFamily="18" charset="0"/>
                <a:cs typeface="Times New Roman" pitchFamily="18" charset="0"/>
              </a:rPr>
              <a:t>phagiques</a:t>
            </a:r>
            <a:r>
              <a:rPr lang="fr-FR" dirty="0" smtClean="0">
                <a:latin typeface="Times New Roman" pitchFamily="18" charset="0"/>
                <a:cs typeface="Times New Roman" pitchFamily="18" charset="0"/>
              </a:rPr>
              <a:t> de </a:t>
            </a:r>
            <a:r>
              <a:rPr lang="fr-FR" dirty="0" err="1" smtClean="0">
                <a:latin typeface="Times New Roman" pitchFamily="18" charset="0"/>
                <a:cs typeface="Times New Roman" pitchFamily="18" charset="0"/>
              </a:rPr>
              <a:t>Zf</a:t>
            </a:r>
            <a:r>
              <a:rPr lang="fr-FR" dirty="0" smtClean="0">
                <a:latin typeface="Times New Roman" pitchFamily="18" charset="0"/>
                <a:cs typeface="Times New Roman" pitchFamily="18" charset="0"/>
              </a:rPr>
              <a:t> dérivées de </a:t>
            </a:r>
            <a:r>
              <a:rPr lang="fr-FR" i="1" dirty="0" smtClean="0">
                <a:latin typeface="Times New Roman" pitchFamily="18" charset="0"/>
                <a:cs typeface="Times New Roman" pitchFamily="18" charset="0"/>
              </a:rPr>
              <a:t>Zif268</a:t>
            </a:r>
            <a:r>
              <a:rPr lang="fr-FR" dirty="0"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
        <p:nvSpPr>
          <p:cNvPr id="9" name="ZoneTexte 8"/>
          <p:cNvSpPr txBox="1"/>
          <p:nvPr/>
        </p:nvSpPr>
        <p:spPr>
          <a:xfrm>
            <a:off x="179512" y="4365104"/>
            <a:ext cx="4892554" cy="923330"/>
          </a:xfrm>
          <a:prstGeom prst="rect">
            <a:avLst/>
          </a:prstGeom>
          <a:noFill/>
        </p:spPr>
        <p:txBody>
          <a:bodyPr wrap="square" rtlCol="0">
            <a:spAutoFit/>
          </a:bodyPr>
          <a:lstStyle/>
          <a:p>
            <a:pPr>
              <a:buFont typeface="Arial" pitchFamily="34" charset="0"/>
              <a:buChar char="•"/>
            </a:pPr>
            <a:r>
              <a:rPr lang="fr-FR" dirty="0" smtClean="0"/>
              <a:t> </a:t>
            </a:r>
            <a:r>
              <a:rPr lang="fr-FR" dirty="0" smtClean="0">
                <a:latin typeface="Times New Roman" pitchFamily="18" charset="0"/>
                <a:cs typeface="Times New Roman" pitchFamily="18" charset="0"/>
              </a:rPr>
              <a:t>Les </a:t>
            </a:r>
            <a:r>
              <a:rPr lang="fr-FR" b="1" dirty="0" smtClean="0">
                <a:latin typeface="Times New Roman" pitchFamily="18" charset="0"/>
                <a:cs typeface="Times New Roman" pitchFamily="18" charset="0"/>
              </a:rPr>
              <a:t>acides aminés clés dans la liaison à l’ADN </a:t>
            </a:r>
            <a:r>
              <a:rPr lang="fr-FR" dirty="0" smtClean="0">
                <a:latin typeface="Times New Roman" pitchFamily="18" charset="0"/>
                <a:cs typeface="Times New Roman" pitchFamily="18" charset="0"/>
              </a:rPr>
              <a:t>de chaque </a:t>
            </a:r>
            <a:r>
              <a:rPr lang="fr-FR" dirty="0" err="1" smtClean="0">
                <a:latin typeface="Times New Roman" pitchFamily="18" charset="0"/>
                <a:cs typeface="Times New Roman" pitchFamily="18" charset="0"/>
              </a:rPr>
              <a:t>Zf</a:t>
            </a:r>
            <a:r>
              <a:rPr lang="fr-FR" dirty="0" smtClean="0">
                <a:latin typeface="Times New Roman" pitchFamily="18" charset="0"/>
                <a:cs typeface="Times New Roman" pitchFamily="18" charset="0"/>
              </a:rPr>
              <a:t> dans une ZFP sont dégénérés pour créer des banques de mutants de ZFP.</a:t>
            </a:r>
            <a:endParaRPr lang="fr-FR" dirty="0">
              <a:latin typeface="Times New Roman" pitchFamily="18" charset="0"/>
              <a:cs typeface="Times New Roman" pitchFamily="18" charset="0"/>
            </a:endParaRPr>
          </a:p>
        </p:txBody>
      </p:sp>
      <p:sp>
        <p:nvSpPr>
          <p:cNvPr id="11" name="ZoneTexte 10"/>
          <p:cNvSpPr txBox="1"/>
          <p:nvPr/>
        </p:nvSpPr>
        <p:spPr>
          <a:xfrm>
            <a:off x="179512" y="5733256"/>
            <a:ext cx="4536504" cy="369332"/>
          </a:xfrm>
          <a:prstGeom prst="rect">
            <a:avLst/>
          </a:prstGeom>
          <a:noFill/>
        </p:spPr>
        <p:txBody>
          <a:bodyPr wrap="square" rtlCol="0">
            <a:spAutoFit/>
          </a:bodyPr>
          <a:lstStyle/>
          <a:p>
            <a:r>
              <a:rPr lang="fr-FR" b="1" u="sng" dirty="0" smtClean="0">
                <a:solidFill>
                  <a:srgbClr val="FF0000"/>
                </a:solidFill>
                <a:latin typeface="Times New Roman" pitchFamily="18" charset="0"/>
                <a:cs typeface="Times New Roman" pitchFamily="18" charset="0"/>
              </a:rPr>
              <a:t>Problème</a:t>
            </a:r>
            <a:r>
              <a:rPr lang="fr-FR" dirty="0" smtClean="0">
                <a:latin typeface="Times New Roman" pitchFamily="18" charset="0"/>
                <a:cs typeface="Times New Roman" pitchFamily="18" charset="0"/>
              </a:rPr>
              <a:t>: Nombre de mutant énorme (</a:t>
            </a:r>
            <a:r>
              <a:rPr lang="en-US" dirty="0" smtClean="0">
                <a:latin typeface="Times New Roman" pitchFamily="18" charset="0"/>
                <a:cs typeface="Times New Roman" pitchFamily="18" charset="0"/>
              </a:rPr>
              <a:t>&gt;10</a:t>
            </a:r>
            <a:r>
              <a:rPr lang="en-US" baseline="30000" dirty="0" smtClean="0">
                <a:latin typeface="Times New Roman" pitchFamily="18" charset="0"/>
                <a:cs typeface="Times New Roman" pitchFamily="18" charset="0"/>
              </a:rPr>
              <a:t>24 </a:t>
            </a:r>
            <a:r>
              <a:rPr lang="en-US" dirty="0" smtClean="0">
                <a:latin typeface="Times New Roman" pitchFamily="18" charset="0"/>
                <a:cs typeface="Times New Roman" pitchFamily="18" charset="0"/>
              </a:rPr>
              <a:t>) </a:t>
            </a:r>
          </a:p>
        </p:txBody>
      </p:sp>
      <p:cxnSp>
        <p:nvCxnSpPr>
          <p:cNvPr id="13" name="Connecteur droit avec flèche 12"/>
          <p:cNvCxnSpPr/>
          <p:nvPr/>
        </p:nvCxnSpPr>
        <p:spPr>
          <a:xfrm>
            <a:off x="142844" y="6357958"/>
            <a:ext cx="864096"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000100" y="6143644"/>
            <a:ext cx="3929090" cy="646331"/>
          </a:xfrm>
          <a:prstGeom prst="rect">
            <a:avLst/>
          </a:prstGeom>
          <a:noFill/>
        </p:spPr>
        <p:txBody>
          <a:bodyPr wrap="square" rtlCol="0">
            <a:spAutoFit/>
          </a:bodyPr>
          <a:lstStyle/>
          <a:p>
            <a:r>
              <a:rPr lang="fr-FR" dirty="0" smtClean="0"/>
              <a:t> </a:t>
            </a:r>
            <a:r>
              <a:rPr lang="fr-FR" dirty="0" smtClean="0">
                <a:latin typeface="Times New Roman" pitchFamily="18" charset="0"/>
                <a:cs typeface="Times New Roman" pitchFamily="18" charset="0"/>
              </a:rPr>
              <a:t>Tous les aa clés ne sont pas tous dégénérés</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0" y="0"/>
            <a:ext cx="6336704" cy="1298377"/>
            <a:chOff x="0" y="0"/>
            <a:chExt cx="6336704" cy="1298377"/>
          </a:xfrm>
        </p:grpSpPr>
        <p:sp>
          <p:nvSpPr>
            <p:cNvPr id="3" name="ZoneTexte 2"/>
            <p:cNvSpPr txBox="1"/>
            <p:nvPr/>
          </p:nvSpPr>
          <p:spPr>
            <a:xfrm>
              <a:off x="0" y="836712"/>
              <a:ext cx="6336704" cy="461665"/>
            </a:xfrm>
            <a:prstGeom prst="rect">
              <a:avLst/>
            </a:prstGeom>
            <a:noFill/>
          </p:spPr>
          <p:txBody>
            <a:bodyPr wrap="square" rtlCol="0">
              <a:spAutoFit/>
            </a:bodyPr>
            <a:lstStyle/>
            <a:p>
              <a:r>
                <a:rPr lang="fr-FR" sz="2400" u="sng" dirty="0">
                  <a:solidFill>
                    <a:prstClr val="black"/>
                  </a:solidFill>
                  <a:latin typeface="Times New Roman" pitchFamily="18" charset="0"/>
                  <a:cs typeface="Times New Roman" pitchFamily="18" charset="0"/>
                </a:rPr>
                <a:t>a) La sélection par la méthode du phage display</a:t>
              </a:r>
            </a:p>
          </p:txBody>
        </p:sp>
        <p:sp>
          <p:nvSpPr>
            <p:cNvPr id="4" name="ZoneTexte 3"/>
            <p:cNvSpPr txBox="1"/>
            <p:nvPr/>
          </p:nvSpPr>
          <p:spPr>
            <a:xfrm>
              <a:off x="179512" y="0"/>
              <a:ext cx="4968552" cy="523220"/>
            </a:xfrm>
            <a:prstGeom prst="rect">
              <a:avLst/>
            </a:prstGeom>
            <a:noFill/>
          </p:spPr>
          <p:txBody>
            <a:bodyPr wrap="square" rtlCol="0">
              <a:spAutoFit/>
            </a:bodyPr>
            <a:lstStyle/>
            <a:p>
              <a:r>
                <a:rPr lang="fr-FR" sz="2800" b="1" u="sng" dirty="0">
                  <a:solidFill>
                    <a:prstClr val="black"/>
                  </a:solidFill>
                  <a:latin typeface="Times New Roman" pitchFamily="18" charset="0"/>
                  <a:cs typeface="Times New Roman" pitchFamily="18" charset="0"/>
                </a:rPr>
                <a:t>I. Design et sélection des ZFN</a:t>
              </a:r>
            </a:p>
          </p:txBody>
        </p:sp>
      </p:grpSp>
      <p:sp>
        <p:nvSpPr>
          <p:cNvPr id="11" name="ZoneTexte 10"/>
          <p:cNvSpPr txBox="1"/>
          <p:nvPr/>
        </p:nvSpPr>
        <p:spPr>
          <a:xfrm>
            <a:off x="0" y="1916832"/>
            <a:ext cx="7776864" cy="1200329"/>
          </a:xfrm>
          <a:prstGeom prst="rect">
            <a:avLst/>
          </a:prstGeom>
          <a:noFill/>
        </p:spPr>
        <p:txBody>
          <a:bodyPr wrap="square" rtlCol="0">
            <a:spAutoFit/>
          </a:bodyPr>
          <a:lstStyle/>
          <a:p>
            <a:pPr marL="266700" indent="-266700">
              <a:buFont typeface="Arial" pitchFamily="34" charset="0"/>
              <a:buChar char="•"/>
            </a:pPr>
            <a:r>
              <a:rPr lang="fr-FR" dirty="0">
                <a:solidFill>
                  <a:prstClr val="black"/>
                </a:solidFill>
                <a:latin typeface="Times New Roman" pitchFamily="18" charset="0"/>
                <a:cs typeface="Times New Roman" pitchFamily="18" charset="0"/>
              </a:rPr>
              <a:t>Sélection de chaque ZFN possédant 2 </a:t>
            </a:r>
            <a:r>
              <a:rPr lang="fr-FR" dirty="0" err="1">
                <a:solidFill>
                  <a:prstClr val="black"/>
                </a:solidFill>
                <a:latin typeface="Times New Roman" pitchFamily="18" charset="0"/>
                <a:cs typeface="Times New Roman" pitchFamily="18" charset="0"/>
              </a:rPr>
              <a:t>Zf</a:t>
            </a:r>
            <a:r>
              <a:rPr lang="fr-FR" dirty="0">
                <a:solidFill>
                  <a:prstClr val="black"/>
                </a:solidFill>
                <a:latin typeface="Times New Roman" pitchFamily="18" charset="0"/>
                <a:cs typeface="Times New Roman" pitchFamily="18" charset="0"/>
              </a:rPr>
              <a:t> ancres et une </a:t>
            </a:r>
            <a:r>
              <a:rPr lang="fr-FR" dirty="0" err="1">
                <a:solidFill>
                  <a:prstClr val="black"/>
                </a:solidFill>
                <a:latin typeface="Times New Roman" pitchFamily="18" charset="0"/>
                <a:cs typeface="Times New Roman" pitchFamily="18" charset="0"/>
              </a:rPr>
              <a:t>Zf</a:t>
            </a:r>
            <a:r>
              <a:rPr lang="fr-FR" dirty="0">
                <a:solidFill>
                  <a:prstClr val="black"/>
                </a:solidFill>
                <a:latin typeface="Times New Roman" pitchFamily="18" charset="0"/>
                <a:cs typeface="Times New Roman" pitchFamily="18" charset="0"/>
              </a:rPr>
              <a:t> dégénérée</a:t>
            </a:r>
          </a:p>
          <a:p>
            <a:pPr marL="266700" indent="-266700">
              <a:buFont typeface="Arial" pitchFamily="34" charset="0"/>
              <a:buChar char="•"/>
            </a:pPr>
            <a:endParaRPr lang="fr-FR" dirty="0">
              <a:solidFill>
                <a:prstClr val="black"/>
              </a:solidFill>
              <a:latin typeface="Times New Roman" pitchFamily="18" charset="0"/>
              <a:cs typeface="Times New Roman" pitchFamily="18" charset="0"/>
            </a:endParaRPr>
          </a:p>
          <a:p>
            <a:pPr marL="266700" indent="-266700">
              <a:buFont typeface="Arial" pitchFamily="34" charset="0"/>
              <a:buChar char="•"/>
            </a:pPr>
            <a:r>
              <a:rPr lang="fr-FR" dirty="0">
                <a:solidFill>
                  <a:prstClr val="black"/>
                </a:solidFill>
                <a:latin typeface="Times New Roman" pitchFamily="18" charset="0"/>
                <a:cs typeface="Times New Roman" pitchFamily="18" charset="0"/>
              </a:rPr>
              <a:t>Les 2 </a:t>
            </a:r>
            <a:r>
              <a:rPr lang="fr-FR" dirty="0" err="1">
                <a:solidFill>
                  <a:prstClr val="black"/>
                </a:solidFill>
                <a:latin typeface="Times New Roman" pitchFamily="18" charset="0"/>
                <a:cs typeface="Times New Roman" pitchFamily="18" charset="0"/>
              </a:rPr>
              <a:t>Zf</a:t>
            </a:r>
            <a:r>
              <a:rPr lang="fr-FR" dirty="0">
                <a:solidFill>
                  <a:prstClr val="black"/>
                </a:solidFill>
                <a:latin typeface="Times New Roman" pitchFamily="18" charset="0"/>
                <a:cs typeface="Times New Roman" pitchFamily="18" charset="0"/>
              </a:rPr>
              <a:t> ancres sont des </a:t>
            </a:r>
            <a:r>
              <a:rPr lang="fr-FR" dirty="0" err="1">
                <a:solidFill>
                  <a:prstClr val="black"/>
                </a:solidFill>
                <a:latin typeface="Times New Roman" pitchFamily="18" charset="0"/>
                <a:cs typeface="Times New Roman" pitchFamily="18" charset="0"/>
              </a:rPr>
              <a:t>Zf</a:t>
            </a:r>
            <a:r>
              <a:rPr lang="fr-FR" dirty="0">
                <a:solidFill>
                  <a:prstClr val="black"/>
                </a:solidFill>
                <a:latin typeface="Times New Roman" pitchFamily="18" charset="0"/>
                <a:cs typeface="Times New Roman" pitchFamily="18" charset="0"/>
              </a:rPr>
              <a:t> de </a:t>
            </a:r>
            <a:r>
              <a:rPr lang="fr-FR" i="1" dirty="0" err="1">
                <a:solidFill>
                  <a:prstClr val="black"/>
                </a:solidFill>
                <a:latin typeface="Times New Roman" pitchFamily="18" charset="0"/>
                <a:cs typeface="Times New Roman" pitchFamily="18" charset="0"/>
              </a:rPr>
              <a:t>Zif</a:t>
            </a:r>
            <a:r>
              <a:rPr lang="fr-FR" i="1" dirty="0">
                <a:solidFill>
                  <a:prstClr val="black"/>
                </a:solidFill>
                <a:latin typeface="Times New Roman" pitchFamily="18" charset="0"/>
                <a:cs typeface="Times New Roman" pitchFamily="18" charset="0"/>
              </a:rPr>
              <a:t> 268</a:t>
            </a:r>
            <a:endParaRPr lang="fr-FR" dirty="0">
              <a:solidFill>
                <a:prstClr val="black"/>
              </a:solidFill>
              <a:latin typeface="Times New Roman" pitchFamily="18" charset="0"/>
              <a:cs typeface="Times New Roman" pitchFamily="18" charset="0"/>
            </a:endParaRPr>
          </a:p>
          <a:p>
            <a:pPr marL="266700" indent="-266700">
              <a:buFont typeface="Arial" pitchFamily="34" charset="0"/>
              <a:buChar char="•"/>
            </a:pPr>
            <a:endParaRPr lang="fr-FR" dirty="0">
              <a:solidFill>
                <a:prstClr val="black"/>
              </a:solidFill>
              <a:latin typeface="Times New Roman" pitchFamily="18" charset="0"/>
              <a:cs typeface="Times New Roman" pitchFamily="18" charset="0"/>
            </a:endParaRPr>
          </a:p>
        </p:txBody>
      </p:sp>
      <p:sp>
        <p:nvSpPr>
          <p:cNvPr id="12" name="ZoneTexte 11"/>
          <p:cNvSpPr txBox="1"/>
          <p:nvPr/>
        </p:nvSpPr>
        <p:spPr>
          <a:xfrm>
            <a:off x="6372200" y="5589240"/>
            <a:ext cx="1872208" cy="307777"/>
          </a:xfrm>
          <a:prstGeom prst="rect">
            <a:avLst/>
          </a:prstGeom>
          <a:noFill/>
        </p:spPr>
        <p:txBody>
          <a:bodyPr wrap="square" rtlCol="0">
            <a:spAutoFit/>
          </a:bodyPr>
          <a:lstStyle/>
          <a:p>
            <a:r>
              <a:rPr lang="fr-FR" sz="1400" i="1" dirty="0">
                <a:solidFill>
                  <a:prstClr val="black"/>
                </a:solidFill>
                <a:latin typeface="Times New Roman" pitchFamily="18" charset="0"/>
                <a:cs typeface="Times New Roman" pitchFamily="18" charset="0"/>
              </a:rPr>
              <a:t>C.O. </a:t>
            </a:r>
            <a:r>
              <a:rPr lang="fr-FR" sz="1400" i="1" dirty="0" err="1">
                <a:solidFill>
                  <a:prstClr val="black"/>
                </a:solidFill>
                <a:latin typeface="Times New Roman" pitchFamily="18" charset="0"/>
                <a:cs typeface="Times New Roman" pitchFamily="18" charset="0"/>
              </a:rPr>
              <a:t>Pabo</a:t>
            </a:r>
            <a:r>
              <a:rPr lang="fr-FR" sz="1400" i="1" dirty="0">
                <a:solidFill>
                  <a:prstClr val="black"/>
                </a:solidFill>
                <a:latin typeface="Times New Roman" pitchFamily="18" charset="0"/>
                <a:cs typeface="Times New Roman" pitchFamily="18" charset="0"/>
              </a:rPr>
              <a:t> &amp; al. 2001</a:t>
            </a:r>
          </a:p>
        </p:txBody>
      </p:sp>
      <p:sp>
        <p:nvSpPr>
          <p:cNvPr id="30" name="ZoneTexte 29"/>
          <p:cNvSpPr txBox="1"/>
          <p:nvPr/>
        </p:nvSpPr>
        <p:spPr>
          <a:xfrm>
            <a:off x="0" y="3140968"/>
            <a:ext cx="8676456" cy="646331"/>
          </a:xfrm>
          <a:prstGeom prst="rect">
            <a:avLst/>
          </a:prstGeom>
          <a:noFill/>
        </p:spPr>
        <p:txBody>
          <a:bodyPr wrap="square" rtlCol="0">
            <a:spAutoFit/>
          </a:bodyPr>
          <a:lstStyle/>
          <a:p>
            <a:pPr marL="265113" indent="-265113">
              <a:buFont typeface="Arial" pitchFamily="34" charset="0"/>
              <a:buChar char="•"/>
            </a:pPr>
            <a:r>
              <a:rPr lang="fr-FR" dirty="0">
                <a:solidFill>
                  <a:prstClr val="black"/>
                </a:solidFill>
                <a:latin typeface="Times New Roman" pitchFamily="18" charset="0"/>
                <a:cs typeface="Times New Roman" pitchFamily="18" charset="0"/>
              </a:rPr>
              <a:t>Les séquences utilisées pour la sélection sont un codon de la séquence d’intérêt </a:t>
            </a:r>
            <a:r>
              <a:rPr lang="fr-FR">
                <a:solidFill>
                  <a:prstClr val="black"/>
                </a:solidFill>
                <a:latin typeface="Times New Roman" pitchFamily="18" charset="0"/>
                <a:cs typeface="Times New Roman" pitchFamily="18" charset="0"/>
              </a:rPr>
              <a:t>et les </a:t>
            </a:r>
            <a:r>
              <a:rPr lang="fr-FR" dirty="0">
                <a:solidFill>
                  <a:prstClr val="black"/>
                </a:solidFill>
                <a:latin typeface="Times New Roman" pitchFamily="18" charset="0"/>
                <a:cs typeface="Times New Roman" pitchFamily="18" charset="0"/>
              </a:rPr>
              <a:t>deux autres codons sont les codons reconnus par les 2 </a:t>
            </a:r>
            <a:r>
              <a:rPr lang="fr-FR" dirty="0" err="1">
                <a:solidFill>
                  <a:prstClr val="black"/>
                </a:solidFill>
                <a:latin typeface="Times New Roman" pitchFamily="18" charset="0"/>
                <a:cs typeface="Times New Roman" pitchFamily="18" charset="0"/>
              </a:rPr>
              <a:t>Zf</a:t>
            </a:r>
            <a:r>
              <a:rPr lang="fr-FR" dirty="0">
                <a:solidFill>
                  <a:prstClr val="black"/>
                </a:solidFill>
                <a:latin typeface="Times New Roman" pitchFamily="18" charset="0"/>
                <a:cs typeface="Times New Roman" pitchFamily="18" charset="0"/>
              </a:rPr>
              <a:t> de </a:t>
            </a:r>
            <a:r>
              <a:rPr lang="fr-FR" i="1" dirty="0" err="1">
                <a:solidFill>
                  <a:prstClr val="black"/>
                </a:solidFill>
                <a:latin typeface="Times New Roman" pitchFamily="18" charset="0"/>
                <a:cs typeface="Times New Roman" pitchFamily="18" charset="0"/>
              </a:rPr>
              <a:t>Zif</a:t>
            </a:r>
            <a:r>
              <a:rPr lang="fr-FR" i="1" dirty="0">
                <a:solidFill>
                  <a:prstClr val="black"/>
                </a:solidFill>
                <a:latin typeface="Times New Roman" pitchFamily="18" charset="0"/>
                <a:cs typeface="Times New Roman" pitchFamily="18" charset="0"/>
              </a:rPr>
              <a:t> 268</a:t>
            </a:r>
          </a:p>
        </p:txBody>
      </p:sp>
      <p:grpSp>
        <p:nvGrpSpPr>
          <p:cNvPr id="5" name="Groupe 32"/>
          <p:cNvGrpSpPr/>
          <p:nvPr/>
        </p:nvGrpSpPr>
        <p:grpSpPr>
          <a:xfrm>
            <a:off x="467544" y="4437112"/>
            <a:ext cx="7439774" cy="886183"/>
            <a:chOff x="467544" y="4437112"/>
            <a:chExt cx="7439774" cy="886183"/>
          </a:xfrm>
        </p:grpSpPr>
        <p:pic>
          <p:nvPicPr>
            <p:cNvPr id="26" name="Image 25" descr="Sans titre.png"/>
            <p:cNvPicPr>
              <a:picLocks noChangeAspect="1"/>
            </p:cNvPicPr>
            <p:nvPr/>
          </p:nvPicPr>
          <p:blipFill>
            <a:blip r:embed="rId3" cstate="print"/>
            <a:stretch>
              <a:fillRect/>
            </a:stretch>
          </p:blipFill>
          <p:spPr>
            <a:xfrm>
              <a:off x="3059832" y="4581128"/>
              <a:ext cx="2001059" cy="705135"/>
            </a:xfrm>
            <a:prstGeom prst="rect">
              <a:avLst/>
            </a:prstGeom>
          </p:spPr>
        </p:pic>
        <p:pic>
          <p:nvPicPr>
            <p:cNvPr id="27" name="Image 26" descr="Sans titre 4.png"/>
            <p:cNvPicPr>
              <a:picLocks noChangeAspect="1"/>
            </p:cNvPicPr>
            <p:nvPr/>
          </p:nvPicPr>
          <p:blipFill>
            <a:blip r:embed="rId4" cstate="print"/>
            <a:stretch>
              <a:fillRect/>
            </a:stretch>
          </p:blipFill>
          <p:spPr>
            <a:xfrm>
              <a:off x="5868144" y="4437112"/>
              <a:ext cx="2039174" cy="886183"/>
            </a:xfrm>
            <a:prstGeom prst="rect">
              <a:avLst/>
            </a:prstGeom>
          </p:spPr>
        </p:pic>
        <p:pic>
          <p:nvPicPr>
            <p:cNvPr id="32" name="Image 31" descr="Sans titre 3.png"/>
            <p:cNvPicPr>
              <a:picLocks noChangeAspect="1"/>
            </p:cNvPicPr>
            <p:nvPr/>
          </p:nvPicPr>
          <p:blipFill>
            <a:blip r:embed="rId5" cstate="print"/>
            <a:stretch>
              <a:fillRect/>
            </a:stretch>
          </p:blipFill>
          <p:spPr>
            <a:xfrm>
              <a:off x="467544" y="4509120"/>
              <a:ext cx="1972472" cy="752779"/>
            </a:xfrm>
            <a:prstGeom prst="rect">
              <a:avLst/>
            </a:prstGeom>
          </p:spPr>
        </p:pic>
      </p:grpSp>
      <p:sp>
        <p:nvSpPr>
          <p:cNvPr id="13" name="ZoneTexte 12"/>
          <p:cNvSpPr txBox="1"/>
          <p:nvPr/>
        </p:nvSpPr>
        <p:spPr>
          <a:xfrm>
            <a:off x="0" y="6021288"/>
            <a:ext cx="9144000" cy="646331"/>
          </a:xfrm>
          <a:prstGeom prst="rect">
            <a:avLst/>
          </a:prstGeom>
          <a:noFill/>
        </p:spPr>
        <p:txBody>
          <a:bodyPr wrap="square" rtlCol="0">
            <a:spAutoFit/>
          </a:bodyPr>
          <a:lstStyle/>
          <a:p>
            <a:pPr indent="361950">
              <a:buFont typeface="Arial" pitchFamily="34" charset="0"/>
              <a:buChar char="•"/>
            </a:pPr>
            <a:r>
              <a:rPr lang="fr-FR" dirty="0">
                <a:solidFill>
                  <a:prstClr val="black"/>
                </a:solidFill>
                <a:latin typeface="Times New Roman" pitchFamily="18" charset="0"/>
                <a:cs typeface="Times New Roman" pitchFamily="18" charset="0"/>
              </a:rPr>
              <a:t>Les </a:t>
            </a:r>
            <a:r>
              <a:rPr lang="fr-FR" dirty="0" err="1">
                <a:solidFill>
                  <a:prstClr val="black"/>
                </a:solidFill>
                <a:latin typeface="Times New Roman" pitchFamily="18" charset="0"/>
                <a:cs typeface="Times New Roman" pitchFamily="18" charset="0"/>
              </a:rPr>
              <a:t>Zf</a:t>
            </a:r>
            <a:r>
              <a:rPr lang="fr-FR" dirty="0">
                <a:solidFill>
                  <a:prstClr val="black"/>
                </a:solidFill>
                <a:latin typeface="Times New Roman" pitchFamily="18" charset="0"/>
                <a:cs typeface="Times New Roman" pitchFamily="18" charset="0"/>
              </a:rPr>
              <a:t> sélectionnées indépendamment, sont fusionnées pour donner une ZFP </a:t>
            </a:r>
            <a:r>
              <a:rPr lang="fr-FR" dirty="0" smtClean="0">
                <a:solidFill>
                  <a:prstClr val="black"/>
                </a:solidFill>
                <a:latin typeface="Times New Roman" pitchFamily="18" charset="0"/>
                <a:cs typeface="Times New Roman" pitchFamily="18" charset="0"/>
              </a:rPr>
              <a:t>spécifique à</a:t>
            </a:r>
            <a:endParaRPr lang="fr-FR" dirty="0">
              <a:solidFill>
                <a:prstClr val="black"/>
              </a:solidFill>
              <a:latin typeface="Times New Roman" pitchFamily="18" charset="0"/>
              <a:cs typeface="Times New Roman" pitchFamily="18" charset="0"/>
            </a:endParaRPr>
          </a:p>
          <a:p>
            <a:pPr indent="361950"/>
            <a:r>
              <a:rPr lang="fr-FR" dirty="0">
                <a:solidFill>
                  <a:prstClr val="black"/>
                </a:solidFill>
                <a:latin typeface="Times New Roman" pitchFamily="18" charset="0"/>
                <a:cs typeface="Times New Roman" pitchFamily="18" charset="0"/>
              </a:rPr>
              <a:t>la séquence d’intérêt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0"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6"/>
          <p:cNvPicPr>
            <a:picLocks noChangeAspect="1" noChangeArrowheads="1"/>
          </p:cNvPicPr>
          <p:nvPr/>
        </p:nvPicPr>
        <p:blipFill>
          <a:blip r:embed="rId2" cstate="print"/>
          <a:srcRect t="65191"/>
          <a:stretch>
            <a:fillRect/>
          </a:stretch>
        </p:blipFill>
        <p:spPr bwMode="auto">
          <a:xfrm>
            <a:off x="323528" y="4077072"/>
            <a:ext cx="6696744" cy="807438"/>
          </a:xfrm>
          <a:prstGeom prst="rect">
            <a:avLst/>
          </a:prstGeom>
          <a:noFill/>
          <a:ln w="9525">
            <a:noFill/>
            <a:miter lim="800000"/>
            <a:headEnd/>
            <a:tailEnd/>
          </a:ln>
        </p:spPr>
      </p:pic>
      <p:grpSp>
        <p:nvGrpSpPr>
          <p:cNvPr id="3" name="Groupe 11"/>
          <p:cNvGrpSpPr/>
          <p:nvPr/>
        </p:nvGrpSpPr>
        <p:grpSpPr>
          <a:xfrm>
            <a:off x="395536" y="2492896"/>
            <a:ext cx="6624736" cy="864096"/>
            <a:chOff x="467544" y="2492896"/>
            <a:chExt cx="6624736" cy="864096"/>
          </a:xfrm>
        </p:grpSpPr>
        <p:pic>
          <p:nvPicPr>
            <p:cNvPr id="13" name="Picture 6"/>
            <p:cNvPicPr>
              <a:picLocks noChangeAspect="1" noChangeArrowheads="1"/>
            </p:cNvPicPr>
            <p:nvPr/>
          </p:nvPicPr>
          <p:blipFill>
            <a:blip r:embed="rId2" cstate="print"/>
            <a:srcRect r="21739" b="62748"/>
            <a:stretch>
              <a:fillRect/>
            </a:stretch>
          </p:blipFill>
          <p:spPr bwMode="auto">
            <a:xfrm>
              <a:off x="467544" y="2492896"/>
              <a:ext cx="5184576" cy="864096"/>
            </a:xfrm>
            <a:prstGeom prst="rect">
              <a:avLst/>
            </a:prstGeom>
            <a:noFill/>
            <a:ln w="9525">
              <a:noFill/>
              <a:miter lim="800000"/>
              <a:headEnd/>
              <a:tailEnd/>
            </a:ln>
          </p:spPr>
        </p:pic>
        <p:pic>
          <p:nvPicPr>
            <p:cNvPr id="14" name="Picture 6"/>
            <p:cNvPicPr>
              <a:picLocks noChangeAspect="1" noChangeArrowheads="1"/>
            </p:cNvPicPr>
            <p:nvPr/>
          </p:nvPicPr>
          <p:blipFill>
            <a:blip r:embed="rId2" cstate="print"/>
            <a:srcRect l="78261" b="62748"/>
            <a:stretch>
              <a:fillRect/>
            </a:stretch>
          </p:blipFill>
          <p:spPr bwMode="auto">
            <a:xfrm>
              <a:off x="5652120" y="2492896"/>
              <a:ext cx="1440160" cy="864096"/>
            </a:xfrm>
            <a:prstGeom prst="rect">
              <a:avLst/>
            </a:prstGeom>
            <a:noFill/>
            <a:ln w="9525">
              <a:noFill/>
              <a:miter lim="800000"/>
              <a:headEnd/>
              <a:tailEnd/>
            </a:ln>
          </p:spPr>
        </p:pic>
      </p:grpSp>
      <p:pic>
        <p:nvPicPr>
          <p:cNvPr id="4" name="Picture 6"/>
          <p:cNvPicPr>
            <a:picLocks noChangeAspect="1" noChangeArrowheads="1"/>
          </p:cNvPicPr>
          <p:nvPr/>
        </p:nvPicPr>
        <p:blipFill>
          <a:blip r:embed="rId2" cstate="print"/>
          <a:srcRect t="34148" b="31705"/>
          <a:stretch>
            <a:fillRect/>
          </a:stretch>
        </p:blipFill>
        <p:spPr bwMode="auto">
          <a:xfrm>
            <a:off x="323528" y="3356992"/>
            <a:ext cx="6696744" cy="792088"/>
          </a:xfrm>
          <a:prstGeom prst="rect">
            <a:avLst/>
          </a:prstGeom>
          <a:noFill/>
          <a:ln w="9525">
            <a:noFill/>
            <a:miter lim="800000"/>
            <a:headEnd/>
            <a:tailEnd/>
          </a:ln>
        </p:spPr>
      </p:pic>
      <p:sp>
        <p:nvSpPr>
          <p:cNvPr id="2" name="Rectangle 1"/>
          <p:cNvSpPr/>
          <p:nvPr/>
        </p:nvSpPr>
        <p:spPr>
          <a:xfrm>
            <a:off x="0" y="1556792"/>
            <a:ext cx="8604448" cy="646331"/>
          </a:xfrm>
          <a:prstGeom prst="rect">
            <a:avLst/>
          </a:prstGeom>
        </p:spPr>
        <p:txBody>
          <a:bodyPr wrap="square">
            <a:spAutoFit/>
          </a:bodyPr>
          <a:lstStyle/>
          <a:p>
            <a:pPr marL="266700" indent="-266700">
              <a:buFont typeface="Arial" pitchFamily="34" charset="0"/>
              <a:buChar char="•"/>
            </a:pPr>
            <a:r>
              <a:rPr lang="fr-FR" dirty="0">
                <a:solidFill>
                  <a:prstClr val="black"/>
                </a:solidFill>
                <a:latin typeface="Times New Roman" pitchFamily="18" charset="0"/>
                <a:cs typeface="Times New Roman" pitchFamily="18" charset="0"/>
              </a:rPr>
              <a:t>Ici, la sélection de chaque </a:t>
            </a:r>
            <a:r>
              <a:rPr lang="fr-FR" dirty="0" err="1">
                <a:solidFill>
                  <a:prstClr val="black"/>
                </a:solidFill>
                <a:latin typeface="Times New Roman" pitchFamily="18" charset="0"/>
                <a:cs typeface="Times New Roman" pitchFamily="18" charset="0"/>
              </a:rPr>
              <a:t>Zf</a:t>
            </a:r>
            <a:r>
              <a:rPr lang="fr-FR" dirty="0">
                <a:solidFill>
                  <a:prstClr val="black"/>
                </a:solidFill>
                <a:latin typeface="Times New Roman" pitchFamily="18" charset="0"/>
                <a:cs typeface="Times New Roman" pitchFamily="18" charset="0"/>
              </a:rPr>
              <a:t> se fait en fonction de ses voisines pour donner une ZFP reconnaissant une séquence spécifique</a:t>
            </a:r>
          </a:p>
        </p:txBody>
      </p:sp>
      <p:sp>
        <p:nvSpPr>
          <p:cNvPr id="15" name="ZoneTexte 14"/>
          <p:cNvSpPr txBox="1"/>
          <p:nvPr/>
        </p:nvSpPr>
        <p:spPr>
          <a:xfrm>
            <a:off x="0" y="5013176"/>
            <a:ext cx="8892480" cy="646331"/>
          </a:xfrm>
          <a:prstGeom prst="rect">
            <a:avLst/>
          </a:prstGeom>
          <a:noFill/>
        </p:spPr>
        <p:txBody>
          <a:bodyPr wrap="square" rtlCol="0">
            <a:spAutoFit/>
          </a:bodyPr>
          <a:lstStyle/>
          <a:p>
            <a:pPr marL="266700" indent="-266700">
              <a:buFont typeface="Arial" pitchFamily="34" charset="0"/>
              <a:buChar char="•"/>
            </a:pPr>
            <a:r>
              <a:rPr lang="fr-FR" dirty="0">
                <a:solidFill>
                  <a:prstClr val="black"/>
                </a:solidFill>
                <a:latin typeface="Times New Roman" pitchFamily="18" charset="0"/>
                <a:cs typeface="Times New Roman" pitchFamily="18" charset="0"/>
              </a:rPr>
              <a:t>Cela requière la création de banque de ZFP et de multiple </a:t>
            </a:r>
            <a:r>
              <a:rPr lang="fr-FR" dirty="0" err="1">
                <a:solidFill>
                  <a:prstClr val="black"/>
                </a:solidFill>
                <a:latin typeface="Times New Roman" pitchFamily="18" charset="0"/>
                <a:cs typeface="Times New Roman" pitchFamily="18" charset="0"/>
              </a:rPr>
              <a:t>run</a:t>
            </a:r>
            <a:r>
              <a:rPr lang="fr-FR" dirty="0">
                <a:solidFill>
                  <a:prstClr val="black"/>
                </a:solidFill>
                <a:latin typeface="Times New Roman" pitchFamily="18" charset="0"/>
                <a:cs typeface="Times New Roman" pitchFamily="18" charset="0"/>
              </a:rPr>
              <a:t> de sélection </a:t>
            </a:r>
            <a:r>
              <a:rPr lang="fr-FR" b="1" dirty="0">
                <a:solidFill>
                  <a:prstClr val="black"/>
                </a:solidFill>
                <a:latin typeface="Times New Roman" pitchFamily="18" charset="0"/>
                <a:cs typeface="Times New Roman" pitchFamily="18" charset="0"/>
              </a:rPr>
              <a:t>pour toutes et chaque </a:t>
            </a:r>
            <a:r>
              <a:rPr lang="fr-FR" b="1" dirty="0" err="1">
                <a:solidFill>
                  <a:prstClr val="black"/>
                </a:solidFill>
                <a:latin typeface="Times New Roman" pitchFamily="18" charset="0"/>
                <a:cs typeface="Times New Roman" pitchFamily="18" charset="0"/>
              </a:rPr>
              <a:t>Zf</a:t>
            </a:r>
            <a:endParaRPr lang="fr-FR" b="1" dirty="0">
              <a:solidFill>
                <a:prstClr val="black"/>
              </a:solidFill>
            </a:endParaRPr>
          </a:p>
        </p:txBody>
      </p:sp>
      <p:grpSp>
        <p:nvGrpSpPr>
          <p:cNvPr id="5" name="Groupe 15"/>
          <p:cNvGrpSpPr/>
          <p:nvPr/>
        </p:nvGrpSpPr>
        <p:grpSpPr>
          <a:xfrm>
            <a:off x="467544" y="5733256"/>
            <a:ext cx="8928992" cy="513348"/>
            <a:chOff x="395536" y="5517232"/>
            <a:chExt cx="8928992" cy="513348"/>
          </a:xfrm>
        </p:grpSpPr>
        <p:sp>
          <p:nvSpPr>
            <p:cNvPr id="17" name="Flèche à angle droit 16"/>
            <p:cNvSpPr/>
            <p:nvPr/>
          </p:nvSpPr>
          <p:spPr>
            <a:xfrm rot="5400000">
              <a:off x="431540" y="5481228"/>
              <a:ext cx="432048" cy="5040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ZoneTexte 17"/>
            <p:cNvSpPr txBox="1"/>
            <p:nvPr/>
          </p:nvSpPr>
          <p:spPr>
            <a:xfrm>
              <a:off x="971600" y="5661248"/>
              <a:ext cx="8352928" cy="369332"/>
            </a:xfrm>
            <a:prstGeom prst="rect">
              <a:avLst/>
            </a:prstGeom>
            <a:noFill/>
          </p:spPr>
          <p:txBody>
            <a:bodyPr wrap="square" rtlCol="0">
              <a:spAutoFit/>
            </a:bodyPr>
            <a:lstStyle/>
            <a:p>
              <a:r>
                <a:rPr lang="fr-FR" b="1" dirty="0">
                  <a:solidFill>
                    <a:prstClr val="black"/>
                  </a:solidFill>
                  <a:latin typeface="Times New Roman" pitchFamily="18" charset="0"/>
                  <a:cs typeface="Times New Roman" pitchFamily="18" charset="0"/>
                </a:rPr>
                <a:t>Identification de ZFP reconnaissant 5’-GNN-3’, 5’-ANN-3’, 5’-CNN-3’, 5’TNN-3</a:t>
              </a:r>
              <a:r>
                <a:rPr lang="fr-FR" dirty="0">
                  <a:solidFill>
                    <a:prstClr val="black"/>
                  </a:solidFill>
                  <a:latin typeface="Times New Roman" pitchFamily="18" charset="0"/>
                  <a:cs typeface="Times New Roman" pitchFamily="18" charset="0"/>
                </a:rPr>
                <a:t>’</a:t>
              </a:r>
              <a:endParaRPr lang="fr-FR" dirty="0">
                <a:solidFill>
                  <a:prstClr val="black"/>
                </a:solidFill>
              </a:endParaRPr>
            </a:p>
          </p:txBody>
        </p:sp>
      </p:grpSp>
      <p:sp>
        <p:nvSpPr>
          <p:cNvPr id="22" name="Bouton d’action : Suivant 4">
            <a:hlinkClick r:id="rId3" action="ppaction://hlinksldjump" highlightClick="1"/>
          </p:cNvPr>
          <p:cNvSpPr/>
          <p:nvPr/>
        </p:nvSpPr>
        <p:spPr>
          <a:xfrm>
            <a:off x="8676456" y="6381328"/>
            <a:ext cx="360039" cy="3256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nvGrpSpPr>
          <p:cNvPr id="6" name="Groupe 22"/>
          <p:cNvGrpSpPr/>
          <p:nvPr/>
        </p:nvGrpSpPr>
        <p:grpSpPr>
          <a:xfrm>
            <a:off x="0" y="0"/>
            <a:ext cx="6336704" cy="1298377"/>
            <a:chOff x="0" y="0"/>
            <a:chExt cx="6336704" cy="1298377"/>
          </a:xfrm>
        </p:grpSpPr>
        <p:sp>
          <p:nvSpPr>
            <p:cNvPr id="24" name="ZoneTexte 23"/>
            <p:cNvSpPr txBox="1"/>
            <p:nvPr/>
          </p:nvSpPr>
          <p:spPr>
            <a:xfrm>
              <a:off x="0" y="836712"/>
              <a:ext cx="6336704" cy="461665"/>
            </a:xfrm>
            <a:prstGeom prst="rect">
              <a:avLst/>
            </a:prstGeom>
            <a:noFill/>
          </p:spPr>
          <p:txBody>
            <a:bodyPr wrap="square" rtlCol="0">
              <a:spAutoFit/>
            </a:bodyPr>
            <a:lstStyle/>
            <a:p>
              <a:r>
                <a:rPr lang="fr-FR" sz="2400" u="sng" dirty="0">
                  <a:solidFill>
                    <a:prstClr val="black"/>
                  </a:solidFill>
                  <a:latin typeface="Times New Roman" pitchFamily="18" charset="0"/>
                  <a:cs typeface="Times New Roman" pitchFamily="18" charset="0"/>
                </a:rPr>
                <a:t>a) La sélection par la méthode du phage display</a:t>
              </a:r>
            </a:p>
          </p:txBody>
        </p:sp>
        <p:sp>
          <p:nvSpPr>
            <p:cNvPr id="25" name="ZoneTexte 24"/>
            <p:cNvSpPr txBox="1"/>
            <p:nvPr/>
          </p:nvSpPr>
          <p:spPr>
            <a:xfrm>
              <a:off x="179512" y="0"/>
              <a:ext cx="4968552" cy="523220"/>
            </a:xfrm>
            <a:prstGeom prst="rect">
              <a:avLst/>
            </a:prstGeom>
            <a:noFill/>
          </p:spPr>
          <p:txBody>
            <a:bodyPr wrap="square" rtlCol="0">
              <a:spAutoFit/>
            </a:bodyPr>
            <a:lstStyle/>
            <a:p>
              <a:r>
                <a:rPr lang="fr-FR" sz="2800" b="1" u="sng" dirty="0">
                  <a:solidFill>
                    <a:prstClr val="black"/>
                  </a:solidFill>
                  <a:latin typeface="Times New Roman" pitchFamily="18" charset="0"/>
                  <a:cs typeface="Times New Roman" pitchFamily="18" charset="0"/>
                </a:rPr>
                <a:t>I. Design et sélection des ZFN</a:t>
              </a:r>
            </a:p>
          </p:txBody>
        </p:sp>
      </p:grpSp>
      <p:sp>
        <p:nvSpPr>
          <p:cNvPr id="27" name="ZoneTexte 26"/>
          <p:cNvSpPr txBox="1"/>
          <p:nvPr/>
        </p:nvSpPr>
        <p:spPr>
          <a:xfrm>
            <a:off x="7020272" y="3573016"/>
            <a:ext cx="1872208" cy="307777"/>
          </a:xfrm>
          <a:prstGeom prst="rect">
            <a:avLst/>
          </a:prstGeom>
          <a:noFill/>
        </p:spPr>
        <p:txBody>
          <a:bodyPr wrap="square" rtlCol="0">
            <a:spAutoFit/>
          </a:bodyPr>
          <a:lstStyle/>
          <a:p>
            <a:r>
              <a:rPr lang="fr-FR" sz="1400" i="1" dirty="0">
                <a:solidFill>
                  <a:prstClr val="black"/>
                </a:solidFill>
                <a:latin typeface="Times New Roman" pitchFamily="18" charset="0"/>
                <a:cs typeface="Times New Roman" pitchFamily="18" charset="0"/>
              </a:rPr>
              <a:t>C.O. </a:t>
            </a:r>
            <a:r>
              <a:rPr lang="fr-FR" sz="1400" i="1" dirty="0" err="1">
                <a:solidFill>
                  <a:prstClr val="black"/>
                </a:solidFill>
                <a:latin typeface="Times New Roman" pitchFamily="18" charset="0"/>
                <a:cs typeface="Times New Roman" pitchFamily="18" charset="0"/>
              </a:rPr>
              <a:t>Pabo</a:t>
            </a:r>
            <a:r>
              <a:rPr lang="fr-FR" sz="1400" i="1" dirty="0">
                <a:solidFill>
                  <a:prstClr val="black"/>
                </a:solidFill>
                <a:latin typeface="Times New Roman" pitchFamily="18" charset="0"/>
                <a:cs typeface="Times New Roman" pitchFamily="18" charset="0"/>
              </a:rPr>
              <a:t> &amp; al. 2001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4716016" y="0"/>
            <a:ext cx="4283968" cy="3068960"/>
          </a:xfrm>
          <a:prstGeom prst="rect">
            <a:avLst/>
          </a:prstGeom>
          <a:noFill/>
          <a:ln w="9525">
            <a:noFill/>
            <a:miter lim="800000"/>
            <a:headEnd/>
            <a:tailEnd/>
          </a:ln>
        </p:spPr>
      </p:pic>
      <p:grpSp>
        <p:nvGrpSpPr>
          <p:cNvPr id="3" name="Groupe 2"/>
          <p:cNvGrpSpPr/>
          <p:nvPr/>
        </p:nvGrpSpPr>
        <p:grpSpPr>
          <a:xfrm>
            <a:off x="0" y="0"/>
            <a:ext cx="6336704" cy="1298377"/>
            <a:chOff x="0" y="0"/>
            <a:chExt cx="6336704" cy="1298377"/>
          </a:xfrm>
        </p:grpSpPr>
        <p:sp>
          <p:nvSpPr>
            <p:cNvPr id="4" name="ZoneTexte 3"/>
            <p:cNvSpPr txBox="1"/>
            <p:nvPr/>
          </p:nvSpPr>
          <p:spPr>
            <a:xfrm>
              <a:off x="0" y="836712"/>
              <a:ext cx="6336704" cy="461665"/>
            </a:xfrm>
            <a:prstGeom prst="rect">
              <a:avLst/>
            </a:prstGeom>
            <a:noFill/>
          </p:spPr>
          <p:txBody>
            <a:bodyPr wrap="square" rtlCol="0">
              <a:spAutoFit/>
            </a:bodyPr>
            <a:lstStyle/>
            <a:p>
              <a:r>
                <a:rPr lang="fr-FR" sz="2400" u="sng" dirty="0" smtClean="0">
                  <a:latin typeface="Times New Roman" pitchFamily="18" charset="0"/>
                  <a:cs typeface="Times New Roman" pitchFamily="18" charset="0"/>
                </a:rPr>
                <a:t>b) La sélection en contexte </a:t>
              </a:r>
              <a:r>
                <a:rPr lang="fr-FR" sz="2400" i="1" u="sng" dirty="0" smtClean="0">
                  <a:latin typeface="Times New Roman" pitchFamily="18" charset="0"/>
                  <a:cs typeface="Times New Roman" pitchFamily="18" charset="0"/>
                </a:rPr>
                <a:t>in vivo</a:t>
              </a:r>
              <a:r>
                <a:rPr lang="fr-FR" sz="2400" u="sng" dirty="0" smtClean="0">
                  <a:latin typeface="Times New Roman" pitchFamily="18" charset="0"/>
                  <a:cs typeface="Times New Roman" pitchFamily="18" charset="0"/>
                </a:rPr>
                <a:t> :</a:t>
              </a:r>
              <a:endParaRPr lang="fr-FR" sz="2400" u="sng" dirty="0">
                <a:latin typeface="Times New Roman" pitchFamily="18" charset="0"/>
                <a:cs typeface="Times New Roman" pitchFamily="18" charset="0"/>
              </a:endParaRPr>
            </a:p>
          </p:txBody>
        </p:sp>
        <p:sp>
          <p:nvSpPr>
            <p:cNvPr id="5" name="ZoneTexte 4"/>
            <p:cNvSpPr txBox="1"/>
            <p:nvPr/>
          </p:nvSpPr>
          <p:spPr>
            <a:xfrm>
              <a:off x="179512" y="0"/>
              <a:ext cx="4968552" cy="523220"/>
            </a:xfrm>
            <a:prstGeom prst="rect">
              <a:avLst/>
            </a:prstGeom>
            <a:noFill/>
          </p:spPr>
          <p:txBody>
            <a:bodyPr wrap="square" rtlCol="0">
              <a:spAutoFit/>
            </a:bodyPr>
            <a:lstStyle/>
            <a:p>
              <a:r>
                <a:rPr lang="fr-FR" sz="2800" b="1" u="sng" dirty="0" smtClean="0">
                  <a:latin typeface="Times New Roman" pitchFamily="18" charset="0"/>
                  <a:cs typeface="Times New Roman" pitchFamily="18" charset="0"/>
                </a:rPr>
                <a:t>I. Design et sélection des ZFN</a:t>
              </a:r>
              <a:endParaRPr lang="fr-FR" sz="2800" b="1" u="sng" dirty="0">
                <a:latin typeface="Times New Roman" pitchFamily="18" charset="0"/>
                <a:cs typeface="Times New Roman" pitchFamily="18" charset="0"/>
              </a:endParaRPr>
            </a:p>
          </p:txBody>
        </p:sp>
      </p:grpSp>
      <p:sp>
        <p:nvSpPr>
          <p:cNvPr id="6" name="ZoneTexte 5"/>
          <p:cNvSpPr txBox="1"/>
          <p:nvPr/>
        </p:nvSpPr>
        <p:spPr>
          <a:xfrm>
            <a:off x="0" y="1556792"/>
            <a:ext cx="4860032" cy="400110"/>
          </a:xfrm>
          <a:prstGeom prst="rect">
            <a:avLst/>
          </a:prstGeom>
          <a:noFill/>
        </p:spPr>
        <p:txBody>
          <a:bodyPr wrap="square" rtlCol="0">
            <a:spAutoFit/>
          </a:bodyPr>
          <a:lstStyle/>
          <a:p>
            <a:r>
              <a:rPr lang="fr-FR" sz="2000" u="sng" dirty="0" smtClean="0">
                <a:latin typeface="Times New Roman" pitchFamily="18" charset="0"/>
                <a:cs typeface="Times New Roman" pitchFamily="18" charset="0"/>
              </a:rPr>
              <a:t>La technique du </a:t>
            </a:r>
            <a:r>
              <a:rPr lang="fr-FR" sz="2000" u="sng" dirty="0" err="1" smtClean="0">
                <a:latin typeface="Times New Roman" pitchFamily="18" charset="0"/>
                <a:cs typeface="Times New Roman" pitchFamily="18" charset="0"/>
              </a:rPr>
              <a:t>Bacterial</a:t>
            </a:r>
            <a:r>
              <a:rPr lang="fr-FR" sz="2000" u="sng" dirty="0" smtClean="0">
                <a:latin typeface="Times New Roman" pitchFamily="18" charset="0"/>
                <a:cs typeface="Times New Roman" pitchFamily="18" charset="0"/>
              </a:rPr>
              <a:t> </a:t>
            </a:r>
            <a:r>
              <a:rPr lang="fr-FR" sz="2000" u="sng" dirty="0" err="1" smtClean="0">
                <a:latin typeface="Times New Roman" pitchFamily="18" charset="0"/>
                <a:cs typeface="Times New Roman" pitchFamily="18" charset="0"/>
              </a:rPr>
              <a:t>Two</a:t>
            </a:r>
            <a:r>
              <a:rPr lang="fr-FR" sz="2000" u="sng" dirty="0" smtClean="0">
                <a:latin typeface="Times New Roman" pitchFamily="18" charset="0"/>
                <a:cs typeface="Times New Roman" pitchFamily="18" charset="0"/>
              </a:rPr>
              <a:t>-</a:t>
            </a:r>
            <a:r>
              <a:rPr lang="fr-FR" sz="2000" u="sng" dirty="0" err="1" smtClean="0">
                <a:latin typeface="Times New Roman" pitchFamily="18" charset="0"/>
                <a:cs typeface="Times New Roman" pitchFamily="18" charset="0"/>
              </a:rPr>
              <a:t>Hybrid</a:t>
            </a:r>
            <a:endParaRPr lang="fr-FR" sz="2000" u="sng" dirty="0">
              <a:latin typeface="Times New Roman" pitchFamily="18" charset="0"/>
              <a:cs typeface="Times New Roman" pitchFamily="18" charset="0"/>
            </a:endParaRPr>
          </a:p>
        </p:txBody>
      </p:sp>
      <p:sp>
        <p:nvSpPr>
          <p:cNvPr id="8" name="ZoneTexte 7"/>
          <p:cNvSpPr txBox="1"/>
          <p:nvPr/>
        </p:nvSpPr>
        <p:spPr>
          <a:xfrm>
            <a:off x="0" y="2132856"/>
            <a:ext cx="4464496" cy="646331"/>
          </a:xfrm>
          <a:prstGeom prst="rect">
            <a:avLst/>
          </a:prstGeom>
          <a:noFill/>
        </p:spPr>
        <p:txBody>
          <a:bodyPr wrap="square" rtlCol="0">
            <a:spAutoFit/>
          </a:bodyPr>
          <a:lstStyle/>
          <a:p>
            <a:pPr marL="266700" indent="-266700">
              <a:buFont typeface="Arial" pitchFamily="34" charset="0"/>
              <a:buChar char="•"/>
            </a:pPr>
            <a:r>
              <a:rPr lang="fr-FR" dirty="0" smtClean="0">
                <a:latin typeface="Times New Roman" pitchFamily="18" charset="0"/>
                <a:cs typeface="Times New Roman" pitchFamily="18" charset="0"/>
              </a:rPr>
              <a:t>2 étapes de sélections : Pour chaque </a:t>
            </a:r>
            <a:r>
              <a:rPr lang="fr-FR" dirty="0" err="1" smtClean="0">
                <a:latin typeface="Times New Roman" pitchFamily="18" charset="0"/>
                <a:cs typeface="Times New Roman" pitchFamily="18" charset="0"/>
              </a:rPr>
              <a:t>Zf</a:t>
            </a:r>
            <a:endParaRPr lang="fr-FR" dirty="0" smtClean="0">
              <a:latin typeface="Times New Roman" pitchFamily="18" charset="0"/>
              <a:cs typeface="Times New Roman" pitchFamily="18" charset="0"/>
            </a:endParaRPr>
          </a:p>
          <a:p>
            <a:pPr marL="266700" indent="-266700"/>
            <a:r>
              <a:rPr lang="fr-FR" dirty="0" smtClean="0">
                <a:latin typeface="Times New Roman" pitchFamily="18" charset="0"/>
                <a:cs typeface="Times New Roman" pitchFamily="18" charset="0"/>
              </a:rPr>
              <a:t>                      Pour les ZFP</a:t>
            </a:r>
            <a:endParaRPr lang="fr-FR" dirty="0">
              <a:latin typeface="Times New Roman" pitchFamily="18" charset="0"/>
              <a:cs typeface="Times New Roman" pitchFamily="18" charset="0"/>
            </a:endParaRPr>
          </a:p>
        </p:txBody>
      </p:sp>
      <p:sp>
        <p:nvSpPr>
          <p:cNvPr id="12" name="ZoneTexte 11"/>
          <p:cNvSpPr txBox="1"/>
          <p:nvPr/>
        </p:nvSpPr>
        <p:spPr>
          <a:xfrm>
            <a:off x="0" y="3140968"/>
            <a:ext cx="9144000" cy="646331"/>
          </a:xfrm>
          <a:prstGeom prst="rect">
            <a:avLst/>
          </a:prstGeom>
          <a:noFill/>
        </p:spPr>
        <p:txBody>
          <a:bodyPr wrap="square" rtlCol="0">
            <a:spAutoFit/>
          </a:bodyPr>
          <a:lstStyle/>
          <a:p>
            <a:pPr marL="266700" indent="-266700">
              <a:buFont typeface="Arial" pitchFamily="34" charset="0"/>
              <a:buChar char="•"/>
            </a:pPr>
            <a:r>
              <a:rPr lang="fr-FR" dirty="0" smtClean="0">
                <a:latin typeface="Times New Roman" pitchFamily="18" charset="0"/>
                <a:cs typeface="Times New Roman" pitchFamily="18" charset="0"/>
              </a:rPr>
              <a:t>La séquence cible de la ZFP, est fusionnée en amont d’un promoteur contrôlant l’expression du gène de levure </a:t>
            </a:r>
            <a:r>
              <a:rPr lang="fr-FR" i="1" dirty="0" smtClean="0">
                <a:latin typeface="Times New Roman" pitchFamily="18" charset="0"/>
                <a:cs typeface="Times New Roman" pitchFamily="18" charset="0"/>
              </a:rPr>
              <a:t>HIS3</a:t>
            </a:r>
            <a:endParaRPr lang="fr-FR" dirty="0">
              <a:latin typeface="Times New Roman" pitchFamily="18" charset="0"/>
              <a:cs typeface="Times New Roman" pitchFamily="18" charset="0"/>
            </a:endParaRPr>
          </a:p>
        </p:txBody>
      </p:sp>
      <p:sp>
        <p:nvSpPr>
          <p:cNvPr id="13" name="ZoneTexte 12"/>
          <p:cNvSpPr txBox="1"/>
          <p:nvPr/>
        </p:nvSpPr>
        <p:spPr>
          <a:xfrm>
            <a:off x="-6400" y="3871409"/>
            <a:ext cx="8424936" cy="646331"/>
          </a:xfrm>
          <a:prstGeom prst="rect">
            <a:avLst/>
          </a:prstGeom>
          <a:noFill/>
        </p:spPr>
        <p:txBody>
          <a:bodyPr wrap="square" rtlCol="0">
            <a:spAutoFit/>
          </a:bodyPr>
          <a:lstStyle/>
          <a:p>
            <a:pPr marL="266700" indent="-266700">
              <a:buFont typeface="Arial" pitchFamily="34" charset="0"/>
              <a:buChar char="•"/>
            </a:pPr>
            <a:r>
              <a:rPr lang="fr-FR" dirty="0" smtClean="0">
                <a:latin typeface="Times New Roman" pitchFamily="18" charset="0"/>
                <a:cs typeface="Times New Roman" pitchFamily="18" charset="0"/>
              </a:rPr>
              <a:t>Les ZFP sont fusionnées à la protéine de levure Gal11. Gal11 a une affinité pour Gal4. Gal4 est fusionnée à la sous-unité </a:t>
            </a:r>
            <a:r>
              <a:rPr lang="el-GR" dirty="0" smtClean="0">
                <a:latin typeface="Times New Roman" pitchFamily="18" charset="0"/>
                <a:cs typeface="Times New Roman" pitchFamily="18" charset="0"/>
              </a:rPr>
              <a:t>α</a:t>
            </a:r>
            <a:r>
              <a:rPr lang="fr-FR" dirty="0" smtClean="0">
                <a:latin typeface="Times New Roman" pitchFamily="18" charset="0"/>
                <a:cs typeface="Times New Roman" pitchFamily="18" charset="0"/>
              </a:rPr>
              <a:t> de l’ARN polymérase de </a:t>
            </a:r>
            <a:r>
              <a:rPr lang="fr-FR" i="1" dirty="0" err="1" smtClean="0">
                <a:latin typeface="Times New Roman" pitchFamily="18" charset="0"/>
                <a:cs typeface="Times New Roman" pitchFamily="18" charset="0"/>
              </a:rPr>
              <a:t>E.coli</a:t>
            </a:r>
            <a:endParaRPr lang="fr-FR" dirty="0">
              <a:latin typeface="Times New Roman" pitchFamily="18" charset="0"/>
              <a:cs typeface="Times New Roman" pitchFamily="18" charset="0"/>
            </a:endParaRPr>
          </a:p>
        </p:txBody>
      </p:sp>
      <p:sp>
        <p:nvSpPr>
          <p:cNvPr id="14" name="ZoneTexte 13"/>
          <p:cNvSpPr txBox="1"/>
          <p:nvPr/>
        </p:nvSpPr>
        <p:spPr>
          <a:xfrm>
            <a:off x="0" y="4797152"/>
            <a:ext cx="5508104" cy="1200329"/>
          </a:xfrm>
          <a:prstGeom prst="rect">
            <a:avLst/>
          </a:prstGeom>
          <a:noFill/>
        </p:spPr>
        <p:txBody>
          <a:bodyPr wrap="square" rtlCol="0">
            <a:spAutoFit/>
          </a:bodyPr>
          <a:lstStyle/>
          <a:p>
            <a:pPr marL="266700" indent="-266700">
              <a:buFont typeface="Arial" pitchFamily="34" charset="0"/>
              <a:buChar char="•"/>
            </a:pPr>
            <a:r>
              <a:rPr lang="fr-FR" dirty="0" smtClean="0">
                <a:latin typeface="Times New Roman" pitchFamily="18" charset="0"/>
                <a:cs typeface="Times New Roman" pitchFamily="18" charset="0"/>
              </a:rPr>
              <a:t>Les deux constructions sont introduites dans une souche </a:t>
            </a:r>
            <a:r>
              <a:rPr lang="el-GR" dirty="0" smtClean="0">
                <a:latin typeface="Times New Roman" pitchFamily="18" charset="0"/>
                <a:cs typeface="Times New Roman" pitchFamily="18" charset="0"/>
              </a:rPr>
              <a:t>Δ</a:t>
            </a:r>
            <a:r>
              <a:rPr lang="fr-FR" i="1" dirty="0" err="1" smtClean="0">
                <a:latin typeface="Times New Roman" pitchFamily="18" charset="0"/>
                <a:cs typeface="Times New Roman" pitchFamily="18" charset="0"/>
              </a:rPr>
              <a:t>his</a:t>
            </a:r>
            <a:r>
              <a:rPr lang="fr-FR" i="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B</a:t>
            </a:r>
          </a:p>
          <a:p>
            <a:pPr marL="266700" indent="-266700">
              <a:buFont typeface="Arial" pitchFamily="34" charset="0"/>
              <a:buChar char="•"/>
            </a:pPr>
            <a:endParaRPr lang="fr-FR" dirty="0" smtClean="0">
              <a:latin typeface="Times New Roman" pitchFamily="18" charset="0"/>
              <a:cs typeface="Times New Roman" pitchFamily="18" charset="0"/>
            </a:endParaRPr>
          </a:p>
          <a:p>
            <a:pPr marL="266700" indent="-266700">
              <a:buFont typeface="Arial" pitchFamily="34" charset="0"/>
              <a:buChar char="•"/>
            </a:pPr>
            <a:r>
              <a:rPr lang="fr-FR" dirty="0" smtClean="0">
                <a:latin typeface="Times New Roman" pitchFamily="18" charset="0"/>
                <a:cs typeface="Times New Roman" pitchFamily="18" charset="0"/>
              </a:rPr>
              <a:t>Les colonies sont sélectionnées sur milieu –HIS.</a:t>
            </a:r>
            <a:endParaRPr lang="fr-FR" dirty="0">
              <a:latin typeface="Times New Roman" pitchFamily="18" charset="0"/>
              <a:cs typeface="Times New Roman" pitchFamily="18" charset="0"/>
            </a:endParaRPr>
          </a:p>
        </p:txBody>
      </p:sp>
      <p:pic>
        <p:nvPicPr>
          <p:cNvPr id="15" name="Picture 3"/>
          <p:cNvPicPr>
            <a:picLocks noChangeAspect="1" noChangeArrowheads="1"/>
          </p:cNvPicPr>
          <p:nvPr/>
        </p:nvPicPr>
        <p:blipFill>
          <a:blip r:embed="rId4" cstate="print"/>
          <a:srcRect b="7893"/>
          <a:stretch>
            <a:fillRect/>
          </a:stretch>
        </p:blipFill>
        <p:spPr bwMode="auto">
          <a:xfrm>
            <a:off x="5573563" y="4517740"/>
            <a:ext cx="3570437" cy="2340260"/>
          </a:xfrm>
          <a:prstGeom prst="rect">
            <a:avLst/>
          </a:prstGeom>
          <a:noFill/>
          <a:ln w="9525">
            <a:noFill/>
            <a:round/>
            <a:headEnd/>
            <a:tailEnd/>
          </a:ln>
          <a:effectLst/>
        </p:spPr>
      </p:pic>
      <p:sp>
        <p:nvSpPr>
          <p:cNvPr id="16" name="Rectangle 15"/>
          <p:cNvSpPr/>
          <p:nvPr/>
        </p:nvSpPr>
        <p:spPr>
          <a:xfrm>
            <a:off x="5148064" y="6550223"/>
            <a:ext cx="1604798" cy="307777"/>
          </a:xfrm>
          <a:prstGeom prst="rect">
            <a:avLst/>
          </a:prstGeom>
        </p:spPr>
        <p:txBody>
          <a:bodyPr wrap="none">
            <a:spAutoFit/>
          </a:bodyPr>
          <a:lstStyle/>
          <a:p>
            <a:pPr>
              <a:tabLst>
                <a:tab pos="723900" algn="l"/>
                <a:tab pos="1447800" algn="l"/>
                <a:tab pos="2171700" algn="l"/>
                <a:tab pos="2895600" algn="l"/>
                <a:tab pos="3619500" algn="l"/>
              </a:tabLst>
            </a:pPr>
            <a:r>
              <a:rPr lang="en-GB" sz="1400" i="1" dirty="0" smtClean="0">
                <a:solidFill>
                  <a:srgbClr val="000000"/>
                </a:solidFill>
                <a:latin typeface="Times New Roman" pitchFamily="18" charset="0"/>
                <a:ea typeface="msgothic" charset="0"/>
                <a:cs typeface="Times New Roman" pitchFamily="18" charset="0"/>
              </a:rPr>
              <a:t>Hurt J A et al. 2003</a:t>
            </a:r>
            <a:endParaRPr lang="en-GB" sz="1400" i="1" dirty="0">
              <a:solidFill>
                <a:srgbClr val="000000"/>
              </a:solidFill>
              <a:latin typeface="Times New Roman" pitchFamily="18" charset="0"/>
              <a:ea typeface="msgothic" charset="0"/>
              <a:cs typeface="Times New Roman" pitchFamily="18" charset="0"/>
            </a:endParaRPr>
          </a:p>
        </p:txBody>
      </p:sp>
      <p:cxnSp>
        <p:nvCxnSpPr>
          <p:cNvPr id="18" name="Connecteur droit avec flèche 17"/>
          <p:cNvCxnSpPr/>
          <p:nvPr/>
        </p:nvCxnSpPr>
        <p:spPr>
          <a:xfrm>
            <a:off x="251520" y="6453336"/>
            <a:ext cx="7920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87624" y="6165304"/>
            <a:ext cx="3672408" cy="646331"/>
          </a:xfrm>
          <a:prstGeom prst="rect">
            <a:avLst/>
          </a:prstGeom>
          <a:noFill/>
        </p:spPr>
        <p:txBody>
          <a:bodyPr wrap="square" rtlCol="0">
            <a:spAutoFit/>
          </a:bodyPr>
          <a:lstStyle/>
          <a:p>
            <a:r>
              <a:rPr lang="fr-FR" b="1" dirty="0" smtClean="0">
                <a:latin typeface="Times New Roman" pitchFamily="18" charset="0"/>
                <a:cs typeface="Times New Roman" pitchFamily="18" charset="0"/>
              </a:rPr>
              <a:t>Peu d’étape de sélection sur un grand nombre de mutant</a:t>
            </a:r>
            <a:endParaRPr lang="fr-FR"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1520" y="260648"/>
            <a:ext cx="7128792" cy="461665"/>
          </a:xfrm>
          <a:prstGeom prst="rect">
            <a:avLst/>
          </a:prstGeom>
          <a:noFill/>
        </p:spPr>
        <p:txBody>
          <a:bodyPr wrap="square" rtlCol="0">
            <a:spAutoFit/>
          </a:bodyPr>
          <a:lstStyle/>
          <a:p>
            <a:r>
              <a:rPr lang="fr-FR" sz="2400" b="1" u="sng" dirty="0" smtClean="0">
                <a:latin typeface="Times New Roman" pitchFamily="18" charset="0"/>
                <a:cs typeface="Times New Roman" pitchFamily="18" charset="0"/>
              </a:rPr>
              <a:t>Avantages/inconvénients.</a:t>
            </a:r>
            <a:endParaRPr lang="fr-FR" sz="2400" b="1" u="sng" dirty="0">
              <a:latin typeface="Times New Roman" pitchFamily="18" charset="0"/>
              <a:cs typeface="Times New Roman" pitchFamily="18" charset="0"/>
            </a:endParaRPr>
          </a:p>
        </p:txBody>
      </p:sp>
      <p:cxnSp>
        <p:nvCxnSpPr>
          <p:cNvPr id="5" name="Connecteur droit avec flèche 4"/>
          <p:cNvCxnSpPr/>
          <p:nvPr/>
        </p:nvCxnSpPr>
        <p:spPr>
          <a:xfrm>
            <a:off x="0" y="1412776"/>
            <a:ext cx="899592"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ZoneTexte 5"/>
          <p:cNvSpPr txBox="1"/>
          <p:nvPr/>
        </p:nvSpPr>
        <p:spPr>
          <a:xfrm>
            <a:off x="1043608" y="1124744"/>
            <a:ext cx="7056784" cy="646331"/>
          </a:xfrm>
          <a:prstGeom prst="rect">
            <a:avLst/>
          </a:prstGeom>
          <a:noFill/>
        </p:spPr>
        <p:txBody>
          <a:bodyPr wrap="square" rtlCol="0">
            <a:spAutoFit/>
          </a:bodyPr>
          <a:lstStyle/>
          <a:p>
            <a:r>
              <a:rPr lang="fr-FR" dirty="0" smtClean="0">
                <a:latin typeface="Times New Roman" pitchFamily="18" charset="0"/>
                <a:cs typeface="Times New Roman" pitchFamily="18" charset="0"/>
              </a:rPr>
              <a:t>Stéréochimie des </a:t>
            </a:r>
            <a:r>
              <a:rPr lang="fr-FR" dirty="0" err="1" smtClean="0">
                <a:latin typeface="Times New Roman" pitchFamily="18" charset="0"/>
                <a:cs typeface="Times New Roman" pitchFamily="18" charset="0"/>
              </a:rPr>
              <a:t>Zf</a:t>
            </a:r>
            <a:r>
              <a:rPr lang="fr-FR" dirty="0" smtClean="0">
                <a:latin typeface="Times New Roman" pitchFamily="18" charset="0"/>
                <a:cs typeface="Times New Roman" pitchFamily="18" charset="0"/>
              </a:rPr>
              <a:t> pose des problème de reconnaissance de cible (chevauchement)</a:t>
            </a:r>
            <a:endParaRPr lang="fr-FR" dirty="0">
              <a:latin typeface="Times New Roman" pitchFamily="18" charset="0"/>
              <a:cs typeface="Times New Roman" pitchFamily="18" charset="0"/>
            </a:endParaRPr>
          </a:p>
        </p:txBody>
      </p:sp>
      <p:sp>
        <p:nvSpPr>
          <p:cNvPr id="7" name="ZoneTexte 6"/>
          <p:cNvSpPr txBox="1"/>
          <p:nvPr/>
        </p:nvSpPr>
        <p:spPr>
          <a:xfrm>
            <a:off x="0" y="1988840"/>
            <a:ext cx="9144000" cy="1477328"/>
          </a:xfrm>
          <a:prstGeom prst="rect">
            <a:avLst/>
          </a:prstGeom>
          <a:noFill/>
        </p:spPr>
        <p:txBody>
          <a:bodyPr wrap="square" rtlCol="0">
            <a:spAutoFit/>
          </a:bodyPr>
          <a:lstStyle/>
          <a:p>
            <a:r>
              <a:rPr lang="fr-FR" u="sng" dirty="0" smtClean="0">
                <a:latin typeface="Times New Roman" pitchFamily="18" charset="0"/>
                <a:cs typeface="Times New Roman" pitchFamily="18" charset="0"/>
              </a:rPr>
              <a:t>Sélection phage display</a:t>
            </a:r>
            <a:r>
              <a:rPr lang="fr-FR" dirty="0" smtClean="0">
                <a:latin typeface="Times New Roman" pitchFamily="18" charset="0"/>
                <a:cs typeface="Times New Roman" pitchFamily="18" charset="0"/>
              </a:rPr>
              <a:t>:</a:t>
            </a:r>
          </a:p>
          <a:p>
            <a:endParaRPr lang="fr-FR" dirty="0" smtClean="0">
              <a:latin typeface="Times New Roman" pitchFamily="18" charset="0"/>
              <a:cs typeface="Times New Roman" pitchFamily="18" charset="0"/>
            </a:endParaRPr>
          </a:p>
          <a:p>
            <a:r>
              <a:rPr lang="fr-FR" dirty="0" smtClean="0">
                <a:solidFill>
                  <a:srgbClr val="FF0000"/>
                </a:solidFill>
                <a:latin typeface="Times New Roman" pitchFamily="18" charset="0"/>
                <a:cs typeface="Times New Roman" pitchFamily="18" charset="0"/>
              </a:rPr>
              <a:t>	Chronophage, nombre important d’étape de sélection, expérience lourde</a:t>
            </a:r>
          </a:p>
          <a:p>
            <a:endParaRPr lang="fr-FR" dirty="0" smtClean="0">
              <a:solidFill>
                <a:srgbClr val="FF0000"/>
              </a:solidFill>
              <a:latin typeface="Times New Roman" pitchFamily="18" charset="0"/>
              <a:cs typeface="Times New Roman" pitchFamily="18" charset="0"/>
            </a:endParaRPr>
          </a:p>
          <a:p>
            <a:r>
              <a:rPr lang="fr-FR" dirty="0" smtClean="0">
                <a:solidFill>
                  <a:srgbClr val="FF0000"/>
                </a:solidFill>
                <a:latin typeface="Times New Roman" pitchFamily="18" charset="0"/>
                <a:cs typeface="Times New Roman" pitchFamily="18" charset="0"/>
              </a:rPr>
              <a:t>	</a:t>
            </a:r>
            <a:r>
              <a:rPr lang="fr-FR" dirty="0" smtClean="0">
                <a:solidFill>
                  <a:srgbClr val="006600"/>
                </a:solidFill>
                <a:latin typeface="Times New Roman" pitchFamily="18" charset="0"/>
                <a:cs typeface="Times New Roman" pitchFamily="18" charset="0"/>
              </a:rPr>
              <a:t>Méthode beaucoup employée, a permise l’identification de ZFP consensuelles.</a:t>
            </a:r>
            <a:endParaRPr lang="fr-FR" dirty="0">
              <a:latin typeface="Times New Roman" pitchFamily="18" charset="0"/>
              <a:cs typeface="Times New Roman" pitchFamily="18" charset="0"/>
            </a:endParaRPr>
          </a:p>
        </p:txBody>
      </p:sp>
      <p:sp>
        <p:nvSpPr>
          <p:cNvPr id="8" name="ZoneTexte 7"/>
          <p:cNvSpPr txBox="1"/>
          <p:nvPr/>
        </p:nvSpPr>
        <p:spPr>
          <a:xfrm>
            <a:off x="0" y="4581128"/>
            <a:ext cx="8892480" cy="646331"/>
          </a:xfrm>
          <a:prstGeom prst="rect">
            <a:avLst/>
          </a:prstGeom>
          <a:noFill/>
        </p:spPr>
        <p:txBody>
          <a:bodyPr wrap="square" rtlCol="0">
            <a:spAutoFit/>
          </a:bodyPr>
          <a:lstStyle/>
          <a:p>
            <a:r>
              <a:rPr lang="fr-FR" u="sng" dirty="0" smtClean="0">
                <a:latin typeface="Times New Roman" pitchFamily="18" charset="0"/>
                <a:cs typeface="Times New Roman" pitchFamily="18" charset="0"/>
              </a:rPr>
              <a:t>Sélection </a:t>
            </a:r>
            <a:r>
              <a:rPr lang="fr-FR" i="1" u="sng" dirty="0" smtClean="0">
                <a:latin typeface="Times New Roman" pitchFamily="18" charset="0"/>
                <a:cs typeface="Times New Roman" pitchFamily="18" charset="0"/>
              </a:rPr>
              <a:t>in vivo</a:t>
            </a:r>
            <a:r>
              <a:rPr lang="fr-FR" i="1" u="sng" dirty="0" smtClean="0">
                <a:solidFill>
                  <a:srgbClr val="006600"/>
                </a:solidFill>
                <a:latin typeface="Times New Roman" pitchFamily="18" charset="0"/>
                <a:cs typeface="Times New Roman" pitchFamily="18" charset="0"/>
              </a:rPr>
              <a:t>:</a:t>
            </a:r>
            <a:r>
              <a:rPr lang="fr-FR" dirty="0" smtClean="0">
                <a:solidFill>
                  <a:srgbClr val="006600"/>
                </a:solidFill>
                <a:latin typeface="Times New Roman" pitchFamily="18" charset="0"/>
                <a:cs typeface="Times New Roman" pitchFamily="18" charset="0"/>
              </a:rPr>
              <a:t> Permet de tester la spécificité de séquence dans un contexte </a:t>
            </a:r>
            <a:r>
              <a:rPr lang="fr-FR" i="1" dirty="0" smtClean="0">
                <a:solidFill>
                  <a:srgbClr val="006600"/>
                </a:solidFill>
                <a:latin typeface="Times New Roman" pitchFamily="18" charset="0"/>
                <a:cs typeface="Times New Roman" pitchFamily="18" charset="0"/>
              </a:rPr>
              <a:t>in vivo</a:t>
            </a:r>
            <a:r>
              <a:rPr lang="fr-FR" dirty="0" smtClean="0">
                <a:solidFill>
                  <a:srgbClr val="006600"/>
                </a:solidFill>
                <a:latin typeface="Times New Roman" pitchFamily="18" charset="0"/>
                <a:cs typeface="Times New Roman" pitchFamily="18" charset="0"/>
              </a:rPr>
              <a:t>, peu 	              d’étape de sélection</a:t>
            </a:r>
            <a:endParaRPr lang="fr-FR" u="sng" dirty="0">
              <a:solidFill>
                <a:srgbClr val="006600"/>
              </a:solidFill>
              <a:latin typeface="Times New Roman" pitchFamily="18" charset="0"/>
              <a:cs typeface="Times New Roman" pitchFamily="18" charset="0"/>
            </a:endParaRPr>
          </a:p>
        </p:txBody>
      </p:sp>
      <p:sp>
        <p:nvSpPr>
          <p:cNvPr id="3" name="Bouton d’action : Suivant 2">
            <a:hlinkClick r:id="" action="ppaction://hlinkshowjump?jump=nextslide" highlightClick="1"/>
          </p:cNvPr>
          <p:cNvSpPr/>
          <p:nvPr/>
        </p:nvSpPr>
        <p:spPr>
          <a:xfrm>
            <a:off x="8297186" y="6137070"/>
            <a:ext cx="521208" cy="52120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426170"/>
          </a:xfrm>
        </p:spPr>
        <p:txBody>
          <a:bodyPr>
            <a:normAutofit/>
          </a:bodyPr>
          <a:lstStyle/>
          <a:p>
            <a:r>
              <a:rPr lang="fr-FR" sz="2800" b="1" u="sng" dirty="0" smtClean="0">
                <a:latin typeface="Times New Roman" pitchFamily="18" charset="0"/>
                <a:cs typeface="Times New Roman" pitchFamily="18" charset="0"/>
              </a:rPr>
              <a:t>Réparation par assemblage</a:t>
            </a:r>
            <a:r>
              <a:rPr lang="fr-FR" sz="2800" b="1" u="sng" dirty="0">
                <a:latin typeface="Times New Roman" pitchFamily="18" charset="0"/>
                <a:cs typeface="Times New Roman" pitchFamily="18" charset="0"/>
              </a:rPr>
              <a:t> non </a:t>
            </a:r>
            <a:r>
              <a:rPr lang="fr-FR" sz="2800" b="1" u="sng" dirty="0" smtClean="0">
                <a:latin typeface="Times New Roman" pitchFamily="18" charset="0"/>
                <a:cs typeface="Times New Roman" pitchFamily="18" charset="0"/>
              </a:rPr>
              <a:t>homologue des extrémités (NHEJ)</a:t>
            </a:r>
            <a:r>
              <a:rPr lang="fr-FR" sz="2800" b="1" u="sng" dirty="0">
                <a:latin typeface="Times New Roman" pitchFamily="18" charset="0"/>
                <a:cs typeface="Times New Roman" pitchFamily="18" charset="0"/>
              </a:rPr>
              <a:t/>
            </a:r>
            <a:br>
              <a:rPr lang="fr-FR" sz="2800" b="1" u="sng" dirty="0">
                <a:latin typeface="Times New Roman" pitchFamily="18" charset="0"/>
                <a:cs typeface="Times New Roman" pitchFamily="18" charset="0"/>
              </a:rPr>
            </a:br>
            <a:endParaRPr lang="fr-FR" sz="2800" b="1" u="sng" dirty="0">
              <a:latin typeface="Times New Roman" pitchFamily="18" charset="0"/>
              <a:cs typeface="Times New Roman" pitchFamily="18" charset="0"/>
            </a:endParaRPr>
          </a:p>
        </p:txBody>
      </p:sp>
      <p:pic>
        <p:nvPicPr>
          <p:cNvPr id="205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2949" y="4221088"/>
            <a:ext cx="29718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2952" y="558924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8649" y="2348880"/>
            <a:ext cx="308610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97702" y="3205161"/>
            <a:ext cx="308610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èche vers le bas 3"/>
          <p:cNvSpPr/>
          <p:nvPr/>
        </p:nvSpPr>
        <p:spPr>
          <a:xfrm>
            <a:off x="6219216" y="2793256"/>
            <a:ext cx="249633" cy="4086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13"/>
          <p:cNvSpPr/>
          <p:nvPr/>
        </p:nvSpPr>
        <p:spPr>
          <a:xfrm>
            <a:off x="6246799" y="3674770"/>
            <a:ext cx="249633" cy="4086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vers le bas 14"/>
          <p:cNvSpPr/>
          <p:nvPr/>
        </p:nvSpPr>
        <p:spPr>
          <a:xfrm>
            <a:off x="6246799" y="5013176"/>
            <a:ext cx="249633" cy="4086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418892" y="2281427"/>
            <a:ext cx="4443397" cy="3200876"/>
          </a:xfrm>
          <a:prstGeom prst="rect">
            <a:avLst/>
          </a:prstGeom>
          <a:noFill/>
        </p:spPr>
        <p:txBody>
          <a:bodyPr wrap="square" rtlCol="0">
            <a:spAutoFit/>
          </a:bodyPr>
          <a:lstStyle/>
          <a:p>
            <a:r>
              <a:rPr lang="fr-FR" sz="2000" b="1" dirty="0" smtClean="0">
                <a:latin typeface="Times New Roman" pitchFamily="18" charset="0"/>
                <a:cs typeface="Times New Roman" pitchFamily="18" charset="0"/>
              </a:rPr>
              <a:t>Mécanisme :</a:t>
            </a:r>
          </a:p>
          <a:p>
            <a:endParaRPr lang="fr-FR" sz="2000" b="1" dirty="0" smtClean="0"/>
          </a:p>
          <a:p>
            <a:r>
              <a:rPr lang="fr-FR" dirty="0" smtClean="0">
                <a:latin typeface="Times New Roman" pitchFamily="18" charset="0"/>
                <a:cs typeface="Times New Roman" pitchFamily="18" charset="0"/>
              </a:rPr>
              <a:t>1)Coupure double brin de l’ADN</a:t>
            </a:r>
          </a:p>
          <a:p>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2)Fixation de protéines spécifiques permettant de limiter la dégradation des nucléotides puis fixation de protéines permettant le pontage des extrémités</a:t>
            </a:r>
          </a:p>
          <a:p>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3)</a:t>
            </a:r>
            <a:r>
              <a:rPr lang="fr-FR" dirty="0" err="1" smtClean="0">
                <a:latin typeface="Times New Roman" pitchFamily="18" charset="0"/>
                <a:cs typeface="Times New Roman" pitchFamily="18" charset="0"/>
              </a:rPr>
              <a:t>Ligation</a:t>
            </a:r>
            <a:r>
              <a:rPr lang="fr-FR" dirty="0" smtClean="0">
                <a:latin typeface="Times New Roman" pitchFamily="18" charset="0"/>
                <a:cs typeface="Times New Roman" pitchFamily="18" charset="0"/>
              </a:rPr>
              <a:t> des extrémités par des ligases après alignement des séquences</a:t>
            </a:r>
            <a:endParaRPr lang="fr-FR" dirty="0">
              <a:latin typeface="Times New Roman" pitchFamily="18" charset="0"/>
              <a:cs typeface="Times New Roman" pitchFamily="18" charset="0"/>
            </a:endParaRPr>
          </a:p>
        </p:txBody>
      </p:sp>
      <p:sp>
        <p:nvSpPr>
          <p:cNvPr id="7" name="ZoneTexte 6"/>
          <p:cNvSpPr txBox="1"/>
          <p:nvPr/>
        </p:nvSpPr>
        <p:spPr>
          <a:xfrm>
            <a:off x="5886759" y="2796555"/>
            <a:ext cx="360040" cy="369332"/>
          </a:xfrm>
          <a:prstGeom prst="rect">
            <a:avLst/>
          </a:prstGeom>
          <a:noFill/>
        </p:spPr>
        <p:txBody>
          <a:bodyPr wrap="square" rtlCol="0">
            <a:spAutoFit/>
          </a:bodyPr>
          <a:lstStyle/>
          <a:p>
            <a:r>
              <a:rPr lang="fr-FR" dirty="0" smtClean="0"/>
              <a:t>1</a:t>
            </a:r>
            <a:endParaRPr lang="fr-FR" dirty="0"/>
          </a:p>
        </p:txBody>
      </p:sp>
      <p:sp>
        <p:nvSpPr>
          <p:cNvPr id="8" name="ZoneTexte 7"/>
          <p:cNvSpPr txBox="1"/>
          <p:nvPr/>
        </p:nvSpPr>
        <p:spPr>
          <a:xfrm>
            <a:off x="5886759" y="3736223"/>
            <a:ext cx="332457" cy="369332"/>
          </a:xfrm>
          <a:prstGeom prst="rect">
            <a:avLst/>
          </a:prstGeom>
          <a:noFill/>
        </p:spPr>
        <p:txBody>
          <a:bodyPr wrap="square" rtlCol="0">
            <a:spAutoFit/>
          </a:bodyPr>
          <a:lstStyle/>
          <a:p>
            <a:r>
              <a:rPr lang="fr-FR" dirty="0" smtClean="0"/>
              <a:t>2</a:t>
            </a:r>
            <a:endParaRPr lang="fr-FR" dirty="0"/>
          </a:p>
        </p:txBody>
      </p:sp>
      <p:sp>
        <p:nvSpPr>
          <p:cNvPr id="9" name="ZoneTexte 8"/>
          <p:cNvSpPr txBox="1"/>
          <p:nvPr/>
        </p:nvSpPr>
        <p:spPr>
          <a:xfrm>
            <a:off x="5886759" y="5013176"/>
            <a:ext cx="332457" cy="369332"/>
          </a:xfrm>
          <a:prstGeom prst="rect">
            <a:avLst/>
          </a:prstGeom>
          <a:noFill/>
        </p:spPr>
        <p:txBody>
          <a:bodyPr wrap="square" rtlCol="0">
            <a:spAutoFit/>
          </a:bodyPr>
          <a:lstStyle/>
          <a:p>
            <a:r>
              <a:rPr lang="fr-FR" dirty="0" smtClean="0"/>
              <a:t>3</a:t>
            </a:r>
            <a:endParaRPr lang="fr-FR" dirty="0"/>
          </a:p>
        </p:txBody>
      </p:sp>
      <p:sp>
        <p:nvSpPr>
          <p:cNvPr id="10" name="ZoneTexte 9"/>
          <p:cNvSpPr txBox="1"/>
          <p:nvPr/>
        </p:nvSpPr>
        <p:spPr>
          <a:xfrm>
            <a:off x="418892" y="4544938"/>
            <a:ext cx="3937084" cy="369332"/>
          </a:xfrm>
          <a:prstGeom prst="rect">
            <a:avLst/>
          </a:prstGeom>
          <a:noFill/>
        </p:spPr>
        <p:txBody>
          <a:bodyPr wrap="square" rtlCol="0">
            <a:spAutoFit/>
          </a:bodyPr>
          <a:lstStyle/>
          <a:p>
            <a:endParaRPr lang="fr-FR" dirty="0"/>
          </a:p>
        </p:txBody>
      </p:sp>
      <p:sp>
        <p:nvSpPr>
          <p:cNvPr id="11" name="ZoneTexte 10"/>
          <p:cNvSpPr txBox="1"/>
          <p:nvPr/>
        </p:nvSpPr>
        <p:spPr>
          <a:xfrm>
            <a:off x="197136" y="5629953"/>
            <a:ext cx="4646182" cy="923330"/>
          </a:xfrm>
          <a:prstGeom prst="rect">
            <a:avLst/>
          </a:prstGeom>
          <a:noFill/>
        </p:spPr>
        <p:txBody>
          <a:bodyPr wrap="square" rtlCol="0">
            <a:spAutoFit/>
          </a:bodyPr>
          <a:lstStyle/>
          <a:p>
            <a:r>
              <a:rPr lang="fr-FR" dirty="0" smtClean="0"/>
              <a:t>→</a:t>
            </a:r>
            <a:r>
              <a:rPr lang="fr-FR" dirty="0" smtClean="0">
                <a:latin typeface="Times New Roman" pitchFamily="18" charset="0"/>
                <a:cs typeface="Times New Roman" pitchFamily="18" charset="0"/>
              </a:rPr>
              <a:t>Ce mécanisme est mutagène car de petites insertions ou délétions sont introduites au niveau du site de fusion.</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14593943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II. 1</a:t>
            </a:r>
            <a:r>
              <a:rPr lang="fr-FR" sz="2800" b="1" u="sng" dirty="0">
                <a:latin typeface="Times New Roman" pitchFamily="18" charset="0"/>
                <a:cs typeface="Times New Roman" pitchFamily="18" charset="0"/>
              </a:rPr>
              <a:t>) Mutagénèse dirigée via NHEJ</a:t>
            </a: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2843" y="2996952"/>
            <a:ext cx="5616624" cy="1437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1187623" y="1628800"/>
            <a:ext cx="7272809" cy="1477328"/>
          </a:xfrm>
          <a:prstGeom prst="rect">
            <a:avLst/>
          </a:prstGeom>
          <a:noFill/>
        </p:spPr>
        <p:txBody>
          <a:bodyPr wrap="square" rtlCol="0">
            <a:spAutoFit/>
          </a:bodyPr>
          <a:lstStyle/>
          <a:p>
            <a:r>
              <a:rPr lang="fr-FR" dirty="0" smtClean="0">
                <a:latin typeface="Times New Roman" pitchFamily="18" charset="0"/>
                <a:cs typeface="Times New Roman" pitchFamily="18" charset="0"/>
              </a:rPr>
              <a:t>Grâce à la transformation de plantes avec un plasmide contenant la séquence ci-dessous, les auteurs ont testés :</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-La fréquence des mutations induites par les ZFN</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-Le type de mutations induites</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-La transmission des mutations à la descendance</a:t>
            </a:r>
            <a:endParaRPr lang="fr-FR" dirty="0">
              <a:latin typeface="Times New Roman" pitchFamily="18" charset="0"/>
              <a:cs typeface="Times New Roman" pitchFamily="18" charset="0"/>
            </a:endParaRPr>
          </a:p>
        </p:txBody>
      </p:sp>
      <p:sp>
        <p:nvSpPr>
          <p:cNvPr id="4" name="ZoneTexte 3"/>
          <p:cNvSpPr txBox="1"/>
          <p:nvPr/>
        </p:nvSpPr>
        <p:spPr>
          <a:xfrm>
            <a:off x="1187623" y="4869160"/>
            <a:ext cx="6435095" cy="1477328"/>
          </a:xfrm>
          <a:prstGeom prst="rect">
            <a:avLst/>
          </a:prstGeom>
          <a:noFill/>
        </p:spPr>
        <p:txBody>
          <a:bodyPr wrap="square" rtlCol="0">
            <a:spAutoFit/>
          </a:bodyPr>
          <a:lstStyle/>
          <a:p>
            <a:r>
              <a:rPr lang="fr-FR" dirty="0" smtClean="0">
                <a:latin typeface="Times New Roman" pitchFamily="18" charset="0"/>
                <a:cs typeface="Times New Roman" pitchFamily="18" charset="0"/>
              </a:rPr>
              <a:t>La séquence introduite contient les domaines suivants:</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-HS : Promoteur inductible par choc thermique</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-QQR : gène codant pour les ZFN</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-QEQ : séquences reconnues par les ZFN (QBS) entourant un site reconnu par </a:t>
            </a:r>
            <a:r>
              <a:rPr lang="fr-FR" dirty="0" err="1" smtClean="0">
                <a:latin typeface="Times New Roman" pitchFamily="18" charset="0"/>
                <a:cs typeface="Times New Roman" pitchFamily="18" charset="0"/>
              </a:rPr>
              <a:t>EcoRI</a:t>
            </a:r>
            <a:endParaRPr lang="fr-FR" dirty="0">
              <a:latin typeface="Times New Roman" pitchFamily="18" charset="0"/>
              <a:cs typeface="Times New Roman" pitchFamily="18" charset="0"/>
            </a:endParaRPr>
          </a:p>
        </p:txBody>
      </p:sp>
      <p:grpSp>
        <p:nvGrpSpPr>
          <p:cNvPr id="10" name="Groupe 9"/>
          <p:cNvGrpSpPr/>
          <p:nvPr/>
        </p:nvGrpSpPr>
        <p:grpSpPr>
          <a:xfrm>
            <a:off x="3169534" y="4434122"/>
            <a:ext cx="4212470" cy="560758"/>
            <a:chOff x="3169534" y="4434122"/>
            <a:chExt cx="4212470" cy="560758"/>
          </a:xfrm>
        </p:grpSpPr>
        <p:sp>
          <p:nvSpPr>
            <p:cNvPr id="6" name="Accolade fermante 5"/>
            <p:cNvSpPr/>
            <p:nvPr/>
          </p:nvSpPr>
          <p:spPr>
            <a:xfrm rot="16200000" flipH="1">
              <a:off x="4694002" y="2909654"/>
              <a:ext cx="191426" cy="3240361"/>
            </a:xfrm>
            <a:prstGeom prst="rightBrace">
              <a:avLst>
                <a:gd name="adj1" fmla="val 97452"/>
                <a:gd name="adj2" fmla="val 4957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latin typeface="Times New Roman" pitchFamily="18" charset="0"/>
                <a:cs typeface="Times New Roman" pitchFamily="18" charset="0"/>
              </a:endParaRPr>
            </a:p>
          </p:txBody>
        </p:sp>
        <p:sp>
          <p:nvSpPr>
            <p:cNvPr id="7" name="ZoneTexte 6"/>
            <p:cNvSpPr txBox="1"/>
            <p:nvPr/>
          </p:nvSpPr>
          <p:spPr>
            <a:xfrm>
              <a:off x="4418268" y="4625548"/>
              <a:ext cx="742893" cy="369332"/>
            </a:xfrm>
            <a:prstGeom prst="rect">
              <a:avLst/>
            </a:prstGeom>
            <a:noFill/>
          </p:spPr>
          <p:txBody>
            <a:bodyPr wrap="square" rtlCol="0">
              <a:spAutoFit/>
            </a:bodyPr>
            <a:lstStyle/>
            <a:p>
              <a:r>
                <a:rPr lang="fr-FR" b="1" dirty="0" smtClean="0">
                  <a:latin typeface="Times New Roman" pitchFamily="18" charset="0"/>
                  <a:cs typeface="Times New Roman" pitchFamily="18" charset="0"/>
                </a:rPr>
                <a:t>QEQ</a:t>
              </a:r>
              <a:endParaRPr lang="fr-FR" b="1" dirty="0">
                <a:latin typeface="Times New Roman" pitchFamily="18" charset="0"/>
                <a:cs typeface="Times New Roman" pitchFamily="18" charset="0"/>
              </a:endParaRPr>
            </a:p>
          </p:txBody>
        </p:sp>
        <p:sp>
          <p:nvSpPr>
            <p:cNvPr id="9" name="ZoneTexte 8"/>
            <p:cNvSpPr txBox="1"/>
            <p:nvPr/>
          </p:nvSpPr>
          <p:spPr>
            <a:xfrm>
              <a:off x="5437788" y="4602895"/>
              <a:ext cx="1944216" cy="307777"/>
            </a:xfrm>
            <a:prstGeom prst="rect">
              <a:avLst/>
            </a:prstGeom>
            <a:noFill/>
          </p:spPr>
          <p:txBody>
            <a:bodyPr wrap="square" rtlCol="0">
              <a:spAutoFit/>
            </a:bodyPr>
            <a:lstStyle/>
            <a:p>
              <a:r>
                <a:rPr lang="fr-FR" sz="1400" i="1" dirty="0" smtClean="0">
                  <a:latin typeface="Times New Roman" pitchFamily="18" charset="0"/>
                  <a:cs typeface="Times New Roman" pitchFamily="18" charset="0"/>
                </a:rPr>
                <a:t>A. Lloyd </a:t>
              </a:r>
              <a:r>
                <a:rPr lang="fr-FR" sz="1400" i="1" dirty="0">
                  <a:latin typeface="Times New Roman" pitchFamily="18" charset="0"/>
                  <a:cs typeface="Times New Roman" pitchFamily="18" charset="0"/>
                </a:rPr>
                <a:t>&amp;</a:t>
              </a:r>
              <a:r>
                <a:rPr lang="fr-FR" sz="1400" i="1" dirty="0" smtClean="0">
                  <a:latin typeface="Times New Roman" pitchFamily="18" charset="0"/>
                  <a:cs typeface="Times New Roman" pitchFamily="18" charset="0"/>
                </a:rPr>
                <a:t> al 2004</a:t>
              </a:r>
              <a:endParaRPr lang="fr-FR" sz="1400" i="1" dirty="0">
                <a:latin typeface="Times New Roman" pitchFamily="18" charset="0"/>
                <a:cs typeface="Times New Roman" pitchFamily="18" charset="0"/>
              </a:endParaRPr>
            </a:p>
          </p:txBody>
        </p:sp>
      </p:grpSp>
    </p:spTree>
    <p:extLst>
      <p:ext uri="{BB962C8B-B14F-4D97-AF65-F5344CB8AC3E}">
        <p14:creationId xmlns:p14="http://schemas.microsoft.com/office/powerpoint/2010/main" val="408251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9357" y="4401256"/>
            <a:ext cx="5094929" cy="109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671884" y="668358"/>
            <a:ext cx="7284492" cy="3323987"/>
          </a:xfrm>
          <a:prstGeom prst="rect">
            <a:avLst/>
          </a:prstGeom>
          <a:noFill/>
        </p:spPr>
        <p:txBody>
          <a:bodyPr wrap="square" rtlCol="0">
            <a:spAutoFit/>
          </a:bodyPr>
          <a:lstStyle/>
          <a:p>
            <a:r>
              <a:rPr lang="fr-FR" sz="2800" b="1" u="sng" dirty="0" smtClean="0">
                <a:latin typeface="Times New Roman" pitchFamily="18" charset="0"/>
                <a:cs typeface="Times New Roman" pitchFamily="18" charset="0"/>
              </a:rPr>
              <a:t>Principe</a:t>
            </a:r>
            <a:r>
              <a:rPr lang="fr-FR" sz="2800" b="1" dirty="0" smtClean="0">
                <a:latin typeface="Times New Roman" pitchFamily="18" charset="0"/>
                <a:cs typeface="Times New Roman" pitchFamily="18" charset="0"/>
              </a:rPr>
              <a:t> :</a:t>
            </a:r>
          </a:p>
          <a:p>
            <a:pPr marL="457200" indent="-457200">
              <a:buFont typeface="Arial" pitchFamily="34" charset="0"/>
              <a:buChar char="•"/>
            </a:pPr>
            <a:r>
              <a:rPr lang="fr-FR" dirty="0" smtClean="0">
                <a:latin typeface="Times New Roman" pitchFamily="18" charset="0"/>
                <a:cs typeface="Times New Roman" pitchFamily="18" charset="0"/>
              </a:rPr>
              <a:t>Reconnaissances des séquences QBS par les ZFN</a:t>
            </a:r>
          </a:p>
          <a:p>
            <a:pPr marL="457200" indent="-457200">
              <a:buFont typeface="Arial" pitchFamily="34" charset="0"/>
              <a:buChar char="•"/>
            </a:pPr>
            <a:r>
              <a:rPr lang="fr-FR" dirty="0" smtClean="0">
                <a:latin typeface="Times New Roman" pitchFamily="18" charset="0"/>
                <a:cs typeface="Times New Roman" pitchFamily="18" charset="0"/>
              </a:rPr>
              <a:t>Coupure double brin de la séquence centrale reconnue par </a:t>
            </a:r>
            <a:r>
              <a:rPr lang="fr-FR" dirty="0" err="1" smtClean="0">
                <a:latin typeface="Times New Roman" pitchFamily="18" charset="0"/>
                <a:cs typeface="Times New Roman" pitchFamily="18" charset="0"/>
              </a:rPr>
              <a:t>EcoRI</a:t>
            </a:r>
            <a:endParaRPr lang="fr-FR" dirty="0" smtClean="0">
              <a:latin typeface="Times New Roman" pitchFamily="18" charset="0"/>
              <a:cs typeface="Times New Roman" pitchFamily="18" charset="0"/>
            </a:endParaRPr>
          </a:p>
          <a:p>
            <a:pPr marL="457200" indent="-457200">
              <a:buFont typeface="Arial" pitchFamily="34" charset="0"/>
              <a:buChar char="•"/>
            </a:pPr>
            <a:r>
              <a:rPr lang="fr-FR" dirty="0" smtClean="0">
                <a:latin typeface="Times New Roman" pitchFamily="18" charset="0"/>
                <a:cs typeface="Times New Roman" pitchFamily="18" charset="0"/>
              </a:rPr>
              <a:t>Réparation de la coupure par NHEJ pouvant introduire une mutation sur le site </a:t>
            </a:r>
            <a:r>
              <a:rPr lang="fr-FR" dirty="0" err="1" smtClean="0">
                <a:latin typeface="Times New Roman" pitchFamily="18" charset="0"/>
                <a:cs typeface="Times New Roman" pitchFamily="18" charset="0"/>
              </a:rPr>
              <a:t>EcoRI</a:t>
            </a:r>
            <a:endParaRPr lang="fr-FR" dirty="0" smtClean="0">
              <a:latin typeface="Times New Roman" pitchFamily="18" charset="0"/>
              <a:cs typeface="Times New Roman" pitchFamily="18" charset="0"/>
            </a:endParaRPr>
          </a:p>
          <a:p>
            <a:endParaRPr lang="fr-FR" sz="2800" dirty="0">
              <a:latin typeface="Times New Roman" pitchFamily="18" charset="0"/>
              <a:cs typeface="Times New Roman" pitchFamily="18" charset="0"/>
            </a:endParaRPr>
          </a:p>
          <a:p>
            <a:r>
              <a:rPr lang="fr-FR" sz="2800" b="1" u="sng" dirty="0" smtClean="0">
                <a:latin typeface="Times New Roman" pitchFamily="18" charset="0"/>
                <a:cs typeface="Times New Roman" pitchFamily="18" charset="0"/>
              </a:rPr>
              <a:t>Conséquences </a:t>
            </a:r>
            <a:r>
              <a:rPr lang="fr-FR" sz="2800" b="1" dirty="0" smtClean="0">
                <a:latin typeface="Times New Roman" pitchFamily="18" charset="0"/>
                <a:cs typeface="Times New Roman" pitchFamily="18" charset="0"/>
              </a:rPr>
              <a:t>:</a:t>
            </a:r>
          </a:p>
          <a:p>
            <a:r>
              <a:rPr lang="fr-FR" dirty="0" smtClean="0">
                <a:latin typeface="Times New Roman" pitchFamily="18" charset="0"/>
                <a:cs typeface="Times New Roman" pitchFamily="18" charset="0"/>
              </a:rPr>
              <a:t>→La mutation potentiellement introduite dans la séquence centrale lors de la réparation empêchera la reconnaissance par </a:t>
            </a:r>
            <a:r>
              <a:rPr lang="fr-FR" dirty="0" err="1" smtClean="0">
                <a:latin typeface="Times New Roman" pitchFamily="18" charset="0"/>
                <a:cs typeface="Times New Roman" pitchFamily="18" charset="0"/>
              </a:rPr>
              <a:t>EcoRI</a:t>
            </a:r>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6" name="Éclair 5"/>
          <p:cNvSpPr/>
          <p:nvPr/>
        </p:nvSpPr>
        <p:spPr>
          <a:xfrm>
            <a:off x="4421192" y="4536354"/>
            <a:ext cx="276857" cy="445291"/>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imes New Roman" pitchFamily="18" charset="0"/>
              <a:cs typeface="Times New Roman" pitchFamily="18" charset="0"/>
            </a:endParaRPr>
          </a:p>
        </p:txBody>
      </p:sp>
      <p:grpSp>
        <p:nvGrpSpPr>
          <p:cNvPr id="10" name="Groupe 9"/>
          <p:cNvGrpSpPr/>
          <p:nvPr/>
        </p:nvGrpSpPr>
        <p:grpSpPr>
          <a:xfrm>
            <a:off x="2387606" y="5787690"/>
            <a:ext cx="5483426" cy="770138"/>
            <a:chOff x="2387606" y="5787690"/>
            <a:chExt cx="5483426" cy="770138"/>
          </a:xfrm>
        </p:grpSpPr>
        <p:sp>
          <p:nvSpPr>
            <p:cNvPr id="4" name="Accolade ouvrante 3"/>
            <p:cNvSpPr/>
            <p:nvPr/>
          </p:nvSpPr>
          <p:spPr>
            <a:xfrm rot="16200000">
              <a:off x="4442862" y="3732434"/>
              <a:ext cx="400806" cy="4511318"/>
            </a:xfrm>
            <a:prstGeom prst="leftBrace">
              <a:avLst>
                <a:gd name="adj1" fmla="val 102397"/>
                <a:gd name="adj2" fmla="val 5059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latin typeface="Times New Roman" pitchFamily="18" charset="0"/>
                <a:cs typeface="Times New Roman" pitchFamily="18" charset="0"/>
              </a:endParaRPr>
            </a:p>
          </p:txBody>
        </p:sp>
        <p:sp>
          <p:nvSpPr>
            <p:cNvPr id="5" name="ZoneTexte 4"/>
            <p:cNvSpPr txBox="1"/>
            <p:nvPr/>
          </p:nvSpPr>
          <p:spPr>
            <a:xfrm>
              <a:off x="4331094" y="6188496"/>
              <a:ext cx="725145" cy="369332"/>
            </a:xfrm>
            <a:prstGeom prst="rect">
              <a:avLst/>
            </a:prstGeom>
            <a:noFill/>
          </p:spPr>
          <p:txBody>
            <a:bodyPr wrap="square" rtlCol="0">
              <a:spAutoFit/>
            </a:bodyPr>
            <a:lstStyle/>
            <a:p>
              <a:r>
                <a:rPr lang="fr-FR" b="1" dirty="0" smtClean="0">
                  <a:latin typeface="Times New Roman" pitchFamily="18" charset="0"/>
                  <a:cs typeface="Times New Roman" pitchFamily="18" charset="0"/>
                </a:rPr>
                <a:t>QEQ</a:t>
              </a:r>
              <a:endParaRPr lang="fr-FR" b="1" dirty="0">
                <a:latin typeface="Times New Roman" pitchFamily="18" charset="0"/>
                <a:cs typeface="Times New Roman" pitchFamily="18" charset="0"/>
              </a:endParaRPr>
            </a:p>
          </p:txBody>
        </p:sp>
        <p:sp>
          <p:nvSpPr>
            <p:cNvPr id="9" name="ZoneTexte 8"/>
            <p:cNvSpPr txBox="1"/>
            <p:nvPr/>
          </p:nvSpPr>
          <p:spPr>
            <a:xfrm>
              <a:off x="5926816" y="6088824"/>
              <a:ext cx="1944216" cy="307777"/>
            </a:xfrm>
            <a:prstGeom prst="rect">
              <a:avLst/>
            </a:prstGeom>
            <a:noFill/>
          </p:spPr>
          <p:txBody>
            <a:bodyPr wrap="square" rtlCol="0">
              <a:spAutoFit/>
            </a:bodyPr>
            <a:lstStyle/>
            <a:p>
              <a:r>
                <a:rPr lang="fr-FR" sz="1400" i="1" dirty="0" err="1" smtClean="0">
                  <a:latin typeface="Times New Roman" pitchFamily="18" charset="0"/>
                  <a:cs typeface="Times New Roman" pitchFamily="18" charset="0"/>
                </a:rPr>
                <a:t>A.Lloyd</a:t>
              </a:r>
              <a:r>
                <a:rPr lang="fr-FR" sz="1400" i="1" dirty="0" smtClean="0">
                  <a:latin typeface="Times New Roman" pitchFamily="18" charset="0"/>
                  <a:cs typeface="Times New Roman" pitchFamily="18" charset="0"/>
                </a:rPr>
                <a:t> </a:t>
              </a:r>
              <a:r>
                <a:rPr lang="fr-FR" sz="1400" i="1" dirty="0">
                  <a:latin typeface="Times New Roman" pitchFamily="18" charset="0"/>
                  <a:cs typeface="Times New Roman" pitchFamily="18" charset="0"/>
                </a:rPr>
                <a:t>&amp;</a:t>
              </a:r>
              <a:r>
                <a:rPr lang="fr-FR" sz="1400" i="1" dirty="0" smtClean="0">
                  <a:latin typeface="Times New Roman" pitchFamily="18" charset="0"/>
                  <a:cs typeface="Times New Roman" pitchFamily="18" charset="0"/>
                </a:rPr>
                <a:t> al 2004</a:t>
              </a:r>
              <a:endParaRPr lang="fr-FR" sz="1400" i="1" dirty="0">
                <a:latin typeface="Times New Roman" pitchFamily="18" charset="0"/>
                <a:cs typeface="Times New Roman" pitchFamily="18" charset="0"/>
              </a:endParaRPr>
            </a:p>
          </p:txBody>
        </p:sp>
      </p:gr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7588" y="3882961"/>
            <a:ext cx="2457943" cy="617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5828" y="5061669"/>
            <a:ext cx="2550228" cy="669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705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27"/>
                                        </p:tgtEl>
                                        <p:attrNameLst>
                                          <p:attrName>style.visibility</p:attrName>
                                        </p:attrNameLst>
                                      </p:cBhvr>
                                      <p:to>
                                        <p:strVal val="visible"/>
                                      </p:to>
                                    </p:set>
                                    <p:anim calcmode="lin" valueType="num">
                                      <p:cBhvr additive="base">
                                        <p:cTn id="23" dur="500" fill="hold"/>
                                        <p:tgtEl>
                                          <p:spTgt spid="1027"/>
                                        </p:tgtEl>
                                        <p:attrNameLst>
                                          <p:attrName>ppt_x</p:attrName>
                                        </p:attrNameLst>
                                      </p:cBhvr>
                                      <p:tavLst>
                                        <p:tav tm="0">
                                          <p:val>
                                            <p:strVal val="#ppt_x"/>
                                          </p:val>
                                        </p:tav>
                                        <p:tav tm="100000">
                                          <p:val>
                                            <p:strVal val="#ppt_x"/>
                                          </p:val>
                                        </p:tav>
                                      </p:tavLst>
                                    </p:anim>
                                    <p:anim calcmode="lin" valueType="num">
                                      <p:cBhvr additive="base">
                                        <p:cTn id="24" dur="500" fill="hold"/>
                                        <p:tgtEl>
                                          <p:spTgt spid="102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28"/>
                                        </p:tgtEl>
                                        <p:attrNameLst>
                                          <p:attrName>style.visibility</p:attrName>
                                        </p:attrNameLst>
                                      </p:cBhvr>
                                      <p:to>
                                        <p:strVal val="visible"/>
                                      </p:to>
                                    </p:set>
                                    <p:anim calcmode="lin" valueType="num">
                                      <p:cBhvr additive="base">
                                        <p:cTn id="27" dur="500" fill="hold"/>
                                        <p:tgtEl>
                                          <p:spTgt spid="1028"/>
                                        </p:tgtEl>
                                        <p:attrNameLst>
                                          <p:attrName>ppt_x</p:attrName>
                                        </p:attrNameLst>
                                      </p:cBhvr>
                                      <p:tavLst>
                                        <p:tav tm="0">
                                          <p:val>
                                            <p:strVal val="#ppt_x"/>
                                          </p:val>
                                        </p:tav>
                                        <p:tav tm="100000">
                                          <p:val>
                                            <p:strVal val="#ppt_x"/>
                                          </p:val>
                                        </p:tav>
                                      </p:tavLst>
                                    </p:anim>
                                    <p:anim calcmode="lin" valueType="num">
                                      <p:cBhvr additive="base">
                                        <p:cTn id="2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97654" y="1299817"/>
            <a:ext cx="7056784" cy="2739211"/>
          </a:xfrm>
          <a:prstGeom prst="rect">
            <a:avLst/>
          </a:prstGeom>
          <a:noFill/>
        </p:spPr>
        <p:txBody>
          <a:bodyPr wrap="square" rtlCol="0">
            <a:spAutoFit/>
          </a:bodyPr>
          <a:lstStyle/>
          <a:p>
            <a:r>
              <a:rPr lang="fr-FR" sz="2800" b="1" dirty="0" smtClean="0">
                <a:latin typeface="Times New Roman" pitchFamily="18" charset="0"/>
                <a:cs typeface="Times New Roman" pitchFamily="18" charset="0"/>
              </a:rPr>
              <a:t>Expérience :</a:t>
            </a:r>
          </a:p>
          <a:p>
            <a:r>
              <a:rPr lang="fr-FR" dirty="0" smtClean="0">
                <a:latin typeface="Times New Roman" pitchFamily="18" charset="0"/>
                <a:cs typeface="Times New Roman" pitchFamily="18" charset="0"/>
              </a:rPr>
              <a:t>	1)Transformation des plantes </a:t>
            </a:r>
          </a:p>
          <a:p>
            <a:r>
              <a:rPr lang="fr-FR" dirty="0" smtClean="0">
                <a:latin typeface="Times New Roman" pitchFamily="18" charset="0"/>
                <a:cs typeface="Times New Roman" pitchFamily="18" charset="0"/>
              </a:rPr>
              <a:t>	2)Induction de la synthèse des ZFN par choc thermique</a:t>
            </a:r>
          </a:p>
          <a:p>
            <a:r>
              <a:rPr lang="fr-FR" dirty="0" smtClean="0">
                <a:latin typeface="Times New Roman" pitchFamily="18" charset="0"/>
                <a:cs typeface="Times New Roman" pitchFamily="18" charset="0"/>
              </a:rPr>
              <a:t>	3)Extraction de l’ADN</a:t>
            </a:r>
          </a:p>
          <a:p>
            <a:r>
              <a:rPr lang="fr-FR" dirty="0" smtClean="0">
                <a:latin typeface="Times New Roman" pitchFamily="18" charset="0"/>
                <a:cs typeface="Times New Roman" pitchFamily="18" charset="0"/>
              </a:rPr>
              <a:t>	4)Amplification par PCR avec les </a:t>
            </a:r>
            <a:r>
              <a:rPr lang="fr-FR" dirty="0" err="1" smtClean="0">
                <a:latin typeface="Times New Roman" pitchFamily="18" charset="0"/>
                <a:cs typeface="Times New Roman" pitchFamily="18" charset="0"/>
              </a:rPr>
              <a:t>primers</a:t>
            </a:r>
            <a:r>
              <a:rPr lang="fr-FR" dirty="0" smtClean="0">
                <a:latin typeface="Times New Roman" pitchFamily="18" charset="0"/>
                <a:cs typeface="Times New Roman" pitchFamily="18" charset="0"/>
              </a:rPr>
              <a:t> P1 et P2</a:t>
            </a:r>
          </a:p>
          <a:p>
            <a:r>
              <a:rPr lang="fr-FR" dirty="0" smtClean="0">
                <a:latin typeface="Times New Roman" pitchFamily="18" charset="0"/>
                <a:cs typeface="Times New Roman" pitchFamily="18" charset="0"/>
              </a:rPr>
              <a:t>		→Fragment de 400pb contenant le site </a:t>
            </a:r>
            <a:r>
              <a:rPr lang="fr-FR" dirty="0" err="1" smtClean="0">
                <a:latin typeface="Times New Roman" pitchFamily="18" charset="0"/>
                <a:cs typeface="Times New Roman" pitchFamily="18" charset="0"/>
              </a:rPr>
              <a:t>EcoRI</a:t>
            </a:r>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	5)Digestion ou non des produits PCR par </a:t>
            </a:r>
            <a:r>
              <a:rPr lang="fr-FR" dirty="0" err="1" smtClean="0">
                <a:latin typeface="Times New Roman" pitchFamily="18" charset="0"/>
                <a:cs typeface="Times New Roman" pitchFamily="18" charset="0"/>
              </a:rPr>
              <a:t>EcoRI</a:t>
            </a:r>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	6)Révélation des mutations par électrophorèse</a:t>
            </a:r>
          </a:p>
          <a:p>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923" y="4247018"/>
            <a:ext cx="6898429" cy="1299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5966296" y="5808746"/>
            <a:ext cx="1944216" cy="307777"/>
          </a:xfrm>
          <a:prstGeom prst="rect">
            <a:avLst/>
          </a:prstGeom>
          <a:noFill/>
        </p:spPr>
        <p:txBody>
          <a:bodyPr wrap="square" rtlCol="0">
            <a:spAutoFit/>
          </a:bodyPr>
          <a:lstStyle/>
          <a:p>
            <a:r>
              <a:rPr lang="fr-FR" sz="1400" i="1" dirty="0" err="1" smtClean="0">
                <a:latin typeface="Times New Roman" pitchFamily="18" charset="0"/>
                <a:cs typeface="Times New Roman" pitchFamily="18" charset="0"/>
              </a:rPr>
              <a:t>A.Lloyd</a:t>
            </a:r>
            <a:r>
              <a:rPr lang="fr-FR" sz="1400" i="1" dirty="0" smtClean="0">
                <a:latin typeface="Times New Roman" pitchFamily="18" charset="0"/>
                <a:cs typeface="Times New Roman" pitchFamily="18" charset="0"/>
              </a:rPr>
              <a:t> </a:t>
            </a:r>
            <a:r>
              <a:rPr lang="fr-FR" sz="1400" i="1" dirty="0">
                <a:latin typeface="Times New Roman" pitchFamily="18" charset="0"/>
                <a:cs typeface="Times New Roman" pitchFamily="18" charset="0"/>
              </a:rPr>
              <a:t>&amp;</a:t>
            </a:r>
            <a:r>
              <a:rPr lang="fr-FR" sz="1400" i="1" dirty="0" smtClean="0">
                <a:latin typeface="Times New Roman" pitchFamily="18" charset="0"/>
                <a:cs typeface="Times New Roman" pitchFamily="18" charset="0"/>
              </a:rPr>
              <a:t> al 2004</a:t>
            </a:r>
            <a:endParaRPr lang="fr-FR" sz="1400" i="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500"/>
                                        <p:tgtEl>
                                          <p:spTgt spid="2">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Effect transition="in" filter="fade">
                                      <p:cBhvr>
                                        <p:cTn id="38" dur="500"/>
                                        <p:tgtEl>
                                          <p:spTgt spid="2">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fade">
                                      <p:cBhvr>
                                        <p:cTn id="4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937318" y="3755941"/>
            <a:ext cx="8206682" cy="2862322"/>
          </a:xfrm>
          <a:prstGeom prst="rect">
            <a:avLst/>
          </a:prstGeom>
          <a:noFill/>
        </p:spPr>
        <p:txBody>
          <a:bodyPr wrap="square" rtlCol="0">
            <a:spAutoFit/>
          </a:bodyPr>
          <a:lstStyle/>
          <a:p>
            <a:r>
              <a:rPr lang="fr-FR" dirty="0" smtClean="0">
                <a:latin typeface="Times New Roman" pitchFamily="18" charset="0"/>
                <a:cs typeface="Times New Roman" pitchFamily="18" charset="0"/>
              </a:rPr>
              <a:t>Sans induction, les ZFN ne sont pas synthétisées (contrôle):</a:t>
            </a:r>
          </a:p>
          <a:p>
            <a:pPr marL="285750" indent="-285750">
              <a:buFont typeface="Arial" pitchFamily="34" charset="0"/>
              <a:buChar char="•"/>
            </a:pPr>
            <a:r>
              <a:rPr lang="fr-FR" dirty="0" smtClean="0">
                <a:latin typeface="Times New Roman" pitchFamily="18" charset="0"/>
                <a:cs typeface="Times New Roman" pitchFamily="18" charset="0"/>
              </a:rPr>
              <a:t>Une bande de 400pb les produits non digérés (-)</a:t>
            </a:r>
          </a:p>
          <a:p>
            <a:pPr marL="285750" indent="-285750">
              <a:buFont typeface="Arial" pitchFamily="34" charset="0"/>
              <a:buChar char="•"/>
            </a:pPr>
            <a:r>
              <a:rPr lang="fr-FR" dirty="0" smtClean="0">
                <a:latin typeface="Times New Roman" pitchFamily="18" charset="0"/>
                <a:cs typeface="Times New Roman" pitchFamily="18" charset="0"/>
              </a:rPr>
              <a:t>Une bande de 320pb (bande de 80pb </a:t>
            </a:r>
            <a:r>
              <a:rPr lang="fr-FR" dirty="0">
                <a:latin typeface="Times New Roman" pitchFamily="18" charset="0"/>
                <a:cs typeface="Times New Roman" pitchFamily="18" charset="0"/>
              </a:rPr>
              <a:t>non visible</a:t>
            </a:r>
            <a:r>
              <a:rPr lang="fr-FR" dirty="0" smtClean="0">
                <a:latin typeface="Times New Roman" pitchFamily="18" charset="0"/>
                <a:cs typeface="Times New Roman" pitchFamily="18" charset="0"/>
              </a:rPr>
              <a:t>) pour les produits digérés (+)</a:t>
            </a:r>
          </a:p>
          <a:p>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Après induction, les ZFN sont synthétisées :</a:t>
            </a:r>
          </a:p>
          <a:p>
            <a:pPr marL="285750" indent="-285750">
              <a:buFont typeface="Arial" pitchFamily="34" charset="0"/>
              <a:buChar char="•"/>
            </a:pPr>
            <a:r>
              <a:rPr lang="fr-FR" dirty="0" smtClean="0">
                <a:latin typeface="Times New Roman" pitchFamily="18" charset="0"/>
                <a:cs typeface="Times New Roman" pitchFamily="18" charset="0"/>
              </a:rPr>
              <a:t>Une bande de 400pb pour les produits non digérés (-)</a:t>
            </a:r>
          </a:p>
          <a:p>
            <a:pPr marL="285750" indent="-285750">
              <a:buFont typeface="Arial" pitchFamily="34" charset="0"/>
              <a:buChar char="•"/>
            </a:pPr>
            <a:r>
              <a:rPr lang="fr-FR" dirty="0" smtClean="0">
                <a:latin typeface="Times New Roman" pitchFamily="18" charset="0"/>
                <a:cs typeface="Times New Roman" pitchFamily="18" charset="0"/>
              </a:rPr>
              <a:t>Une bande de 320pb et une bande de 400pb pour les produits digérés (+)</a:t>
            </a:r>
          </a:p>
          <a:p>
            <a:r>
              <a:rPr lang="fr-FR" dirty="0" smtClean="0">
                <a:latin typeface="Times New Roman" pitchFamily="18" charset="0"/>
                <a:cs typeface="Times New Roman" pitchFamily="18" charset="0"/>
              </a:rPr>
              <a:t>	→La séquence correspondante à la bande de 400pb n’a pas été coupée lors de la digestion donc </a:t>
            </a:r>
            <a:r>
              <a:rPr lang="fr-FR" dirty="0" err="1" smtClean="0">
                <a:latin typeface="Times New Roman" pitchFamily="18" charset="0"/>
                <a:cs typeface="Times New Roman" pitchFamily="18" charset="0"/>
              </a:rPr>
              <a:t>EcoRI</a:t>
            </a:r>
            <a:r>
              <a:rPr lang="fr-FR" dirty="0" smtClean="0">
                <a:latin typeface="Times New Roman" pitchFamily="18" charset="0"/>
                <a:cs typeface="Times New Roman" pitchFamily="18" charset="0"/>
              </a:rPr>
              <a:t> n’a pas reconnue de site de restriction</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→La séquence normalement reconnue par </a:t>
            </a:r>
            <a:r>
              <a:rPr lang="fr-FR" dirty="0" err="1" smtClean="0">
                <a:latin typeface="Times New Roman" pitchFamily="18" charset="0"/>
                <a:cs typeface="Times New Roman" pitchFamily="18" charset="0"/>
              </a:rPr>
              <a:t>EcoRI</a:t>
            </a:r>
            <a:r>
              <a:rPr lang="fr-FR" dirty="0" smtClean="0">
                <a:latin typeface="Times New Roman" pitchFamily="18" charset="0"/>
                <a:cs typeface="Times New Roman" pitchFamily="18" charset="0"/>
              </a:rPr>
              <a:t> est mutée</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r="50103"/>
          <a:stretch>
            <a:fillRect/>
          </a:stretch>
        </p:blipFill>
        <p:spPr bwMode="auto">
          <a:xfrm>
            <a:off x="938113" y="1407468"/>
            <a:ext cx="3489871" cy="1225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6502559" y="2643105"/>
            <a:ext cx="1944216" cy="307777"/>
          </a:xfrm>
          <a:prstGeom prst="rect">
            <a:avLst/>
          </a:prstGeom>
          <a:noFill/>
        </p:spPr>
        <p:txBody>
          <a:bodyPr wrap="square" rtlCol="0">
            <a:spAutoFit/>
          </a:bodyPr>
          <a:lstStyle/>
          <a:p>
            <a:r>
              <a:rPr lang="fr-FR" sz="1400" i="1" dirty="0" err="1" smtClean="0">
                <a:latin typeface="Times New Roman" pitchFamily="18" charset="0"/>
                <a:cs typeface="Times New Roman" pitchFamily="18" charset="0"/>
              </a:rPr>
              <a:t>A.Lloyd</a:t>
            </a:r>
            <a:r>
              <a:rPr lang="fr-FR" sz="1400" i="1" dirty="0" smtClean="0">
                <a:latin typeface="Times New Roman" pitchFamily="18" charset="0"/>
                <a:cs typeface="Times New Roman" pitchFamily="18" charset="0"/>
              </a:rPr>
              <a:t> </a:t>
            </a:r>
            <a:r>
              <a:rPr lang="fr-FR" sz="1400" i="1" dirty="0">
                <a:latin typeface="Times New Roman" pitchFamily="18" charset="0"/>
                <a:cs typeface="Times New Roman" pitchFamily="18" charset="0"/>
              </a:rPr>
              <a:t>&amp;</a:t>
            </a:r>
            <a:r>
              <a:rPr lang="fr-FR" sz="1400" i="1" dirty="0" smtClean="0">
                <a:latin typeface="Times New Roman" pitchFamily="18" charset="0"/>
                <a:cs typeface="Times New Roman" pitchFamily="18" charset="0"/>
              </a:rPr>
              <a:t> al 2004</a:t>
            </a:r>
            <a:endParaRPr lang="fr-FR" sz="1400" i="1" dirty="0">
              <a:latin typeface="Times New Roman" pitchFamily="18" charset="0"/>
              <a:cs typeface="Times New Roman" pitchFamily="18" charset="0"/>
            </a:endParaRPr>
          </a:p>
        </p:txBody>
      </p:sp>
      <p:sp>
        <p:nvSpPr>
          <p:cNvPr id="4" name="ZoneTexte 3"/>
          <p:cNvSpPr txBox="1"/>
          <p:nvPr/>
        </p:nvSpPr>
        <p:spPr>
          <a:xfrm>
            <a:off x="950069" y="2671381"/>
            <a:ext cx="4846067" cy="830997"/>
          </a:xfrm>
          <a:prstGeom prst="rect">
            <a:avLst/>
          </a:prstGeom>
          <a:noFill/>
        </p:spPr>
        <p:txBody>
          <a:bodyPr wrap="square" rtlCol="0">
            <a:spAutoFit/>
          </a:bodyPr>
          <a:lstStyle/>
          <a:p>
            <a:r>
              <a:rPr lang="fr-FR" sz="1600" dirty="0" smtClean="0">
                <a:latin typeface="Times New Roman" pitchFamily="18" charset="0"/>
                <a:cs typeface="Times New Roman" pitchFamily="18" charset="0"/>
              </a:rPr>
              <a:t>(+) Produits PCR préalablement digérés par </a:t>
            </a:r>
            <a:r>
              <a:rPr lang="fr-FR" sz="1600" dirty="0" err="1" smtClean="0">
                <a:latin typeface="Times New Roman" pitchFamily="18" charset="0"/>
                <a:cs typeface="Times New Roman" pitchFamily="18" charset="0"/>
              </a:rPr>
              <a:t>EcoRI</a:t>
            </a:r>
            <a:endParaRPr lang="fr-FR" sz="1600" dirty="0" smtClean="0">
              <a:latin typeface="Times New Roman" pitchFamily="18" charset="0"/>
              <a:cs typeface="Times New Roman" pitchFamily="18" charset="0"/>
            </a:endParaRPr>
          </a:p>
          <a:p>
            <a:r>
              <a:rPr lang="fr-FR" sz="1600" dirty="0" smtClean="0">
                <a:latin typeface="Times New Roman" pitchFamily="18" charset="0"/>
                <a:cs typeface="Times New Roman" pitchFamily="18" charset="0"/>
              </a:rPr>
              <a:t>(-) Produits PCR non digérés </a:t>
            </a:r>
          </a:p>
          <a:p>
            <a:r>
              <a:rPr lang="fr-FR" sz="1600" dirty="0" smtClean="0">
                <a:latin typeface="Times New Roman" pitchFamily="18" charset="0"/>
                <a:cs typeface="Times New Roman" pitchFamily="18" charset="0"/>
              </a:rPr>
              <a:t>Q : Lignées</a:t>
            </a:r>
            <a:endParaRPr lang="fr-FR" sz="1600" dirty="0">
              <a:latin typeface="Times New Roman" pitchFamily="18" charset="0"/>
              <a:cs typeface="Times New Roman" pitchFamily="18" charset="0"/>
            </a:endParaRPr>
          </a:p>
        </p:txBody>
      </p:sp>
      <p:sp>
        <p:nvSpPr>
          <p:cNvPr id="6" name="ZoneTexte 5"/>
          <p:cNvSpPr txBox="1"/>
          <p:nvPr/>
        </p:nvSpPr>
        <p:spPr>
          <a:xfrm>
            <a:off x="807418" y="687388"/>
            <a:ext cx="2448272" cy="523220"/>
          </a:xfrm>
          <a:prstGeom prst="rect">
            <a:avLst/>
          </a:prstGeom>
          <a:noFill/>
        </p:spPr>
        <p:txBody>
          <a:bodyPr wrap="square" rtlCol="0">
            <a:spAutoFit/>
          </a:bodyPr>
          <a:lstStyle/>
          <a:p>
            <a:r>
              <a:rPr lang="fr-FR" sz="2800" b="1" u="sng" dirty="0" smtClean="0">
                <a:latin typeface="Times New Roman" pitchFamily="18" charset="0"/>
                <a:cs typeface="Times New Roman" pitchFamily="18" charset="0"/>
              </a:rPr>
              <a:t>Observations :</a:t>
            </a:r>
            <a:endParaRPr lang="fr-FR" sz="2800" b="1" u="sng" dirty="0">
              <a:latin typeface="Times New Roman" pitchFamily="18" charset="0"/>
              <a:cs typeface="Times New Roman" pitchFamily="18" charset="0"/>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51478"/>
          <a:stretch>
            <a:fillRect/>
          </a:stretch>
        </p:blipFill>
        <p:spPr bwMode="auto">
          <a:xfrm>
            <a:off x="4572000" y="1412776"/>
            <a:ext cx="339373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033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11560" y="2420888"/>
            <a:ext cx="6984776" cy="523220"/>
          </a:xfrm>
          <a:prstGeom prst="rect">
            <a:avLst/>
          </a:prstGeom>
          <a:noFill/>
        </p:spPr>
        <p:txBody>
          <a:bodyPr wrap="square" rtlCol="0">
            <a:spAutoFit/>
          </a:bodyPr>
          <a:lstStyle/>
          <a:p>
            <a:r>
              <a:rPr lang="fr-FR" sz="2800" b="1" u="sng" dirty="0" smtClean="0">
                <a:latin typeface="Times New Roman" pitchFamily="18" charset="0"/>
                <a:cs typeface="Times New Roman" pitchFamily="18" charset="0"/>
              </a:rPr>
              <a:t>Résultats :</a:t>
            </a:r>
            <a:endParaRPr lang="fr-FR" sz="2800" b="1" u="sng" dirty="0">
              <a:latin typeface="Times New Roman" pitchFamily="18" charset="0"/>
              <a:cs typeface="Times New Roman" pitchFamily="18" charset="0"/>
            </a:endParaRPr>
          </a:p>
        </p:txBody>
      </p:sp>
      <p:sp>
        <p:nvSpPr>
          <p:cNvPr id="4" name="ZoneTexte 3"/>
          <p:cNvSpPr txBox="1"/>
          <p:nvPr/>
        </p:nvSpPr>
        <p:spPr>
          <a:xfrm>
            <a:off x="1096975" y="3275985"/>
            <a:ext cx="6768752" cy="2585323"/>
          </a:xfrm>
          <a:prstGeom prst="rect">
            <a:avLst/>
          </a:prstGeom>
          <a:noFill/>
        </p:spPr>
        <p:txBody>
          <a:bodyPr wrap="square" rtlCol="0">
            <a:spAutoFit/>
          </a:bodyPr>
          <a:lstStyle/>
          <a:p>
            <a:pPr marL="285750" indent="-285750">
              <a:buFont typeface="Arial" pitchFamily="34" charset="0"/>
              <a:buChar char="•"/>
            </a:pPr>
            <a:r>
              <a:rPr lang="fr-FR" dirty="0" smtClean="0">
                <a:latin typeface="Times New Roman" pitchFamily="18" charset="0"/>
                <a:cs typeface="Times New Roman" pitchFamily="18" charset="0"/>
              </a:rPr>
              <a:t>Fréquence de 0,4 mutation par cellule</a:t>
            </a:r>
          </a:p>
          <a:p>
            <a:pPr lvl="1"/>
            <a:endParaRPr lang="fr-FR" dirty="0" smtClean="0">
              <a:latin typeface="Times New Roman" pitchFamily="18" charset="0"/>
              <a:cs typeface="Times New Roman" pitchFamily="18" charset="0"/>
            </a:endParaRPr>
          </a:p>
          <a:p>
            <a:pPr marL="285750" indent="-285750">
              <a:buFont typeface="Arial" pitchFamily="34" charset="0"/>
              <a:buChar char="•"/>
            </a:pPr>
            <a:r>
              <a:rPr lang="fr-FR" dirty="0" smtClean="0">
                <a:latin typeface="Times New Roman" pitchFamily="18" charset="0"/>
                <a:cs typeface="Times New Roman" pitchFamily="18" charset="0"/>
              </a:rPr>
              <a:t>3 types de mutations ont été détectées par séquençage:</a:t>
            </a:r>
          </a:p>
          <a:p>
            <a:pPr marL="742950" lvl="1" indent="-285750">
              <a:buFont typeface="Arial" pitchFamily="34" charset="0"/>
              <a:buChar char="•"/>
            </a:pPr>
            <a:r>
              <a:rPr lang="fr-FR" dirty="0">
                <a:latin typeface="Times New Roman" pitchFamily="18" charset="0"/>
                <a:cs typeface="Times New Roman" pitchFamily="18" charset="0"/>
              </a:rPr>
              <a:t>d</a:t>
            </a:r>
            <a:r>
              <a:rPr lang="fr-FR" dirty="0" smtClean="0">
                <a:latin typeface="Times New Roman" pitchFamily="18" charset="0"/>
                <a:cs typeface="Times New Roman" pitchFamily="18" charset="0"/>
              </a:rPr>
              <a:t>élétion 78%</a:t>
            </a:r>
          </a:p>
          <a:p>
            <a:pPr marL="742950" lvl="1" indent="-285750">
              <a:buFont typeface="Arial" pitchFamily="34" charset="0"/>
              <a:buChar char="•"/>
            </a:pPr>
            <a:r>
              <a:rPr lang="fr-FR" dirty="0" smtClean="0">
                <a:latin typeface="Times New Roman" pitchFamily="18" charset="0"/>
                <a:cs typeface="Times New Roman" pitchFamily="18" charset="0"/>
              </a:rPr>
              <a:t>Insertion 13%</a:t>
            </a:r>
          </a:p>
          <a:p>
            <a:pPr marL="742950" lvl="1" indent="-285750">
              <a:buFont typeface="Arial" pitchFamily="34" charset="0"/>
              <a:buChar char="•"/>
            </a:pPr>
            <a:r>
              <a:rPr lang="fr-FR" dirty="0" smtClean="0">
                <a:latin typeface="Times New Roman" pitchFamily="18" charset="0"/>
                <a:cs typeface="Times New Roman" pitchFamily="18" charset="0"/>
              </a:rPr>
              <a:t>Délétion accompagnée d’une insertion 8%</a:t>
            </a:r>
          </a:p>
          <a:p>
            <a:pPr lvl="1"/>
            <a:endParaRPr lang="fr-FR" dirty="0" smtClean="0">
              <a:latin typeface="Times New Roman" pitchFamily="18" charset="0"/>
              <a:cs typeface="Times New Roman" pitchFamily="18" charset="0"/>
            </a:endParaRPr>
          </a:p>
          <a:p>
            <a:pPr marL="285750" indent="-285750">
              <a:buFont typeface="Arial" pitchFamily="34" charset="0"/>
              <a:buChar char="•"/>
            </a:pPr>
            <a:r>
              <a:rPr lang="fr-FR" dirty="0" smtClean="0">
                <a:latin typeface="Times New Roman" pitchFamily="18" charset="0"/>
                <a:cs typeface="Times New Roman" pitchFamily="18" charset="0"/>
              </a:rPr>
              <a:t>10% des plantes mutées transmettent la mutation à leur descendance</a:t>
            </a:r>
          </a:p>
          <a:p>
            <a:pPr lvl="1"/>
            <a:r>
              <a:rPr lang="fr-FR" dirty="0" smtClean="0">
                <a:latin typeface="Times New Roman" pitchFamily="18" charset="0"/>
                <a:cs typeface="Times New Roman" pitchFamily="18" charset="0"/>
              </a:rPr>
              <a:t>→ Mutations transmissibles à la descendance </a:t>
            </a:r>
            <a:endParaRPr lang="fr-FR" dirty="0">
              <a:latin typeface="Times New Roman" pitchFamily="18" charset="0"/>
              <a:cs typeface="Times New Roman" pitchFamily="18" charset="0"/>
            </a:endParaRPr>
          </a:p>
        </p:txBody>
      </p:sp>
      <p:sp>
        <p:nvSpPr>
          <p:cNvPr id="2" name="ZoneTexte 1"/>
          <p:cNvSpPr txBox="1"/>
          <p:nvPr/>
        </p:nvSpPr>
        <p:spPr>
          <a:xfrm>
            <a:off x="827584" y="737692"/>
            <a:ext cx="6736841" cy="1200329"/>
          </a:xfrm>
          <a:prstGeom prst="rect">
            <a:avLst/>
          </a:prstGeom>
          <a:noFill/>
        </p:spPr>
        <p:txBody>
          <a:bodyPr wrap="square" rtlCol="0">
            <a:spAutoFit/>
          </a:bodyPr>
          <a:lstStyle/>
          <a:p>
            <a:pPr marL="285750" indent="-285750">
              <a:buFont typeface="Arial" pitchFamily="34" charset="0"/>
              <a:buChar char="•"/>
            </a:pPr>
            <a:r>
              <a:rPr lang="fr-FR" dirty="0" smtClean="0">
                <a:latin typeface="Times New Roman" pitchFamily="18" charset="0"/>
                <a:cs typeface="Times New Roman" pitchFamily="18" charset="0"/>
              </a:rPr>
              <a:t>Les auteurs ont ensuite clonés les séquences non reconnues par </a:t>
            </a:r>
            <a:r>
              <a:rPr lang="fr-FR" dirty="0" err="1" smtClean="0">
                <a:latin typeface="Times New Roman" pitchFamily="18" charset="0"/>
                <a:cs typeface="Times New Roman" pitchFamily="18" charset="0"/>
              </a:rPr>
              <a:t>EcoR</a:t>
            </a:r>
            <a:r>
              <a:rPr lang="fr-FR" dirty="0" smtClean="0">
                <a:latin typeface="Times New Roman" pitchFamily="18" charset="0"/>
                <a:cs typeface="Times New Roman" pitchFamily="18" charset="0"/>
              </a:rPr>
              <a:t> I pour finalement les séquencer.</a:t>
            </a:r>
          </a:p>
          <a:p>
            <a:pPr marL="285750" indent="-285750">
              <a:buFont typeface="Arial" pitchFamily="34" charset="0"/>
              <a:buChar char="•"/>
            </a:pPr>
            <a:r>
              <a:rPr lang="fr-FR" dirty="0" smtClean="0">
                <a:latin typeface="Times New Roman" pitchFamily="18" charset="0"/>
                <a:cs typeface="Times New Roman" pitchFamily="18" charset="0"/>
              </a:rPr>
              <a:t>Ils ont effectué la même expérience sur les descendants pour voir si les mutations étaient transmissibles à la descendance.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928992" cy="1143000"/>
          </a:xfrm>
        </p:spPr>
        <p:txBody>
          <a:bodyPr>
            <a:normAutofit/>
          </a:bodyPr>
          <a:lstStyle/>
          <a:p>
            <a:r>
              <a:rPr lang="fr-FR" sz="2800" b="1" u="sng" dirty="0" smtClean="0">
                <a:latin typeface="Times New Roman" pitchFamily="18" charset="0"/>
                <a:cs typeface="Times New Roman" pitchFamily="18" charset="0"/>
              </a:rPr>
              <a:t>Intégration ciblée d’un transgène dans des cellules de plantes par élaboration de ZFN :</a:t>
            </a:r>
            <a:endParaRPr lang="fr-FR" sz="2800" b="1" u="sng" dirty="0">
              <a:latin typeface="Times New Roman" pitchFamily="18" charset="0"/>
              <a:cs typeface="Times New Roman" pitchFamily="18" charset="0"/>
            </a:endParaRPr>
          </a:p>
        </p:txBody>
      </p:sp>
      <p:sp>
        <p:nvSpPr>
          <p:cNvPr id="3" name="ZoneTexte 2"/>
          <p:cNvSpPr txBox="1"/>
          <p:nvPr/>
        </p:nvSpPr>
        <p:spPr>
          <a:xfrm>
            <a:off x="227065" y="4185170"/>
            <a:ext cx="8643572" cy="461665"/>
          </a:xfrm>
          <a:prstGeom prst="rect">
            <a:avLst/>
          </a:prstGeom>
          <a:noFill/>
        </p:spPr>
        <p:txBody>
          <a:bodyPr wrap="square" rtlCol="0">
            <a:spAutoFit/>
          </a:bodyPr>
          <a:lstStyle/>
          <a:p>
            <a:r>
              <a:rPr lang="fr-FR" sz="2400" dirty="0" smtClean="0">
                <a:latin typeface="Times New Roman" pitchFamily="18" charset="0"/>
                <a:cs typeface="Times New Roman" pitchFamily="18" charset="0"/>
              </a:rPr>
              <a:t>Phénomène attendu </a:t>
            </a:r>
            <a:r>
              <a:rPr lang="fr-FR" dirty="0" smtClean="0">
                <a:latin typeface="Times New Roman" pitchFamily="18" charset="0"/>
                <a:cs typeface="Times New Roman" pitchFamily="18" charset="0"/>
              </a:rPr>
              <a:t>: Recombinaison homologue favorisée par l’action des ZFN</a:t>
            </a:r>
            <a:endParaRPr lang="fr-FR" dirty="0">
              <a:latin typeface="Times New Roman" pitchFamily="18" charset="0"/>
              <a:cs typeface="Times New Roman" pitchFamily="18" charset="0"/>
            </a:endParaRPr>
          </a:p>
        </p:txBody>
      </p:sp>
      <p:sp>
        <p:nvSpPr>
          <p:cNvPr id="11" name="ZoneTexte 10"/>
          <p:cNvSpPr txBox="1"/>
          <p:nvPr/>
        </p:nvSpPr>
        <p:spPr>
          <a:xfrm>
            <a:off x="214282" y="2214554"/>
            <a:ext cx="8660091" cy="1569660"/>
          </a:xfrm>
          <a:prstGeom prst="rect">
            <a:avLst/>
          </a:prstGeom>
          <a:noFill/>
        </p:spPr>
        <p:txBody>
          <a:bodyPr wrap="square" rtlCol="0">
            <a:spAutoFit/>
          </a:bodyPr>
          <a:lstStyle/>
          <a:p>
            <a:r>
              <a:rPr lang="fr-FR" sz="2400" dirty="0" smtClean="0">
                <a:latin typeface="Times New Roman" pitchFamily="18" charset="0"/>
                <a:cs typeface="Times New Roman" pitchFamily="18" charset="0"/>
              </a:rPr>
              <a:t>Phénomène connu :</a:t>
            </a:r>
          </a:p>
          <a:p>
            <a:r>
              <a:rPr lang="fr-FR" dirty="0" smtClean="0">
                <a:latin typeface="Times New Roman" pitchFamily="18" charset="0"/>
                <a:cs typeface="Times New Roman" pitchFamily="18" charset="0"/>
              </a:rPr>
              <a:t>	Les dimères de ZFN </a:t>
            </a:r>
            <a:r>
              <a:rPr lang="fr-FR" dirty="0" smtClean="0">
                <a:latin typeface="Times New Roman" pitchFamily="18" charset="0"/>
                <a:cs typeface="Times New Roman" pitchFamily="18" charset="0"/>
                <a:sym typeface="Wingdings" pitchFamily="2" charset="2"/>
              </a:rPr>
              <a:t></a:t>
            </a:r>
            <a:r>
              <a:rPr lang="fr-FR" dirty="0" smtClean="0">
                <a:latin typeface="Times New Roman" pitchFamily="18" charset="0"/>
                <a:cs typeface="Times New Roman" pitchFamily="18" charset="0"/>
              </a:rPr>
              <a:t> cassure double brin à un locus donné</a:t>
            </a:r>
          </a:p>
          <a:p>
            <a:r>
              <a:rPr lang="fr-FR" dirty="0" smtClean="0">
                <a:latin typeface="Times New Roman" pitchFamily="18" charset="0"/>
                <a:cs typeface="Times New Roman" pitchFamily="18" charset="0"/>
              </a:rPr>
              <a:t>	Cassure double brin au locus ciblé </a:t>
            </a:r>
            <a:r>
              <a:rPr lang="fr-FR" dirty="0" smtClean="0">
                <a:latin typeface="Times New Roman" pitchFamily="18" charset="0"/>
                <a:cs typeface="Times New Roman" pitchFamily="18" charset="0"/>
                <a:sym typeface="Wingdings" pitchFamily="2" charset="2"/>
              </a:rPr>
              <a:t></a:t>
            </a:r>
            <a:r>
              <a:rPr lang="fr-FR" dirty="0" smtClean="0">
                <a:latin typeface="Times New Roman" pitchFamily="18" charset="0"/>
                <a:cs typeface="Times New Roman" pitchFamily="18" charset="0"/>
              </a:rPr>
              <a:t> Augmentation du taux de recombinaison homologue permettant l’intégration ciblée du matériel génétique transféré</a:t>
            </a:r>
          </a:p>
          <a:p>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12" name="ZoneTexte 11"/>
          <p:cNvSpPr txBox="1"/>
          <p:nvPr/>
        </p:nvSpPr>
        <p:spPr>
          <a:xfrm>
            <a:off x="257542" y="5357826"/>
            <a:ext cx="8636593" cy="1015663"/>
          </a:xfrm>
          <a:prstGeom prst="rect">
            <a:avLst/>
          </a:prstGeom>
          <a:noFill/>
        </p:spPr>
        <p:txBody>
          <a:bodyPr wrap="square" rtlCol="0">
            <a:spAutoFit/>
          </a:bodyPr>
          <a:lstStyle/>
          <a:p>
            <a:r>
              <a:rPr lang="fr-FR" sz="2400" dirty="0" smtClean="0">
                <a:latin typeface="Times New Roman" pitchFamily="18" charset="0"/>
                <a:cs typeface="Times New Roman" pitchFamily="18" charset="0"/>
              </a:rPr>
              <a:t>Objectif </a:t>
            </a:r>
            <a:r>
              <a:rPr lang="fr-FR" dirty="0" smtClean="0">
                <a:latin typeface="Times New Roman" pitchFamily="18" charset="0"/>
                <a:cs typeface="Times New Roman" pitchFamily="18" charset="0"/>
              </a:rPr>
              <a:t>: montrer que l’on peut concevoir des ZFN qui provoquent une cassure double 	     brin permettant de favoriser le phénomène de recombinaison homologue avec 	     la construction transférée.</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90544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928992" cy="1143000"/>
          </a:xfrm>
        </p:spPr>
        <p:txBody>
          <a:bodyPr>
            <a:normAutofit/>
          </a:bodyPr>
          <a:lstStyle/>
          <a:p>
            <a:r>
              <a:rPr lang="fr-FR" sz="2800" b="1" u="sng" dirty="0" smtClean="0">
                <a:latin typeface="Times New Roman" pitchFamily="18" charset="0"/>
                <a:cs typeface="Times New Roman" pitchFamily="18" charset="0"/>
              </a:rPr>
              <a:t>Matériel et techniques employées</a:t>
            </a:r>
            <a:endParaRPr lang="fr-FR" sz="2800" b="1" u="sng" dirty="0">
              <a:latin typeface="Times New Roman" pitchFamily="18" charset="0"/>
              <a:cs typeface="Times New Roman" pitchFamily="18" charset="0"/>
            </a:endParaRPr>
          </a:p>
        </p:txBody>
      </p:sp>
      <p:sp>
        <p:nvSpPr>
          <p:cNvPr id="5" name="ZoneTexte 4"/>
          <p:cNvSpPr txBox="1"/>
          <p:nvPr/>
        </p:nvSpPr>
        <p:spPr>
          <a:xfrm>
            <a:off x="241872" y="1857364"/>
            <a:ext cx="8902128" cy="646331"/>
          </a:xfrm>
          <a:prstGeom prst="rect">
            <a:avLst/>
          </a:prstGeom>
          <a:noFill/>
        </p:spPr>
        <p:txBody>
          <a:bodyPr wrap="square" rtlCol="0">
            <a:spAutoFit/>
          </a:bodyPr>
          <a:lstStyle/>
          <a:p>
            <a:r>
              <a:rPr lang="fr-FR" dirty="0" smtClean="0">
                <a:latin typeface="Times New Roman" pitchFamily="18" charset="0"/>
                <a:cs typeface="Times New Roman" pitchFamily="18" charset="0"/>
              </a:rPr>
              <a:t>Matériel biologique employé : cellules BY-2 transformées par </a:t>
            </a:r>
            <a:r>
              <a:rPr lang="fr-FR" i="1" dirty="0" err="1" smtClean="0">
                <a:latin typeface="Times New Roman" pitchFamily="18" charset="0"/>
                <a:cs typeface="Times New Roman" pitchFamily="18" charset="0"/>
              </a:rPr>
              <a:t>Agrobactérium</a:t>
            </a:r>
            <a:r>
              <a:rPr lang="fr-FR" i="1" dirty="0" smtClean="0">
                <a:latin typeface="Times New Roman" pitchFamily="18" charset="0"/>
                <a:cs typeface="Times New Roman" pitchFamily="18" charset="0"/>
              </a:rPr>
              <a:t> </a:t>
            </a:r>
            <a:r>
              <a:rPr lang="fr-FR" i="1" dirty="0" err="1" smtClean="0">
                <a:latin typeface="Times New Roman" pitchFamily="18" charset="0"/>
                <a:cs typeface="Times New Roman" pitchFamily="18" charset="0"/>
              </a:rPr>
              <a:t>tumefaciens</a:t>
            </a:r>
            <a:endParaRPr lang="fr-FR" i="1" dirty="0" smtClean="0">
              <a:latin typeface="Times New Roman" pitchFamily="18" charset="0"/>
              <a:cs typeface="Times New Roman" pitchFamily="18" charset="0"/>
            </a:endParaRPr>
          </a:p>
          <a:p>
            <a:endParaRPr lang="fr-FR" dirty="0">
              <a:latin typeface="Times New Roman" pitchFamily="18" charset="0"/>
              <a:cs typeface="Times New Roman" pitchFamily="18" charset="0"/>
            </a:endParaRPr>
          </a:p>
        </p:txBody>
      </p:sp>
      <p:sp>
        <p:nvSpPr>
          <p:cNvPr id="6" name="ZoneTexte 5"/>
          <p:cNvSpPr txBox="1"/>
          <p:nvPr/>
        </p:nvSpPr>
        <p:spPr>
          <a:xfrm>
            <a:off x="241873" y="2571744"/>
            <a:ext cx="8902127" cy="923330"/>
          </a:xfrm>
          <a:prstGeom prst="rect">
            <a:avLst/>
          </a:prstGeom>
          <a:noFill/>
        </p:spPr>
        <p:txBody>
          <a:bodyPr wrap="square" rtlCol="0">
            <a:spAutoFit/>
          </a:bodyPr>
          <a:lstStyle/>
          <a:p>
            <a:r>
              <a:rPr lang="fr-FR" dirty="0" smtClean="0">
                <a:latin typeface="Times New Roman" pitchFamily="18" charset="0"/>
                <a:cs typeface="Times New Roman" pitchFamily="18" charset="0"/>
              </a:rPr>
              <a:t>Locus ciblé :</a:t>
            </a:r>
          </a:p>
          <a:p>
            <a:pPr lvl="1" indent="-457200"/>
            <a:r>
              <a:rPr lang="fr-FR" dirty="0" smtClean="0">
                <a:latin typeface="Times New Roman" pitchFamily="18" charset="0"/>
                <a:cs typeface="Times New Roman" pitchFamily="18" charset="0"/>
              </a:rPr>
              <a:t>	1) Construction artificielle intégrée dans le génome (système rapporteur chromosomique) </a:t>
            </a:r>
          </a:p>
          <a:p>
            <a:pPr lvl="1"/>
            <a:r>
              <a:rPr lang="fr-FR" dirty="0" smtClean="0">
                <a:latin typeface="Times New Roman" pitchFamily="18" charset="0"/>
                <a:cs typeface="Times New Roman" pitchFamily="18" charset="0"/>
              </a:rPr>
              <a:t>2) Gène endogène de l’</a:t>
            </a:r>
            <a:r>
              <a:rPr lang="fr-FR" dirty="0" err="1" smtClean="0">
                <a:latin typeface="Times New Roman" pitchFamily="18" charset="0"/>
                <a:cs typeface="Times New Roman" pitchFamily="18" charset="0"/>
              </a:rPr>
              <a:t>endochitinase</a:t>
            </a:r>
            <a:endParaRPr lang="fr-FR" dirty="0">
              <a:latin typeface="Times New Roman" pitchFamily="18" charset="0"/>
              <a:cs typeface="Times New Roman" pitchFamily="18" charset="0"/>
            </a:endParaRPr>
          </a:p>
        </p:txBody>
      </p:sp>
      <p:sp>
        <p:nvSpPr>
          <p:cNvPr id="7" name="ZoneTexte 6"/>
          <p:cNvSpPr txBox="1"/>
          <p:nvPr/>
        </p:nvSpPr>
        <p:spPr>
          <a:xfrm>
            <a:off x="234250" y="5177534"/>
            <a:ext cx="8652263" cy="646331"/>
          </a:xfrm>
          <a:prstGeom prst="rect">
            <a:avLst/>
          </a:prstGeom>
          <a:noFill/>
        </p:spPr>
        <p:txBody>
          <a:bodyPr wrap="square" rtlCol="0">
            <a:spAutoFit/>
          </a:bodyPr>
          <a:lstStyle/>
          <a:p>
            <a:r>
              <a:rPr lang="fr-FR" dirty="0" smtClean="0">
                <a:latin typeface="Times New Roman" pitchFamily="18" charset="0"/>
                <a:cs typeface="Times New Roman" pitchFamily="18" charset="0"/>
              </a:rPr>
              <a:t>Identification des cellules ayant subit l’événement désiré : gène rapporteur GFP 						              (microscopie </a:t>
            </a:r>
            <a:r>
              <a:rPr lang="fr-FR" dirty="0" err="1" smtClean="0">
                <a:latin typeface="Times New Roman" pitchFamily="18" charset="0"/>
                <a:cs typeface="Times New Roman" pitchFamily="18" charset="0"/>
              </a:rPr>
              <a:t>confocale</a:t>
            </a:r>
            <a:r>
              <a:rPr lang="fr-FR" dirty="0"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
        <p:nvSpPr>
          <p:cNvPr id="8" name="ZoneTexte 7"/>
          <p:cNvSpPr txBox="1"/>
          <p:nvPr/>
        </p:nvSpPr>
        <p:spPr>
          <a:xfrm>
            <a:off x="234251" y="6054700"/>
            <a:ext cx="8652262" cy="369332"/>
          </a:xfrm>
          <a:prstGeom prst="rect">
            <a:avLst/>
          </a:prstGeom>
          <a:noFill/>
        </p:spPr>
        <p:txBody>
          <a:bodyPr wrap="square" rtlCol="0">
            <a:spAutoFit/>
          </a:bodyPr>
          <a:lstStyle/>
          <a:p>
            <a:r>
              <a:rPr lang="fr-FR" dirty="0" smtClean="0">
                <a:latin typeface="Times New Roman" pitchFamily="18" charset="0"/>
                <a:cs typeface="Times New Roman" pitchFamily="18" charset="0"/>
              </a:rPr>
              <a:t>Confirmation et caractérisation de l’événement désiré : PCR, </a:t>
            </a:r>
            <a:r>
              <a:rPr lang="fr-FR" dirty="0" err="1" smtClean="0">
                <a:latin typeface="Times New Roman" pitchFamily="18" charset="0"/>
                <a:cs typeface="Times New Roman" pitchFamily="18" charset="0"/>
              </a:rPr>
              <a:t>nested</a:t>
            </a:r>
            <a:r>
              <a:rPr lang="fr-FR" dirty="0" smtClean="0">
                <a:latin typeface="Times New Roman" pitchFamily="18" charset="0"/>
                <a:cs typeface="Times New Roman" pitchFamily="18" charset="0"/>
              </a:rPr>
              <a:t> PCR et séquençage</a:t>
            </a:r>
            <a:endParaRPr lang="fr-FR" dirty="0">
              <a:latin typeface="Times New Roman" pitchFamily="18" charset="0"/>
              <a:cs typeface="Times New Roman" pitchFamily="18" charset="0"/>
            </a:endParaRPr>
          </a:p>
        </p:txBody>
      </p:sp>
      <p:sp>
        <p:nvSpPr>
          <p:cNvPr id="4" name="ZoneTexte 3"/>
          <p:cNvSpPr txBox="1"/>
          <p:nvPr/>
        </p:nvSpPr>
        <p:spPr>
          <a:xfrm>
            <a:off x="258184" y="4295130"/>
            <a:ext cx="8885816" cy="646331"/>
          </a:xfrm>
          <a:prstGeom prst="rect">
            <a:avLst/>
          </a:prstGeom>
          <a:noFill/>
        </p:spPr>
        <p:txBody>
          <a:bodyPr wrap="square" rtlCol="0">
            <a:spAutoFit/>
          </a:bodyPr>
          <a:lstStyle/>
          <a:p>
            <a:r>
              <a:rPr lang="fr-FR" dirty="0" smtClean="0">
                <a:latin typeface="Times New Roman" pitchFamily="18" charset="0"/>
                <a:cs typeface="Times New Roman" pitchFamily="18" charset="0"/>
              </a:rPr>
              <a:t>Matériel génétique transféré : différentes constructions contenant un gène (PAT) de sélection 			 (résistance au </a:t>
            </a:r>
            <a:r>
              <a:rPr lang="fr-FR" dirty="0" err="1" smtClean="0">
                <a:latin typeface="Times New Roman" pitchFamily="18" charset="0"/>
                <a:cs typeface="Times New Roman" pitchFamily="18" charset="0"/>
              </a:rPr>
              <a:t>bialaphos</a:t>
            </a:r>
            <a:r>
              <a:rPr lang="fr-FR" dirty="0"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
        <p:nvSpPr>
          <p:cNvPr id="11" name="ZoneTexte 10"/>
          <p:cNvSpPr txBox="1"/>
          <p:nvPr/>
        </p:nvSpPr>
        <p:spPr>
          <a:xfrm>
            <a:off x="258184" y="3744400"/>
            <a:ext cx="8501122" cy="369332"/>
          </a:xfrm>
          <a:prstGeom prst="rect">
            <a:avLst/>
          </a:prstGeom>
          <a:noFill/>
        </p:spPr>
        <p:txBody>
          <a:bodyPr wrap="square" rtlCol="0">
            <a:spAutoFit/>
          </a:bodyPr>
          <a:lstStyle/>
          <a:p>
            <a:r>
              <a:rPr lang="fr-FR" dirty="0" smtClean="0">
                <a:latin typeface="Times New Roman" pitchFamily="18" charset="0"/>
                <a:cs typeface="Times New Roman" pitchFamily="18" charset="0"/>
              </a:rPr>
              <a:t>Outil moléculaire : dimère de ZFN reconnaissant au total 24 nucléotides </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290353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4"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Contrôle d’activité de la ZFN et validité de la séquence de reconnaissance</a:t>
            </a:r>
            <a:endParaRPr lang="fr-FR" sz="2800" b="1" u="sng" dirty="0">
              <a:latin typeface="Times New Roman" pitchFamily="18" charset="0"/>
              <a:cs typeface="Times New Roman" pitchFamily="18" charset="0"/>
            </a:endParaRPr>
          </a:p>
        </p:txBody>
      </p:sp>
      <p:sp>
        <p:nvSpPr>
          <p:cNvPr id="3" name="ZoneTexte 2"/>
          <p:cNvSpPr txBox="1"/>
          <p:nvPr/>
        </p:nvSpPr>
        <p:spPr>
          <a:xfrm>
            <a:off x="250130" y="1489425"/>
            <a:ext cx="8643740" cy="923330"/>
          </a:xfrm>
          <a:prstGeom prst="rect">
            <a:avLst/>
          </a:prstGeom>
          <a:noFill/>
        </p:spPr>
        <p:txBody>
          <a:bodyPr wrap="square" rtlCol="0">
            <a:spAutoFit/>
          </a:bodyPr>
          <a:lstStyle/>
          <a:p>
            <a:pPr marL="342900" indent="-342900">
              <a:buAutoNum type="alphaUcParenR"/>
            </a:pPr>
            <a:r>
              <a:rPr lang="fr-FR" dirty="0" smtClean="0">
                <a:latin typeface="Times New Roman" pitchFamily="18" charset="0"/>
                <a:cs typeface="Times New Roman" pitchFamily="18" charset="0"/>
              </a:rPr>
              <a:t>Construction préalablement intégrée dans les cellules BY2 (construction cible)</a:t>
            </a:r>
          </a:p>
          <a:p>
            <a:pPr marL="342900" indent="-342900">
              <a:buAutoNum type="alphaUcParenR"/>
            </a:pPr>
            <a:r>
              <a:rPr lang="fr-FR" dirty="0" smtClean="0">
                <a:latin typeface="Times New Roman" pitchFamily="18" charset="0"/>
                <a:cs typeface="Times New Roman" pitchFamily="18" charset="0"/>
              </a:rPr>
              <a:t>Schéma de la ZFN qui sera produite après transformation des BY2 avec le plasmide contenant la séquence nucléique codant pour la ZFN </a:t>
            </a:r>
            <a:endParaRPr lang="fr-FR" dirty="0">
              <a:latin typeface="Times New Roman" pitchFamily="18" charset="0"/>
              <a:cs typeface="Times New Roman" pitchFamily="18" charset="0"/>
            </a:endParaRPr>
          </a:p>
        </p:txBody>
      </p:sp>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 t="41080" r="13523" b="33693"/>
          <a:stretch/>
        </p:blipFill>
        <p:spPr bwMode="auto">
          <a:xfrm>
            <a:off x="553289" y="4407810"/>
            <a:ext cx="7946967" cy="184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681" t="12216" r="6705" b="60511"/>
          <a:stretch/>
        </p:blipFill>
        <p:spPr bwMode="auto">
          <a:xfrm>
            <a:off x="570452" y="2412755"/>
            <a:ext cx="8545483" cy="1995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3269708" y="6271925"/>
            <a:ext cx="2604583" cy="307777"/>
          </a:xfrm>
          <a:prstGeom prst="rect">
            <a:avLst/>
          </a:prstGeom>
          <a:noFill/>
        </p:spPr>
        <p:txBody>
          <a:bodyPr wrap="square" rtlCol="0">
            <a:spAutoFit/>
          </a:bodyPr>
          <a:lstStyle/>
          <a:p>
            <a:r>
              <a:rPr lang="fr-FR" sz="1400" i="1" dirty="0" smtClean="0">
                <a:latin typeface="Times New Roman" pitchFamily="18" charset="0"/>
                <a:cs typeface="Times New Roman" pitchFamily="18" charset="0"/>
              </a:rPr>
              <a:t>Source : Cai et al. 2009</a:t>
            </a:r>
            <a:endParaRPr lang="fr-FR" sz="1400" i="1" dirty="0">
              <a:latin typeface="Times New Roman" pitchFamily="18" charset="0"/>
              <a:cs typeface="Times New Roman" pitchFamily="18" charset="0"/>
            </a:endParaRPr>
          </a:p>
        </p:txBody>
      </p:sp>
    </p:spTree>
    <p:extLst>
      <p:ext uri="{BB962C8B-B14F-4D97-AF65-F5344CB8AC3E}">
        <p14:creationId xmlns:p14="http://schemas.microsoft.com/office/powerpoint/2010/main" val="302644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additive="base">
                                        <p:cTn id="11" dur="500" fill="hold"/>
                                        <p:tgtEl>
                                          <p:spTgt spid="1028"/>
                                        </p:tgtEl>
                                        <p:attrNameLst>
                                          <p:attrName>ppt_x</p:attrName>
                                        </p:attrNameLst>
                                      </p:cBhvr>
                                      <p:tavLst>
                                        <p:tav tm="0">
                                          <p:val>
                                            <p:strVal val="0-#ppt_w/2"/>
                                          </p:val>
                                        </p:tav>
                                        <p:tav tm="100000">
                                          <p:val>
                                            <p:strVal val="#ppt_x"/>
                                          </p:val>
                                        </p:tav>
                                      </p:tavLst>
                                    </p:anim>
                                    <p:anim calcmode="lin" valueType="num">
                                      <p:cBhvr additive="base">
                                        <p:cTn id="12"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T\vie professionnelle\études\Master\M1 BVP\TBCV\Zinc finger nuclease\Travaux personnel\SSA.PNG"/>
          <p:cNvPicPr>
            <a:picLocks noChangeAspect="1" noChangeArrowheads="1"/>
          </p:cNvPicPr>
          <p:nvPr/>
        </p:nvPicPr>
        <p:blipFill>
          <a:blip r:embed="rId3" cstate="print"/>
          <a:srcRect/>
          <a:stretch>
            <a:fillRect/>
          </a:stretch>
        </p:blipFill>
        <p:spPr bwMode="auto">
          <a:xfrm>
            <a:off x="2882759" y="1978924"/>
            <a:ext cx="4021426" cy="4520362"/>
          </a:xfrm>
          <a:prstGeom prst="rect">
            <a:avLst/>
          </a:prstGeom>
          <a:noFill/>
        </p:spPr>
      </p:pic>
      <p:sp>
        <p:nvSpPr>
          <p:cNvPr id="2" name="Titre 1"/>
          <p:cNvSpPr>
            <a:spLocks noGrp="1"/>
          </p:cNvSpPr>
          <p:nvPr>
            <p:ph type="title"/>
          </p:nvPr>
        </p:nvSpPr>
        <p:spPr>
          <a:xfrm>
            <a:off x="0" y="274638"/>
            <a:ext cx="9144000" cy="1143000"/>
          </a:xfrm>
        </p:spPr>
        <p:txBody>
          <a:bodyPr>
            <a:normAutofit/>
          </a:bodyPr>
          <a:lstStyle/>
          <a:p>
            <a:r>
              <a:rPr lang="fr-FR" sz="2800" b="1" u="sng" dirty="0" smtClean="0">
                <a:latin typeface="Times New Roman" pitchFamily="18" charset="0"/>
                <a:cs typeface="Times New Roman" pitchFamily="18" charset="0"/>
              </a:rPr>
              <a:t>Recombinaison homologue par Single Strand </a:t>
            </a:r>
            <a:r>
              <a:rPr lang="fr-FR" sz="2800" b="1" u="sng" dirty="0" err="1" smtClean="0">
                <a:latin typeface="Times New Roman" pitchFamily="18" charset="0"/>
                <a:cs typeface="Times New Roman" pitchFamily="18" charset="0"/>
              </a:rPr>
              <a:t>Annealing</a:t>
            </a:r>
            <a:r>
              <a:rPr lang="fr-FR" sz="2800" b="1" u="sng" dirty="0" smtClean="0">
                <a:latin typeface="Times New Roman" pitchFamily="18" charset="0"/>
                <a:cs typeface="Times New Roman" pitchFamily="18" charset="0"/>
              </a:rPr>
              <a:t> (SSA)</a:t>
            </a:r>
            <a:endParaRPr lang="fr-FR" sz="2800" b="1" u="sng" dirty="0">
              <a:latin typeface="Times New Roman" pitchFamily="18" charset="0"/>
              <a:cs typeface="Times New Roman" pitchFamily="18" charset="0"/>
            </a:endParaRPr>
          </a:p>
        </p:txBody>
      </p:sp>
      <p:sp>
        <p:nvSpPr>
          <p:cNvPr id="58" name="ZoneTexte 57"/>
          <p:cNvSpPr txBox="1"/>
          <p:nvPr/>
        </p:nvSpPr>
        <p:spPr>
          <a:xfrm>
            <a:off x="6904185" y="6130527"/>
            <a:ext cx="1928794" cy="369332"/>
          </a:xfrm>
          <a:prstGeom prst="rect">
            <a:avLst/>
          </a:prstGeom>
          <a:noFill/>
          <a:ln w="15875">
            <a:solidFill>
              <a:schemeClr val="tx1"/>
            </a:solidFill>
          </a:ln>
        </p:spPr>
        <p:txBody>
          <a:bodyPr wrap="square" rtlCol="0">
            <a:spAutoFit/>
          </a:bodyPr>
          <a:lstStyle/>
          <a:p>
            <a:r>
              <a:rPr lang="fr-FR" dirty="0" smtClean="0">
                <a:latin typeface="Times New Roman" pitchFamily="18" charset="0"/>
                <a:cs typeface="Times New Roman" pitchFamily="18" charset="0"/>
              </a:rPr>
              <a:t>Gène GFP restauré</a:t>
            </a:r>
            <a:endParaRPr lang="fr-FR" dirty="0">
              <a:latin typeface="Times New Roman" pitchFamily="18" charset="0"/>
              <a:cs typeface="Times New Roman" pitchFamily="18" charset="0"/>
            </a:endParaRPr>
          </a:p>
        </p:txBody>
      </p:sp>
      <p:sp>
        <p:nvSpPr>
          <p:cNvPr id="37" name="ZoneTexte 36"/>
          <p:cNvSpPr txBox="1"/>
          <p:nvPr/>
        </p:nvSpPr>
        <p:spPr>
          <a:xfrm>
            <a:off x="6904185" y="1701925"/>
            <a:ext cx="2375855" cy="923330"/>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Zone de répétition en tandem des deux fragments GFP</a:t>
            </a:r>
            <a:endParaRPr lang="fr-FR" dirty="0">
              <a:latin typeface="Times New Roman" pitchFamily="18" charset="0"/>
              <a:cs typeface="Times New Roman" pitchFamily="18" charset="0"/>
            </a:endParaRPr>
          </a:p>
        </p:txBody>
      </p:sp>
      <p:sp>
        <p:nvSpPr>
          <p:cNvPr id="30" name="ZoneTexte 29"/>
          <p:cNvSpPr txBox="1"/>
          <p:nvPr/>
        </p:nvSpPr>
        <p:spPr>
          <a:xfrm>
            <a:off x="449490" y="3791554"/>
            <a:ext cx="1928794" cy="923330"/>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Appariement par complémentarité de séquence</a:t>
            </a:r>
            <a:endParaRPr lang="fr-FR" dirty="0">
              <a:latin typeface="Times New Roman" pitchFamily="18" charset="0"/>
              <a:cs typeface="Times New Roman" pitchFamily="18" charset="0"/>
            </a:endParaRPr>
          </a:p>
        </p:txBody>
      </p:sp>
      <p:sp>
        <p:nvSpPr>
          <p:cNvPr id="32" name="ZoneTexte 31"/>
          <p:cNvSpPr txBox="1"/>
          <p:nvPr/>
        </p:nvSpPr>
        <p:spPr>
          <a:xfrm>
            <a:off x="331854" y="2625255"/>
            <a:ext cx="2117836" cy="646331"/>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Action d’</a:t>
            </a:r>
            <a:r>
              <a:rPr lang="fr-FR" dirty="0" err="1" smtClean="0">
                <a:latin typeface="Times New Roman" pitchFamily="18" charset="0"/>
                <a:cs typeface="Times New Roman" pitchFamily="18" charset="0"/>
              </a:rPr>
              <a:t>exonucléases</a:t>
            </a:r>
            <a:endParaRPr lang="fr-FR" dirty="0">
              <a:latin typeface="Times New Roman" pitchFamily="18" charset="0"/>
              <a:cs typeface="Times New Roman" pitchFamily="18" charset="0"/>
            </a:endParaRPr>
          </a:p>
        </p:txBody>
      </p:sp>
      <p:sp>
        <p:nvSpPr>
          <p:cNvPr id="17" name="ZoneTexte 16"/>
          <p:cNvSpPr txBox="1"/>
          <p:nvPr/>
        </p:nvSpPr>
        <p:spPr>
          <a:xfrm>
            <a:off x="449490" y="1794258"/>
            <a:ext cx="1857388" cy="369332"/>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Coupure par ZFN</a:t>
            </a:r>
            <a:endParaRPr lang="fr-FR" dirty="0">
              <a:latin typeface="Times New Roman" pitchFamily="18" charset="0"/>
              <a:cs typeface="Times New Roman" pitchFamily="18" charset="0"/>
            </a:endParaRPr>
          </a:p>
        </p:txBody>
      </p:sp>
      <p:sp>
        <p:nvSpPr>
          <p:cNvPr id="39" name="Parenthèse fermante 38"/>
          <p:cNvSpPr/>
          <p:nvPr/>
        </p:nvSpPr>
        <p:spPr>
          <a:xfrm rot="16200000">
            <a:off x="4037060" y="1895920"/>
            <a:ext cx="252000" cy="468000"/>
          </a:xfrm>
          <a:prstGeom prst="rightBracket">
            <a:avLst>
              <a:gd name="adj" fmla="val 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0" name="Parenthèse fermante 39"/>
          <p:cNvSpPr/>
          <p:nvPr/>
        </p:nvSpPr>
        <p:spPr>
          <a:xfrm rot="16200000">
            <a:off x="5474673" y="1861650"/>
            <a:ext cx="277416" cy="511126"/>
          </a:xfrm>
          <a:prstGeom prst="rightBracket">
            <a:avLst>
              <a:gd name="adj" fmla="val 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45" name="Connecteur droit 44"/>
          <p:cNvCxnSpPr/>
          <p:nvPr/>
        </p:nvCxnSpPr>
        <p:spPr>
          <a:xfrm rot="10800000">
            <a:off x="4260979" y="1701925"/>
            <a:ext cx="2643206"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onnecteur droit 50"/>
          <p:cNvCxnSpPr>
            <a:endCxn id="39" idx="2"/>
          </p:cNvCxnSpPr>
          <p:nvPr/>
        </p:nvCxnSpPr>
        <p:spPr>
          <a:xfrm rot="5400000">
            <a:off x="4061030" y="1803954"/>
            <a:ext cx="301997" cy="9793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rot="16200000" flipH="1">
            <a:off x="5480014" y="1840213"/>
            <a:ext cx="276580" cy="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ZoneTexte 59"/>
          <p:cNvSpPr txBox="1"/>
          <p:nvPr/>
        </p:nvSpPr>
        <p:spPr>
          <a:xfrm>
            <a:off x="71406" y="4947691"/>
            <a:ext cx="2882759" cy="646331"/>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Coupure des extrémités libres par des </a:t>
            </a:r>
            <a:r>
              <a:rPr lang="fr-FR" dirty="0" err="1" smtClean="0">
                <a:latin typeface="Times New Roman" pitchFamily="18" charset="0"/>
                <a:cs typeface="Times New Roman" pitchFamily="18" charset="0"/>
              </a:rPr>
              <a:t>endonucléases</a:t>
            </a:r>
            <a:endParaRPr lang="fr-FR" dirty="0">
              <a:latin typeface="Times New Roman" pitchFamily="18" charset="0"/>
              <a:cs typeface="Times New Roman" pitchFamily="18" charset="0"/>
            </a:endParaRPr>
          </a:p>
        </p:txBody>
      </p:sp>
      <p:sp>
        <p:nvSpPr>
          <p:cNvPr id="61" name="ZoneTexte 60"/>
          <p:cNvSpPr txBox="1"/>
          <p:nvPr/>
        </p:nvSpPr>
        <p:spPr>
          <a:xfrm>
            <a:off x="71406" y="5778688"/>
            <a:ext cx="2882759" cy="369332"/>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Possible synthèse d’ADN</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0-#ppt_w/2"/>
                                          </p:val>
                                        </p:tav>
                                        <p:tav tm="100000">
                                          <p:val>
                                            <p:strVal val="#ppt_x"/>
                                          </p:val>
                                        </p:tav>
                                      </p:tavLst>
                                    </p:anim>
                                    <p:anim calcmode="lin" valueType="num">
                                      <p:cBhvr additive="base">
                                        <p:cTn id="14"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additive="base">
                                        <p:cTn id="25" dur="500" fill="hold"/>
                                        <p:tgtEl>
                                          <p:spTgt spid="60"/>
                                        </p:tgtEl>
                                        <p:attrNameLst>
                                          <p:attrName>ppt_x</p:attrName>
                                        </p:attrNameLst>
                                      </p:cBhvr>
                                      <p:tavLst>
                                        <p:tav tm="0">
                                          <p:val>
                                            <p:strVal val="0-#ppt_w/2"/>
                                          </p:val>
                                        </p:tav>
                                        <p:tav tm="100000">
                                          <p:val>
                                            <p:strVal val="#ppt_x"/>
                                          </p:val>
                                        </p:tav>
                                      </p:tavLst>
                                    </p:anim>
                                    <p:anim calcmode="lin" valueType="num">
                                      <p:cBhvr additive="base">
                                        <p:cTn id="26"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0-#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30" grpId="0" animBg="1"/>
      <p:bldP spid="32" grpId="0" animBg="1"/>
      <p:bldP spid="17" grpId="0" animBg="1"/>
      <p:bldP spid="60" grpId="0" animBg="1"/>
      <p:bldP spid="6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Mécanisme de restauration du gène GFP</a:t>
            </a:r>
            <a:endParaRPr lang="fr-FR" sz="2800" b="1" u="sng" dirty="0">
              <a:latin typeface="Times New Roman" pitchFamily="18" charset="0"/>
              <a:cs typeface="Times New Roman" pitchFamily="18" charset="0"/>
            </a:endParaRPr>
          </a:p>
        </p:txBody>
      </p:sp>
      <p:pic>
        <p:nvPicPr>
          <p:cNvPr id="1028" name="Picture 4" descr="G:\Travaux personnel\reconstitution GFP.PNG"/>
          <p:cNvPicPr>
            <a:picLocks noChangeAspect="1" noChangeArrowheads="1"/>
          </p:cNvPicPr>
          <p:nvPr/>
        </p:nvPicPr>
        <p:blipFill>
          <a:blip r:embed="rId3" cstate="print"/>
          <a:srcRect/>
          <a:stretch>
            <a:fillRect/>
          </a:stretch>
        </p:blipFill>
        <p:spPr bwMode="auto">
          <a:xfrm>
            <a:off x="0" y="1417639"/>
            <a:ext cx="4471990" cy="5095338"/>
          </a:xfrm>
          <a:prstGeom prst="rect">
            <a:avLst/>
          </a:prstGeom>
          <a:noFill/>
        </p:spPr>
      </p:pic>
      <p:sp>
        <p:nvSpPr>
          <p:cNvPr id="62" name="ZoneTexte 61"/>
          <p:cNvSpPr txBox="1"/>
          <p:nvPr/>
        </p:nvSpPr>
        <p:spPr>
          <a:xfrm>
            <a:off x="2357422" y="2282301"/>
            <a:ext cx="1857388" cy="369332"/>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Coupure par ZFN</a:t>
            </a:r>
            <a:endParaRPr lang="fr-FR" dirty="0">
              <a:latin typeface="Times New Roman" pitchFamily="18" charset="0"/>
              <a:cs typeface="Times New Roman" pitchFamily="18" charset="0"/>
            </a:endParaRPr>
          </a:p>
        </p:txBody>
      </p:sp>
      <p:sp>
        <p:nvSpPr>
          <p:cNvPr id="63" name="ZoneTexte 62"/>
          <p:cNvSpPr txBox="1"/>
          <p:nvPr/>
        </p:nvSpPr>
        <p:spPr>
          <a:xfrm>
            <a:off x="2354154" y="2836299"/>
            <a:ext cx="2117836" cy="646331"/>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Action d’</a:t>
            </a:r>
            <a:r>
              <a:rPr lang="fr-FR" dirty="0" err="1" smtClean="0">
                <a:latin typeface="Times New Roman" pitchFamily="18" charset="0"/>
                <a:cs typeface="Times New Roman" pitchFamily="18" charset="0"/>
              </a:rPr>
              <a:t>exonucléases</a:t>
            </a:r>
            <a:endParaRPr lang="fr-FR" dirty="0">
              <a:latin typeface="Times New Roman" pitchFamily="18" charset="0"/>
              <a:cs typeface="Times New Roman" pitchFamily="18" charset="0"/>
            </a:endParaRPr>
          </a:p>
        </p:txBody>
      </p:sp>
      <p:sp>
        <p:nvSpPr>
          <p:cNvPr id="64" name="ZoneTexte 63"/>
          <p:cNvSpPr txBox="1"/>
          <p:nvPr/>
        </p:nvSpPr>
        <p:spPr>
          <a:xfrm>
            <a:off x="2357422" y="4915081"/>
            <a:ext cx="1379627" cy="369332"/>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Réparation</a:t>
            </a:r>
            <a:endParaRPr lang="fr-FR" dirty="0">
              <a:latin typeface="Times New Roman" pitchFamily="18" charset="0"/>
              <a:cs typeface="Times New Roman" pitchFamily="18" charset="0"/>
            </a:endParaRPr>
          </a:p>
        </p:txBody>
      </p:sp>
      <p:sp>
        <p:nvSpPr>
          <p:cNvPr id="65" name="ZoneTexte 64"/>
          <p:cNvSpPr txBox="1"/>
          <p:nvPr/>
        </p:nvSpPr>
        <p:spPr>
          <a:xfrm>
            <a:off x="3714776" y="5774315"/>
            <a:ext cx="1928794" cy="369332"/>
          </a:xfrm>
          <a:prstGeom prst="rect">
            <a:avLst/>
          </a:prstGeom>
          <a:noFill/>
          <a:ln w="15875">
            <a:solidFill>
              <a:schemeClr val="tx1"/>
            </a:solidFill>
          </a:ln>
        </p:spPr>
        <p:txBody>
          <a:bodyPr wrap="square" rtlCol="0">
            <a:spAutoFit/>
          </a:bodyPr>
          <a:lstStyle/>
          <a:p>
            <a:r>
              <a:rPr lang="fr-FR" dirty="0" smtClean="0">
                <a:latin typeface="Times New Roman" pitchFamily="18" charset="0"/>
                <a:cs typeface="Times New Roman" pitchFamily="18" charset="0"/>
              </a:rPr>
              <a:t>Gène GFP restauré</a:t>
            </a:r>
            <a:endParaRPr lang="fr-FR" dirty="0">
              <a:latin typeface="Times New Roman" pitchFamily="18" charset="0"/>
              <a:cs typeface="Times New Roman" pitchFamily="18" charset="0"/>
            </a:endParaRPr>
          </a:p>
        </p:txBody>
      </p:sp>
      <p:pic>
        <p:nvPicPr>
          <p:cNvPr id="1029" name="Picture 5" descr="G:\Travaux personnel\µscopeGFP.PNG"/>
          <p:cNvPicPr>
            <a:picLocks noChangeAspect="1" noChangeArrowheads="1"/>
          </p:cNvPicPr>
          <p:nvPr/>
        </p:nvPicPr>
        <p:blipFill>
          <a:blip r:embed="rId4" cstate="print"/>
          <a:srcRect/>
          <a:stretch>
            <a:fillRect/>
          </a:stretch>
        </p:blipFill>
        <p:spPr bwMode="auto">
          <a:xfrm>
            <a:off x="5430779" y="1657531"/>
            <a:ext cx="1556945" cy="3025428"/>
          </a:xfrm>
          <a:prstGeom prst="rect">
            <a:avLst/>
          </a:prstGeom>
          <a:noFill/>
        </p:spPr>
      </p:pic>
      <p:sp>
        <p:nvSpPr>
          <p:cNvPr id="66" name="ZoneTexte 65"/>
          <p:cNvSpPr txBox="1"/>
          <p:nvPr/>
        </p:nvSpPr>
        <p:spPr>
          <a:xfrm>
            <a:off x="7215206" y="1543637"/>
            <a:ext cx="1784427" cy="1477328"/>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Témoin : transformation par une copie valide du gène PAT</a:t>
            </a:r>
            <a:endParaRPr lang="fr-FR" dirty="0">
              <a:latin typeface="Times New Roman" pitchFamily="18" charset="0"/>
              <a:cs typeface="Times New Roman" pitchFamily="18" charset="0"/>
            </a:endParaRPr>
          </a:p>
        </p:txBody>
      </p:sp>
      <p:sp>
        <p:nvSpPr>
          <p:cNvPr id="67" name="ZoneTexte 66"/>
          <p:cNvSpPr txBox="1"/>
          <p:nvPr/>
        </p:nvSpPr>
        <p:spPr>
          <a:xfrm>
            <a:off x="5430779" y="4774180"/>
            <a:ext cx="1571636" cy="307777"/>
          </a:xfrm>
          <a:prstGeom prst="rect">
            <a:avLst/>
          </a:prstGeom>
          <a:noFill/>
        </p:spPr>
        <p:txBody>
          <a:bodyPr wrap="square" rtlCol="0">
            <a:spAutoFit/>
          </a:bodyPr>
          <a:lstStyle/>
          <a:p>
            <a:pPr algn="ctr"/>
            <a:r>
              <a:rPr lang="fr-FR" sz="1400" i="1" dirty="0" err="1" smtClean="0">
                <a:latin typeface="Times New Roman" pitchFamily="18" charset="0"/>
                <a:cs typeface="Times New Roman" pitchFamily="18" charset="0"/>
              </a:rPr>
              <a:t>Cai</a:t>
            </a:r>
            <a:r>
              <a:rPr lang="fr-FR" sz="1400" i="1" dirty="0" smtClean="0">
                <a:latin typeface="Times New Roman" pitchFamily="18" charset="0"/>
                <a:cs typeface="Times New Roman" pitchFamily="18" charset="0"/>
              </a:rPr>
              <a:t> et al 2009</a:t>
            </a:r>
            <a:endParaRPr lang="fr-FR" sz="1400" i="1" dirty="0">
              <a:latin typeface="Times New Roman" pitchFamily="18" charset="0"/>
              <a:cs typeface="Times New Roman" pitchFamily="18" charset="0"/>
            </a:endParaRPr>
          </a:p>
        </p:txBody>
      </p:sp>
      <p:sp>
        <p:nvSpPr>
          <p:cNvPr id="68" name="ZoneTexte 67"/>
          <p:cNvSpPr txBox="1"/>
          <p:nvPr/>
        </p:nvSpPr>
        <p:spPr>
          <a:xfrm>
            <a:off x="7215206" y="3286124"/>
            <a:ext cx="1784427" cy="1200329"/>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Transformation par vecteur d’expression de ZFNT1</a:t>
            </a:r>
            <a:endParaRPr lang="fr-FR" dirty="0">
              <a:latin typeface="Times New Roman" pitchFamily="18" charset="0"/>
              <a:cs typeface="Times New Roman" pitchFamily="18" charset="0"/>
            </a:endParaRPr>
          </a:p>
        </p:txBody>
      </p:sp>
      <p:cxnSp>
        <p:nvCxnSpPr>
          <p:cNvPr id="70" name="Connecteur droit avec flèche 69"/>
          <p:cNvCxnSpPr/>
          <p:nvPr/>
        </p:nvCxnSpPr>
        <p:spPr>
          <a:xfrm rot="5400000" flipH="1" flipV="1">
            <a:off x="4487826" y="4838571"/>
            <a:ext cx="1098564" cy="78734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ZoneTexte 74"/>
          <p:cNvSpPr txBox="1"/>
          <p:nvPr/>
        </p:nvSpPr>
        <p:spPr>
          <a:xfrm>
            <a:off x="6429388" y="5774315"/>
            <a:ext cx="2570245" cy="923330"/>
          </a:xfrm>
          <a:prstGeom prst="rect">
            <a:avLst/>
          </a:prstGeom>
          <a:noFill/>
          <a:ln>
            <a:solidFill>
              <a:schemeClr val="tx1"/>
            </a:solidFill>
          </a:ln>
        </p:spPr>
        <p:txBody>
          <a:bodyPr wrap="square" rtlCol="0">
            <a:spAutoFit/>
          </a:bodyPr>
          <a:lstStyle/>
          <a:p>
            <a:pPr algn="ctr"/>
            <a:r>
              <a:rPr lang="fr-FR" dirty="0" smtClean="0">
                <a:latin typeface="Times New Roman" pitchFamily="18" charset="0"/>
                <a:cs typeface="Times New Roman" pitchFamily="18" charset="0"/>
              </a:rPr>
              <a:t>Vérification par </a:t>
            </a:r>
            <a:r>
              <a:rPr lang="fr-FR" dirty="0" err="1" smtClean="0">
                <a:latin typeface="Times New Roman" pitchFamily="18" charset="0"/>
                <a:cs typeface="Times New Roman" pitchFamily="18" charset="0"/>
              </a:rPr>
              <a:t>nested</a:t>
            </a:r>
            <a:r>
              <a:rPr lang="fr-FR" dirty="0" smtClean="0">
                <a:latin typeface="Times New Roman" pitchFamily="18" charset="0"/>
                <a:cs typeface="Times New Roman" pitchFamily="18" charset="0"/>
              </a:rPr>
              <a:t> PCR des cellules fluorescentes</a:t>
            </a:r>
            <a:endParaRPr lang="fr-FR" dirty="0">
              <a:latin typeface="Times New Roman" pitchFamily="18" charset="0"/>
              <a:cs typeface="Times New Roman" pitchFamily="18" charset="0"/>
            </a:endParaRPr>
          </a:p>
        </p:txBody>
      </p:sp>
      <p:cxnSp>
        <p:nvCxnSpPr>
          <p:cNvPr id="78" name="Connecteur droit avec flèche 77"/>
          <p:cNvCxnSpPr/>
          <p:nvPr/>
        </p:nvCxnSpPr>
        <p:spPr>
          <a:xfrm rot="16200000" flipH="1">
            <a:off x="6741727" y="4943646"/>
            <a:ext cx="1091356" cy="56998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1071538" y="6286520"/>
            <a:ext cx="1571636" cy="307777"/>
          </a:xfrm>
          <a:prstGeom prst="rect">
            <a:avLst/>
          </a:prstGeom>
          <a:noFill/>
        </p:spPr>
        <p:txBody>
          <a:bodyPr wrap="square" rtlCol="0">
            <a:spAutoFit/>
          </a:bodyPr>
          <a:lstStyle/>
          <a:p>
            <a:pPr algn="ctr"/>
            <a:r>
              <a:rPr lang="fr-FR" sz="1400" i="1" dirty="0" err="1" smtClean="0">
                <a:latin typeface="Times New Roman" pitchFamily="18" charset="0"/>
                <a:cs typeface="Times New Roman" pitchFamily="18" charset="0"/>
              </a:rPr>
              <a:t>Cai</a:t>
            </a:r>
            <a:r>
              <a:rPr lang="fr-FR" sz="1400" i="1" dirty="0" smtClean="0">
                <a:latin typeface="Times New Roman" pitchFamily="18" charset="0"/>
                <a:cs typeface="Times New Roman" pitchFamily="18" charset="0"/>
              </a:rPr>
              <a:t> et al 2009</a:t>
            </a:r>
            <a:endParaRPr lang="fr-FR" sz="1400" i="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down)">
                                      <p:cBhvr>
                                        <p:cTn id="7" dur="500"/>
                                        <p:tgtEl>
                                          <p:spTgt spid="70"/>
                                        </p:tgtEl>
                                      </p:cBhvr>
                                    </p:animEffect>
                                  </p:childTnLst>
                                </p:cTn>
                              </p:par>
                              <p:par>
                                <p:cTn id="8" presetID="2" presetClass="entr" presetSubtype="2" fill="hold" nodeType="withEffect">
                                  <p:stCondLst>
                                    <p:cond delay="0"/>
                                  </p:stCondLst>
                                  <p:childTnLst>
                                    <p:set>
                                      <p:cBhvr>
                                        <p:cTn id="9" dur="1" fill="hold">
                                          <p:stCondLst>
                                            <p:cond delay="0"/>
                                          </p:stCondLst>
                                        </p:cTn>
                                        <p:tgtEl>
                                          <p:spTgt spid="1029"/>
                                        </p:tgtEl>
                                        <p:attrNameLst>
                                          <p:attrName>style.visibility</p:attrName>
                                        </p:attrNameLst>
                                      </p:cBhvr>
                                      <p:to>
                                        <p:strVal val="visible"/>
                                      </p:to>
                                    </p:set>
                                    <p:anim calcmode="lin" valueType="num">
                                      <p:cBhvr additive="base">
                                        <p:cTn id="10" dur="500" fill="hold"/>
                                        <p:tgtEl>
                                          <p:spTgt spid="1029"/>
                                        </p:tgtEl>
                                        <p:attrNameLst>
                                          <p:attrName>ppt_x</p:attrName>
                                        </p:attrNameLst>
                                      </p:cBhvr>
                                      <p:tavLst>
                                        <p:tav tm="0">
                                          <p:val>
                                            <p:strVal val="1+#ppt_w/2"/>
                                          </p:val>
                                        </p:tav>
                                        <p:tav tm="100000">
                                          <p:val>
                                            <p:strVal val="#ppt_x"/>
                                          </p:val>
                                        </p:tav>
                                      </p:tavLst>
                                    </p:anim>
                                    <p:anim calcmode="lin" valueType="num">
                                      <p:cBhvr additive="base">
                                        <p:cTn id="11" dur="500" fill="hold"/>
                                        <p:tgtEl>
                                          <p:spTgt spid="102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66"/>
                                        </p:tgtEl>
                                        <p:attrNameLst>
                                          <p:attrName>style.visibility</p:attrName>
                                        </p:attrNameLst>
                                      </p:cBhvr>
                                      <p:to>
                                        <p:strVal val="visible"/>
                                      </p:to>
                                    </p:set>
                                    <p:anim calcmode="lin" valueType="num">
                                      <p:cBhvr additive="base">
                                        <p:cTn id="14" dur="500" fill="hold"/>
                                        <p:tgtEl>
                                          <p:spTgt spid="66"/>
                                        </p:tgtEl>
                                        <p:attrNameLst>
                                          <p:attrName>ppt_x</p:attrName>
                                        </p:attrNameLst>
                                      </p:cBhvr>
                                      <p:tavLst>
                                        <p:tav tm="0">
                                          <p:val>
                                            <p:strVal val="1+#ppt_w/2"/>
                                          </p:val>
                                        </p:tav>
                                        <p:tav tm="100000">
                                          <p:val>
                                            <p:strVal val="#ppt_x"/>
                                          </p:val>
                                        </p:tav>
                                      </p:tavLst>
                                    </p:anim>
                                    <p:anim calcmode="lin" valueType="num">
                                      <p:cBhvr additive="base">
                                        <p:cTn id="15" dur="500" fill="hold"/>
                                        <p:tgtEl>
                                          <p:spTgt spid="66"/>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additive="base">
                                        <p:cTn id="18" dur="500" fill="hold"/>
                                        <p:tgtEl>
                                          <p:spTgt spid="68"/>
                                        </p:tgtEl>
                                        <p:attrNameLst>
                                          <p:attrName>ppt_x</p:attrName>
                                        </p:attrNameLst>
                                      </p:cBhvr>
                                      <p:tavLst>
                                        <p:tav tm="0">
                                          <p:val>
                                            <p:strVal val="1+#ppt_w/2"/>
                                          </p:val>
                                        </p:tav>
                                        <p:tav tm="100000">
                                          <p:val>
                                            <p:strVal val="#ppt_x"/>
                                          </p:val>
                                        </p:tav>
                                      </p:tavLst>
                                    </p:anim>
                                    <p:anim calcmode="lin" valueType="num">
                                      <p:cBhvr additive="base">
                                        <p:cTn id="19"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wipe(left)">
                                      <p:cBhvr>
                                        <p:cTn id="2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7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Vérification par </a:t>
            </a:r>
            <a:r>
              <a:rPr lang="fr-FR" sz="2800" b="1" u="sng" dirty="0" err="1" smtClean="0">
                <a:latin typeface="Times New Roman" pitchFamily="18" charset="0"/>
                <a:cs typeface="Times New Roman" pitchFamily="18" charset="0"/>
              </a:rPr>
              <a:t>nested</a:t>
            </a:r>
            <a:r>
              <a:rPr lang="fr-FR" sz="2800" b="1" u="sng" dirty="0" smtClean="0">
                <a:latin typeface="Times New Roman" pitchFamily="18" charset="0"/>
                <a:cs typeface="Times New Roman" pitchFamily="18" charset="0"/>
              </a:rPr>
              <a:t> PCR de l’état du gène GFP des cellules fluorescentes</a:t>
            </a:r>
            <a:endParaRPr lang="fr-FR" sz="2800" b="1" u="sng" dirty="0">
              <a:latin typeface="Times New Roman" pitchFamily="18" charset="0"/>
              <a:cs typeface="Times New Roman" pitchFamily="18" charset="0"/>
            </a:endParaRPr>
          </a:p>
        </p:txBody>
      </p:sp>
      <p:pic>
        <p:nvPicPr>
          <p:cNvPr id="2050" name="Picture 2" descr="C:\LT\vie professionnelle\études\Master\M1 BVP\TBCV\Zinc finger nuclease\Travaux personnel\PCR GFP.PNG"/>
          <p:cNvPicPr>
            <a:picLocks noChangeAspect="1" noChangeArrowheads="1"/>
          </p:cNvPicPr>
          <p:nvPr/>
        </p:nvPicPr>
        <p:blipFill>
          <a:blip r:embed="rId3" cstate="print"/>
          <a:srcRect/>
          <a:stretch>
            <a:fillRect/>
          </a:stretch>
        </p:blipFill>
        <p:spPr bwMode="auto">
          <a:xfrm>
            <a:off x="457200" y="1785926"/>
            <a:ext cx="7227887" cy="3810000"/>
          </a:xfrm>
          <a:prstGeom prst="rect">
            <a:avLst/>
          </a:prstGeom>
          <a:noFill/>
        </p:spPr>
      </p:pic>
      <p:sp>
        <p:nvSpPr>
          <p:cNvPr id="4" name="ZoneTexte 3"/>
          <p:cNvSpPr txBox="1"/>
          <p:nvPr/>
        </p:nvSpPr>
        <p:spPr>
          <a:xfrm>
            <a:off x="3071802" y="5780592"/>
            <a:ext cx="1571636" cy="307777"/>
          </a:xfrm>
          <a:prstGeom prst="rect">
            <a:avLst/>
          </a:prstGeom>
          <a:noFill/>
        </p:spPr>
        <p:txBody>
          <a:bodyPr wrap="square" rtlCol="0">
            <a:spAutoFit/>
          </a:bodyPr>
          <a:lstStyle/>
          <a:p>
            <a:pPr algn="ctr"/>
            <a:r>
              <a:rPr lang="fr-FR" sz="1400" i="1" dirty="0" err="1" smtClean="0">
                <a:latin typeface="Times New Roman" pitchFamily="18" charset="0"/>
                <a:cs typeface="Times New Roman" pitchFamily="18" charset="0"/>
              </a:rPr>
              <a:t>Cai</a:t>
            </a:r>
            <a:r>
              <a:rPr lang="fr-FR" sz="1400" i="1" dirty="0" smtClean="0">
                <a:latin typeface="Times New Roman" pitchFamily="18" charset="0"/>
                <a:cs typeface="Times New Roman" pitchFamily="18" charset="0"/>
              </a:rPr>
              <a:t> et al 2009</a:t>
            </a:r>
            <a:endParaRPr lang="fr-FR" sz="1400" i="1" dirty="0">
              <a:latin typeface="Times New Roman" pitchFamily="18" charset="0"/>
              <a:cs typeface="Times New Roman" pitchFamily="18" charset="0"/>
            </a:endParaRPr>
          </a:p>
        </p:txBody>
      </p:sp>
      <p:sp>
        <p:nvSpPr>
          <p:cNvPr id="5" name="Bouton d'action : Suivant 4">
            <a:hlinkClick r:id="rId4" action="ppaction://hlinksldjump" highlightClick="1"/>
          </p:cNvPr>
          <p:cNvSpPr/>
          <p:nvPr/>
        </p:nvSpPr>
        <p:spPr>
          <a:xfrm>
            <a:off x="7715272" y="6000768"/>
            <a:ext cx="571504" cy="5000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Introduction d’un fragment d’ADN dans la construction </a:t>
            </a:r>
            <a:endParaRPr lang="fr-FR" sz="2800" b="1" u="sng" dirty="0">
              <a:latin typeface="Times New Roman" pitchFamily="18" charset="0"/>
              <a:cs typeface="Times New Roman" pitchFamily="18" charset="0"/>
            </a:endParaRPr>
          </a:p>
        </p:txBody>
      </p:sp>
      <p:pic>
        <p:nvPicPr>
          <p:cNvPr id="1026" name="Picture 2" descr="C:\LT\vie professionnelle\études\Master\M1 BVP\TBCV\Zinc finger nuclease\Travaux personnel\target gene.PNG"/>
          <p:cNvPicPr>
            <a:picLocks noChangeAspect="1" noChangeArrowheads="1"/>
          </p:cNvPicPr>
          <p:nvPr/>
        </p:nvPicPr>
        <p:blipFill>
          <a:blip r:embed="rId3" cstate="print"/>
          <a:srcRect/>
          <a:stretch>
            <a:fillRect/>
          </a:stretch>
        </p:blipFill>
        <p:spPr bwMode="auto">
          <a:xfrm>
            <a:off x="-14106" y="1695450"/>
            <a:ext cx="9158105" cy="4851152"/>
          </a:xfrm>
          <a:prstGeom prst="rect">
            <a:avLst/>
          </a:prstGeom>
          <a:noFill/>
        </p:spPr>
      </p:pic>
      <p:sp>
        <p:nvSpPr>
          <p:cNvPr id="4" name="ZoneTexte 3"/>
          <p:cNvSpPr txBox="1"/>
          <p:nvPr/>
        </p:nvSpPr>
        <p:spPr>
          <a:xfrm>
            <a:off x="3571868" y="6286520"/>
            <a:ext cx="1571636" cy="307777"/>
          </a:xfrm>
          <a:prstGeom prst="rect">
            <a:avLst/>
          </a:prstGeom>
          <a:noFill/>
        </p:spPr>
        <p:txBody>
          <a:bodyPr wrap="square" rtlCol="0">
            <a:spAutoFit/>
          </a:bodyPr>
          <a:lstStyle/>
          <a:p>
            <a:pPr algn="ctr"/>
            <a:r>
              <a:rPr lang="fr-FR" sz="1400" dirty="0" err="1" smtClean="0">
                <a:latin typeface="Times New Roman" pitchFamily="18" charset="0"/>
                <a:cs typeface="Times New Roman" pitchFamily="18" charset="0"/>
              </a:rPr>
              <a:t>Cai</a:t>
            </a:r>
            <a:r>
              <a:rPr lang="fr-FR" sz="1400" dirty="0" smtClean="0">
                <a:latin typeface="Times New Roman" pitchFamily="18" charset="0"/>
                <a:cs typeface="Times New Roman" pitchFamily="18" charset="0"/>
              </a:rPr>
              <a:t> et al 2009</a:t>
            </a:r>
            <a:endParaRPr lang="fr-FR"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T\vie professionnelle\études\Master\M1 BVP\TBCV\Zinc finger nuclease\Travaux personnel\Bialaphos.PNG"/>
          <p:cNvPicPr>
            <a:picLocks noChangeAspect="1" noChangeArrowheads="1"/>
          </p:cNvPicPr>
          <p:nvPr/>
        </p:nvPicPr>
        <p:blipFill>
          <a:blip r:embed="rId3" cstate="print"/>
          <a:srcRect r="2176" b="61070"/>
          <a:stretch>
            <a:fillRect/>
          </a:stretch>
        </p:blipFill>
        <p:spPr bwMode="auto">
          <a:xfrm>
            <a:off x="0" y="3071810"/>
            <a:ext cx="6500858" cy="1928826"/>
          </a:xfrm>
          <a:prstGeom prst="rect">
            <a:avLst/>
          </a:prstGeom>
          <a:noFill/>
        </p:spPr>
      </p:pic>
      <p:sp>
        <p:nvSpPr>
          <p:cNvPr id="4" name="ZoneTexte 3"/>
          <p:cNvSpPr txBox="1"/>
          <p:nvPr/>
        </p:nvSpPr>
        <p:spPr>
          <a:xfrm>
            <a:off x="2143108" y="4929198"/>
            <a:ext cx="1571636" cy="307777"/>
          </a:xfrm>
          <a:prstGeom prst="rect">
            <a:avLst/>
          </a:prstGeom>
          <a:noFill/>
        </p:spPr>
        <p:txBody>
          <a:bodyPr wrap="square" rtlCol="0">
            <a:spAutoFit/>
          </a:bodyPr>
          <a:lstStyle/>
          <a:p>
            <a:pPr algn="ctr"/>
            <a:r>
              <a:rPr lang="fr-FR" sz="1400" i="1" dirty="0" err="1" smtClean="0">
                <a:latin typeface="Times New Roman" pitchFamily="18" charset="0"/>
                <a:cs typeface="Times New Roman" pitchFamily="18" charset="0"/>
              </a:rPr>
              <a:t>Cai</a:t>
            </a:r>
            <a:r>
              <a:rPr lang="fr-FR" sz="1400" i="1" dirty="0" smtClean="0">
                <a:latin typeface="Times New Roman" pitchFamily="18" charset="0"/>
                <a:cs typeface="Times New Roman" pitchFamily="18" charset="0"/>
              </a:rPr>
              <a:t> et al 2009</a:t>
            </a:r>
            <a:endParaRPr lang="fr-FR" sz="1400" i="1" dirty="0">
              <a:latin typeface="Times New Roman" pitchFamily="18" charset="0"/>
              <a:cs typeface="Times New Roman" pitchFamily="18" charset="0"/>
            </a:endParaRPr>
          </a:p>
        </p:txBody>
      </p:sp>
      <p:sp>
        <p:nvSpPr>
          <p:cNvPr id="2" name="Titre 1"/>
          <p:cNvSpPr>
            <a:spLocks noGrp="1"/>
          </p:cNvSpPr>
          <p:nvPr>
            <p:ph type="title"/>
          </p:nvPr>
        </p:nvSpPr>
        <p:spPr>
          <a:xfrm>
            <a:off x="0" y="428604"/>
            <a:ext cx="9144000" cy="1143000"/>
          </a:xfrm>
        </p:spPr>
        <p:txBody>
          <a:bodyPr>
            <a:normAutofit/>
          </a:bodyPr>
          <a:lstStyle/>
          <a:p>
            <a:r>
              <a:rPr lang="fr-FR" sz="2800" b="1" u="sng" dirty="0" smtClean="0">
                <a:latin typeface="Times New Roman" pitchFamily="18" charset="0"/>
                <a:cs typeface="Times New Roman" pitchFamily="18" charset="0"/>
              </a:rPr>
              <a:t>Vérification par </a:t>
            </a:r>
            <a:r>
              <a:rPr lang="fr-FR" sz="2800" b="1" u="sng" dirty="0" err="1" smtClean="0">
                <a:latin typeface="Times New Roman" pitchFamily="18" charset="0"/>
                <a:cs typeface="Times New Roman" pitchFamily="18" charset="0"/>
              </a:rPr>
              <a:t>nested</a:t>
            </a:r>
            <a:r>
              <a:rPr lang="fr-FR" sz="2800" b="1" u="sng" dirty="0" smtClean="0">
                <a:latin typeface="Times New Roman" pitchFamily="18" charset="0"/>
                <a:cs typeface="Times New Roman" pitchFamily="18" charset="0"/>
              </a:rPr>
              <a:t> PCR et séquençage de l’état du gène PAT des cellules résistantes au </a:t>
            </a:r>
            <a:r>
              <a:rPr lang="fr-FR" sz="2800" b="1" u="sng" dirty="0" err="1" smtClean="0">
                <a:latin typeface="Times New Roman" pitchFamily="18" charset="0"/>
                <a:cs typeface="Times New Roman" pitchFamily="18" charset="0"/>
              </a:rPr>
              <a:t>bialaphos</a:t>
            </a:r>
            <a:endParaRPr lang="fr-FR" sz="2800" b="1" u="sng" dirty="0">
              <a:latin typeface="Times New Roman" pitchFamily="18" charset="0"/>
              <a:cs typeface="Times New Roman" pitchFamily="18" charset="0"/>
            </a:endParaRPr>
          </a:p>
        </p:txBody>
      </p:sp>
      <p:sp>
        <p:nvSpPr>
          <p:cNvPr id="5" name="ZoneTexte 4"/>
          <p:cNvSpPr txBox="1"/>
          <p:nvPr/>
        </p:nvSpPr>
        <p:spPr>
          <a:xfrm>
            <a:off x="7000860" y="3429000"/>
            <a:ext cx="2143140" cy="1477328"/>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Séquençage du fragment de 2,3kb : pas de mutation le long de ces 2,3kb dans les 22 lignées</a:t>
            </a:r>
            <a:endParaRPr lang="fr-FR" dirty="0">
              <a:latin typeface="Times New Roman" pitchFamily="18" charset="0"/>
              <a:cs typeface="Times New Roman" pitchFamily="18" charset="0"/>
            </a:endParaRPr>
          </a:p>
        </p:txBody>
      </p:sp>
      <p:cxnSp>
        <p:nvCxnSpPr>
          <p:cNvPr id="8" name="Connecteur droit avec flèche 7"/>
          <p:cNvCxnSpPr/>
          <p:nvPr/>
        </p:nvCxnSpPr>
        <p:spPr>
          <a:xfrm>
            <a:off x="6500826" y="4214818"/>
            <a:ext cx="428628"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LT\vie professionnelle\études\Master\M1 BVP\TBCV\Zinc finger nuclease\Travaux personnel\Southern.PNG"/>
          <p:cNvPicPr>
            <a:picLocks noChangeAspect="1" noChangeArrowheads="1"/>
          </p:cNvPicPr>
          <p:nvPr/>
        </p:nvPicPr>
        <p:blipFill>
          <a:blip r:embed="rId2" cstate="print"/>
          <a:srcRect/>
          <a:stretch>
            <a:fillRect/>
          </a:stretch>
        </p:blipFill>
        <p:spPr bwMode="auto">
          <a:xfrm>
            <a:off x="552450" y="1452563"/>
            <a:ext cx="8037513" cy="3952875"/>
          </a:xfrm>
          <a:prstGeom prst="rect">
            <a:avLst/>
          </a:prstGeom>
          <a:noFill/>
        </p:spPr>
      </p:pic>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Digestion par </a:t>
            </a:r>
            <a:r>
              <a:rPr lang="fr-FR" sz="2800" b="1" u="sng" dirty="0" err="1" smtClean="0">
                <a:latin typeface="Times New Roman" pitchFamily="18" charset="0"/>
                <a:cs typeface="Times New Roman" pitchFamily="18" charset="0"/>
              </a:rPr>
              <a:t>banII</a:t>
            </a:r>
            <a:r>
              <a:rPr lang="fr-FR" sz="2800" b="1" u="sng" dirty="0" smtClean="0">
                <a:latin typeface="Times New Roman" pitchFamily="18" charset="0"/>
                <a:cs typeface="Times New Roman" pitchFamily="18" charset="0"/>
              </a:rPr>
              <a:t> et </a:t>
            </a:r>
            <a:r>
              <a:rPr lang="fr-FR" sz="2800" b="1" u="sng" dirty="0" err="1" smtClean="0">
                <a:latin typeface="Times New Roman" pitchFamily="18" charset="0"/>
                <a:cs typeface="Times New Roman" pitchFamily="18" charset="0"/>
              </a:rPr>
              <a:t>southern</a:t>
            </a:r>
            <a:r>
              <a:rPr lang="fr-FR" sz="2800" b="1" u="sng" dirty="0" smtClean="0">
                <a:latin typeface="Times New Roman" pitchFamily="18" charset="0"/>
                <a:cs typeface="Times New Roman" pitchFamily="18" charset="0"/>
              </a:rPr>
              <a:t> blot</a:t>
            </a:r>
            <a:endParaRPr lang="fr-FR" sz="2800" b="1" u="sng" dirty="0">
              <a:latin typeface="Times New Roman" pitchFamily="18" charset="0"/>
              <a:cs typeface="Times New Roman" pitchFamily="18" charset="0"/>
            </a:endParaRPr>
          </a:p>
        </p:txBody>
      </p:sp>
      <p:pic>
        <p:nvPicPr>
          <p:cNvPr id="2051" name="Picture 3" descr="C:\LT\vie professionnelle\études\Master\M1 BVP\TBCV\Zinc finger nuclease\Travaux personnel\BanII+sonde.PNG"/>
          <p:cNvPicPr>
            <a:picLocks noChangeAspect="1" noChangeArrowheads="1"/>
          </p:cNvPicPr>
          <p:nvPr/>
        </p:nvPicPr>
        <p:blipFill>
          <a:blip r:embed="rId3" cstate="print"/>
          <a:srcRect l="14423" r="20673"/>
          <a:stretch>
            <a:fillRect/>
          </a:stretch>
        </p:blipFill>
        <p:spPr bwMode="auto">
          <a:xfrm>
            <a:off x="785786" y="4429132"/>
            <a:ext cx="1285884" cy="742950"/>
          </a:xfrm>
          <a:prstGeom prst="rect">
            <a:avLst/>
          </a:prstGeom>
          <a:noFill/>
        </p:spPr>
      </p:pic>
      <p:sp>
        <p:nvSpPr>
          <p:cNvPr id="5" name="ZoneTexte 4"/>
          <p:cNvSpPr txBox="1"/>
          <p:nvPr/>
        </p:nvSpPr>
        <p:spPr>
          <a:xfrm>
            <a:off x="3714744" y="5357826"/>
            <a:ext cx="1571636" cy="307777"/>
          </a:xfrm>
          <a:prstGeom prst="rect">
            <a:avLst/>
          </a:prstGeom>
          <a:noFill/>
        </p:spPr>
        <p:txBody>
          <a:bodyPr wrap="square" rtlCol="0">
            <a:spAutoFit/>
          </a:bodyPr>
          <a:lstStyle/>
          <a:p>
            <a:pPr algn="ctr"/>
            <a:r>
              <a:rPr lang="fr-FR" sz="1400" dirty="0" err="1" smtClean="0">
                <a:latin typeface="Times New Roman" pitchFamily="18" charset="0"/>
                <a:cs typeface="Times New Roman" pitchFamily="18" charset="0"/>
              </a:rPr>
              <a:t>Cai</a:t>
            </a:r>
            <a:r>
              <a:rPr lang="fr-FR" sz="1400" dirty="0" smtClean="0">
                <a:latin typeface="Times New Roman" pitchFamily="18" charset="0"/>
                <a:cs typeface="Times New Roman" pitchFamily="18" charset="0"/>
              </a:rPr>
              <a:t> et al 2009</a:t>
            </a:r>
            <a:endParaRPr lang="fr-FR"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Ciblage de l’</a:t>
            </a:r>
            <a:r>
              <a:rPr lang="fr-FR" sz="2800" b="1" u="sng" dirty="0" err="1" smtClean="0">
                <a:latin typeface="Times New Roman" pitchFamily="18" charset="0"/>
                <a:cs typeface="Times New Roman" pitchFamily="18" charset="0"/>
              </a:rPr>
              <a:t>endochitinase</a:t>
            </a:r>
            <a:endParaRPr lang="fr-FR" sz="2800" b="1" u="sng" dirty="0">
              <a:latin typeface="Times New Roman" pitchFamily="18" charset="0"/>
              <a:cs typeface="Times New Roman" pitchFamily="18" charset="0"/>
            </a:endParaRPr>
          </a:p>
        </p:txBody>
      </p:sp>
      <p:pic>
        <p:nvPicPr>
          <p:cNvPr id="3074" name="Picture 2" descr="C:\LT\vie professionnelle\études\Master\M1 BVP\TBCV\Zinc finger nuclease\Travaux personnel\Image\Exon2.PNG"/>
          <p:cNvPicPr>
            <a:picLocks noChangeAspect="1" noChangeArrowheads="1"/>
          </p:cNvPicPr>
          <p:nvPr/>
        </p:nvPicPr>
        <p:blipFill>
          <a:blip r:embed="rId3" cstate="print"/>
          <a:srcRect/>
          <a:stretch>
            <a:fillRect/>
          </a:stretch>
        </p:blipFill>
        <p:spPr bwMode="auto">
          <a:xfrm>
            <a:off x="1203325" y="1695450"/>
            <a:ext cx="6735763" cy="3467100"/>
          </a:xfrm>
          <a:prstGeom prst="rect">
            <a:avLst/>
          </a:prstGeom>
          <a:noFill/>
        </p:spPr>
      </p:pic>
      <p:sp>
        <p:nvSpPr>
          <p:cNvPr id="4" name="ZoneTexte 3"/>
          <p:cNvSpPr txBox="1"/>
          <p:nvPr/>
        </p:nvSpPr>
        <p:spPr>
          <a:xfrm>
            <a:off x="500034" y="6000768"/>
            <a:ext cx="8072494" cy="369332"/>
          </a:xfrm>
          <a:prstGeom prst="rect">
            <a:avLst/>
          </a:prstGeom>
          <a:noFill/>
        </p:spPr>
        <p:txBody>
          <a:bodyPr wrap="square" rtlCol="0">
            <a:spAutoFit/>
          </a:bodyPr>
          <a:lstStyle/>
          <a:p>
            <a:r>
              <a:rPr lang="fr-FR" dirty="0" smtClean="0"/>
              <a:t>Résultat : 10% des BY2 transformées ont intégrées la construction au bon locus</a:t>
            </a:r>
            <a:endParaRPr lang="fr-FR" dirty="0"/>
          </a:p>
        </p:txBody>
      </p:sp>
      <p:sp>
        <p:nvSpPr>
          <p:cNvPr id="5" name="ZoneTexte 4"/>
          <p:cNvSpPr txBox="1"/>
          <p:nvPr/>
        </p:nvSpPr>
        <p:spPr>
          <a:xfrm>
            <a:off x="3571868" y="5214950"/>
            <a:ext cx="1571636" cy="307777"/>
          </a:xfrm>
          <a:prstGeom prst="rect">
            <a:avLst/>
          </a:prstGeom>
          <a:noFill/>
        </p:spPr>
        <p:txBody>
          <a:bodyPr wrap="square" rtlCol="0">
            <a:spAutoFit/>
          </a:bodyPr>
          <a:lstStyle/>
          <a:p>
            <a:pPr algn="ctr"/>
            <a:r>
              <a:rPr lang="fr-FR" sz="1400" dirty="0" err="1" smtClean="0">
                <a:latin typeface="Times New Roman" pitchFamily="18" charset="0"/>
                <a:cs typeface="Times New Roman" pitchFamily="18" charset="0"/>
              </a:rPr>
              <a:t>Cai</a:t>
            </a:r>
            <a:r>
              <a:rPr lang="fr-FR" sz="1400" dirty="0" smtClean="0">
                <a:latin typeface="Times New Roman" pitchFamily="18" charset="0"/>
                <a:cs typeface="Times New Roman" pitchFamily="18" charset="0"/>
              </a:rPr>
              <a:t> et al 2009</a:t>
            </a:r>
            <a:endParaRPr lang="fr-FR" sz="1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Vérification PCR du locus atteint</a:t>
            </a:r>
            <a:endParaRPr lang="fr-FR" sz="2800" b="1" u="sng" dirty="0">
              <a:latin typeface="Times New Roman" pitchFamily="18" charset="0"/>
              <a:cs typeface="Times New Roman" pitchFamily="18" charset="0"/>
            </a:endParaRPr>
          </a:p>
        </p:txBody>
      </p:sp>
      <p:pic>
        <p:nvPicPr>
          <p:cNvPr id="4098" name="Picture 2" descr="C:\LT\vie professionnelle\études\Master\M1 BVP\TBCV\Zinc finger nuclease\Travaux personnel\Image\PCR chitinase.PNG"/>
          <p:cNvPicPr>
            <a:picLocks noChangeAspect="1" noChangeArrowheads="1"/>
          </p:cNvPicPr>
          <p:nvPr/>
        </p:nvPicPr>
        <p:blipFill>
          <a:blip r:embed="rId3" cstate="print"/>
          <a:srcRect/>
          <a:stretch>
            <a:fillRect/>
          </a:stretch>
        </p:blipFill>
        <p:spPr bwMode="auto">
          <a:xfrm>
            <a:off x="0" y="1571612"/>
            <a:ext cx="7974013" cy="4505325"/>
          </a:xfrm>
          <a:prstGeom prst="rect">
            <a:avLst/>
          </a:prstGeom>
          <a:noFill/>
        </p:spPr>
      </p:pic>
      <p:sp>
        <p:nvSpPr>
          <p:cNvPr id="4" name="ZoneTexte 3"/>
          <p:cNvSpPr txBox="1"/>
          <p:nvPr/>
        </p:nvSpPr>
        <p:spPr>
          <a:xfrm>
            <a:off x="7000860" y="2857496"/>
            <a:ext cx="2143140" cy="1477328"/>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Séquençage des fragments : pas de mutation du fragment dans ces 12 lignées</a:t>
            </a:r>
            <a:endParaRPr lang="fr-FR" dirty="0">
              <a:latin typeface="Times New Roman" pitchFamily="18" charset="0"/>
              <a:cs typeface="Times New Roman" pitchFamily="18" charset="0"/>
            </a:endParaRPr>
          </a:p>
        </p:txBody>
      </p:sp>
      <p:cxnSp>
        <p:nvCxnSpPr>
          <p:cNvPr id="5" name="Connecteur droit avec flèche 4"/>
          <p:cNvCxnSpPr/>
          <p:nvPr/>
        </p:nvCxnSpPr>
        <p:spPr>
          <a:xfrm>
            <a:off x="5929322" y="2786058"/>
            <a:ext cx="1000132" cy="57309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flipV="1">
            <a:off x="5929322" y="3787778"/>
            <a:ext cx="1000132" cy="64135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2571736" y="6000768"/>
            <a:ext cx="1571636" cy="307777"/>
          </a:xfrm>
          <a:prstGeom prst="rect">
            <a:avLst/>
          </a:prstGeom>
          <a:noFill/>
        </p:spPr>
        <p:txBody>
          <a:bodyPr wrap="square" rtlCol="0">
            <a:spAutoFit/>
          </a:bodyPr>
          <a:lstStyle/>
          <a:p>
            <a:pPr algn="ctr"/>
            <a:r>
              <a:rPr lang="fr-FR" sz="1400" dirty="0" err="1" smtClean="0">
                <a:latin typeface="Times New Roman" pitchFamily="18" charset="0"/>
                <a:cs typeface="Times New Roman" pitchFamily="18" charset="0"/>
              </a:rPr>
              <a:t>Cai</a:t>
            </a:r>
            <a:r>
              <a:rPr lang="fr-FR" sz="1400" dirty="0" smtClean="0">
                <a:latin typeface="Times New Roman" pitchFamily="18" charset="0"/>
                <a:cs typeface="Times New Roman" pitchFamily="18" charset="0"/>
              </a:rPr>
              <a:t> et al 2009</a:t>
            </a:r>
            <a:endParaRPr lang="fr-FR"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Digestion par </a:t>
            </a:r>
            <a:r>
              <a:rPr lang="fr-FR" sz="2800" b="1" u="sng" dirty="0" err="1" smtClean="0">
                <a:latin typeface="Times New Roman" pitchFamily="18" charset="0"/>
                <a:cs typeface="Times New Roman" pitchFamily="18" charset="0"/>
              </a:rPr>
              <a:t>HindIII</a:t>
            </a:r>
            <a:r>
              <a:rPr lang="fr-FR" sz="2800" b="1" u="sng" dirty="0" smtClean="0">
                <a:latin typeface="Times New Roman" pitchFamily="18" charset="0"/>
                <a:cs typeface="Times New Roman" pitchFamily="18" charset="0"/>
              </a:rPr>
              <a:t> et </a:t>
            </a:r>
            <a:r>
              <a:rPr lang="fr-FR" sz="2800" b="1" u="sng" dirty="0" err="1" smtClean="0">
                <a:latin typeface="Times New Roman" pitchFamily="18" charset="0"/>
                <a:cs typeface="Times New Roman" pitchFamily="18" charset="0"/>
              </a:rPr>
              <a:t>southern</a:t>
            </a:r>
            <a:r>
              <a:rPr lang="fr-FR" sz="2800" b="1" u="sng" dirty="0" smtClean="0">
                <a:latin typeface="Times New Roman" pitchFamily="18" charset="0"/>
                <a:cs typeface="Times New Roman" pitchFamily="18" charset="0"/>
              </a:rPr>
              <a:t> blot</a:t>
            </a:r>
            <a:endParaRPr lang="fr-FR" sz="2800" b="1" u="sng"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cstate="print"/>
          <a:srcRect/>
          <a:stretch>
            <a:fillRect/>
          </a:stretch>
        </p:blipFill>
        <p:spPr bwMode="auto">
          <a:xfrm>
            <a:off x="714348" y="1319212"/>
            <a:ext cx="7260916" cy="4895869"/>
          </a:xfrm>
          <a:prstGeom prst="rect">
            <a:avLst/>
          </a:prstGeom>
          <a:noFill/>
          <a:ln w="9525">
            <a:noFill/>
            <a:miter lim="800000"/>
            <a:headEnd/>
            <a:tailEnd/>
          </a:ln>
          <a:effectLst/>
        </p:spPr>
      </p:pic>
      <p:sp>
        <p:nvSpPr>
          <p:cNvPr id="5" name="ZoneTexte 4"/>
          <p:cNvSpPr txBox="1"/>
          <p:nvPr/>
        </p:nvSpPr>
        <p:spPr>
          <a:xfrm>
            <a:off x="2214546" y="6072206"/>
            <a:ext cx="1571636" cy="307777"/>
          </a:xfrm>
          <a:prstGeom prst="rect">
            <a:avLst/>
          </a:prstGeom>
          <a:noFill/>
        </p:spPr>
        <p:txBody>
          <a:bodyPr wrap="square" rtlCol="0">
            <a:spAutoFit/>
          </a:bodyPr>
          <a:lstStyle/>
          <a:p>
            <a:pPr algn="ctr"/>
            <a:r>
              <a:rPr lang="fr-FR" sz="1400" dirty="0" err="1" smtClean="0">
                <a:latin typeface="Times New Roman" pitchFamily="18" charset="0"/>
                <a:cs typeface="Times New Roman" pitchFamily="18" charset="0"/>
              </a:rPr>
              <a:t>Cai</a:t>
            </a:r>
            <a:r>
              <a:rPr lang="fr-FR" sz="1400" dirty="0" smtClean="0">
                <a:latin typeface="Times New Roman" pitchFamily="18" charset="0"/>
                <a:cs typeface="Times New Roman" pitchFamily="18" charset="0"/>
              </a:rPr>
              <a:t> et al 2009</a:t>
            </a:r>
            <a:endParaRPr lang="fr-FR" sz="1400" dirty="0">
              <a:latin typeface="Times New Roman" pitchFamily="18" charset="0"/>
              <a:cs typeface="Times New Roman" pitchFamily="18" charset="0"/>
            </a:endParaRPr>
          </a:p>
        </p:txBody>
      </p:sp>
      <p:grpSp>
        <p:nvGrpSpPr>
          <p:cNvPr id="11" name="Groupe 10"/>
          <p:cNvGrpSpPr/>
          <p:nvPr/>
        </p:nvGrpSpPr>
        <p:grpSpPr>
          <a:xfrm>
            <a:off x="5929322" y="4286256"/>
            <a:ext cx="928694" cy="440770"/>
            <a:chOff x="5929322" y="4286256"/>
            <a:chExt cx="928694" cy="440770"/>
          </a:xfrm>
        </p:grpSpPr>
        <p:cxnSp>
          <p:nvCxnSpPr>
            <p:cNvPr id="7" name="Connecteur droit 6"/>
            <p:cNvCxnSpPr/>
            <p:nvPr/>
          </p:nvCxnSpPr>
          <p:spPr>
            <a:xfrm>
              <a:off x="6072198" y="4286256"/>
              <a:ext cx="214314"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5929322" y="4357694"/>
              <a:ext cx="928694" cy="369332"/>
            </a:xfrm>
            <a:prstGeom prst="rect">
              <a:avLst/>
            </a:prstGeom>
            <a:noFill/>
          </p:spPr>
          <p:txBody>
            <a:bodyPr wrap="square" rtlCol="0">
              <a:spAutoFit/>
            </a:bodyPr>
            <a:lstStyle/>
            <a:p>
              <a:r>
                <a:rPr lang="fr-FR" dirty="0" smtClean="0"/>
                <a:t>sonde</a:t>
              </a: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844" y="274638"/>
            <a:ext cx="3571900" cy="2511420"/>
          </a:xfrm>
        </p:spPr>
        <p:txBody>
          <a:bodyPr>
            <a:normAutofit/>
          </a:bodyPr>
          <a:lstStyle/>
          <a:p>
            <a:r>
              <a:rPr lang="fr-FR" sz="2800" b="1" u="sng" dirty="0" smtClean="0">
                <a:latin typeface="Times New Roman" pitchFamily="18" charset="0"/>
                <a:cs typeface="Times New Roman" pitchFamily="18" charset="0"/>
              </a:rPr>
              <a:t>Résumé sur les mutagénèses dirigées par ZFN</a:t>
            </a:r>
            <a:endParaRPr lang="fr-FR" sz="2800" b="1" u="sng" dirty="0">
              <a:latin typeface="Times New Roman" pitchFamily="18" charset="0"/>
              <a:cs typeface="Times New Roman" pitchFamily="18" charset="0"/>
            </a:endParaRPr>
          </a:p>
        </p:txBody>
      </p:sp>
      <p:pic>
        <p:nvPicPr>
          <p:cNvPr id="1027" name="Picture 3" descr="C:\LT\vie professionnelle\études\Master\M1 BVP\TBCV\Zinc finger nuclease\Travaux personnel\Sans titre.png"/>
          <p:cNvPicPr>
            <a:picLocks noChangeAspect="1" noChangeArrowheads="1"/>
          </p:cNvPicPr>
          <p:nvPr/>
        </p:nvPicPr>
        <p:blipFill>
          <a:blip r:embed="rId2" cstate="print"/>
          <a:srcRect/>
          <a:stretch>
            <a:fillRect/>
          </a:stretch>
        </p:blipFill>
        <p:spPr bwMode="auto">
          <a:xfrm>
            <a:off x="3929058" y="261922"/>
            <a:ext cx="4774987" cy="6596078"/>
          </a:xfrm>
          <a:prstGeom prst="rect">
            <a:avLst/>
          </a:prstGeom>
          <a:noFill/>
        </p:spPr>
      </p:pic>
      <p:sp>
        <p:nvSpPr>
          <p:cNvPr id="5" name="ZoneTexte 4"/>
          <p:cNvSpPr txBox="1"/>
          <p:nvPr/>
        </p:nvSpPr>
        <p:spPr>
          <a:xfrm>
            <a:off x="7072330" y="642918"/>
            <a:ext cx="1857388" cy="369332"/>
          </a:xfrm>
          <a:prstGeom prst="rect">
            <a:avLst/>
          </a:prstGeom>
          <a:noFill/>
          <a:ln w="15875">
            <a:solidFill>
              <a:schemeClr val="tx1"/>
            </a:solidFill>
          </a:ln>
        </p:spPr>
        <p:txBody>
          <a:bodyPr wrap="square" rtlCol="0">
            <a:spAutoFit/>
          </a:bodyPr>
          <a:lstStyle/>
          <a:p>
            <a:pPr algn="ctr"/>
            <a:r>
              <a:rPr lang="fr-FR" dirty="0" smtClean="0">
                <a:latin typeface="Times New Roman" pitchFamily="18" charset="0"/>
                <a:cs typeface="Times New Roman" pitchFamily="18" charset="0"/>
              </a:rPr>
              <a:t>Coupure par ZFN</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404664"/>
            <a:ext cx="8229600" cy="1143000"/>
          </a:xfrm>
        </p:spPr>
        <p:txBody>
          <a:bodyPr>
            <a:normAutofit/>
          </a:bodyPr>
          <a:lstStyle/>
          <a:p>
            <a:r>
              <a:rPr lang="fr-FR" sz="2800" b="1" u="sng" dirty="0" smtClean="0">
                <a:latin typeface="Times New Roman" pitchFamily="18" charset="0"/>
                <a:cs typeface="Times New Roman" pitchFamily="18" charset="0"/>
              </a:rPr>
              <a:t>Avantages de la mutagénèse dirigé par ZFN</a:t>
            </a:r>
            <a:endParaRPr lang="fr-FR" sz="2800" b="1" u="sng" dirty="0">
              <a:latin typeface="Times New Roman" pitchFamily="18" charset="0"/>
              <a:cs typeface="Times New Roman" pitchFamily="18" charset="0"/>
            </a:endParaRPr>
          </a:p>
        </p:txBody>
      </p:sp>
      <p:sp>
        <p:nvSpPr>
          <p:cNvPr id="3" name="ZoneTexte 2"/>
          <p:cNvSpPr txBox="1"/>
          <p:nvPr/>
        </p:nvSpPr>
        <p:spPr>
          <a:xfrm>
            <a:off x="709142" y="1988840"/>
            <a:ext cx="7128792" cy="3416320"/>
          </a:xfrm>
          <a:prstGeom prst="rect">
            <a:avLst/>
          </a:prstGeom>
          <a:noFill/>
        </p:spPr>
        <p:txBody>
          <a:bodyPr wrap="square" rtlCol="0">
            <a:spAutoFit/>
          </a:bodyPr>
          <a:lstStyle/>
          <a:p>
            <a:pPr marL="285750" indent="-285750">
              <a:buFont typeface="Arial" pitchFamily="34" charset="0"/>
              <a:buChar char="•"/>
            </a:pPr>
            <a:r>
              <a:rPr lang="fr-FR" dirty="0" smtClean="0">
                <a:latin typeface="Times New Roman" pitchFamily="18" charset="0"/>
                <a:cs typeface="Times New Roman" pitchFamily="18" charset="0"/>
              </a:rPr>
              <a:t>Evite le criblage d’une banque de mutant d’insertion</a:t>
            </a:r>
          </a:p>
          <a:p>
            <a:pPr lvl="1"/>
            <a:r>
              <a:rPr lang="fr-FR" dirty="0" smtClean="0">
                <a:latin typeface="Times New Roman" pitchFamily="18" charset="0"/>
                <a:cs typeface="Times New Roman" pitchFamily="18" charset="0"/>
              </a:rPr>
              <a:t>→ Avancée considérable en terme de rapidité</a:t>
            </a:r>
          </a:p>
          <a:p>
            <a:pPr lvl="1"/>
            <a:endParaRPr lang="fr-FR" dirty="0" smtClean="0">
              <a:latin typeface="Times New Roman" pitchFamily="18" charset="0"/>
              <a:cs typeface="Times New Roman" pitchFamily="18" charset="0"/>
            </a:endParaRPr>
          </a:p>
          <a:p>
            <a:pPr marL="285750" indent="-285750">
              <a:buFont typeface="Arial" pitchFamily="34" charset="0"/>
              <a:buChar char="•"/>
            </a:pPr>
            <a:r>
              <a:rPr lang="fr-FR" dirty="0" smtClean="0">
                <a:latin typeface="Times New Roman" pitchFamily="18" charset="0"/>
                <a:cs typeface="Times New Roman" pitchFamily="18" charset="0"/>
              </a:rPr>
              <a:t>Technique utilisant des mécanismes présents naturellement </a:t>
            </a:r>
          </a:p>
          <a:p>
            <a:pPr marL="285750" indent="-285750">
              <a:buFont typeface="Arial" pitchFamily="34" charset="0"/>
              <a:buChar char="•"/>
            </a:pPr>
            <a:endParaRPr lang="fr-FR" dirty="0" smtClean="0">
              <a:latin typeface="Times New Roman" pitchFamily="18" charset="0"/>
              <a:cs typeface="Times New Roman" pitchFamily="18" charset="0"/>
            </a:endParaRPr>
          </a:p>
          <a:p>
            <a:pPr marL="285750" indent="-285750">
              <a:buFont typeface="Arial" pitchFamily="34" charset="0"/>
              <a:buChar char="•"/>
            </a:pPr>
            <a:r>
              <a:rPr lang="fr-FR" dirty="0" smtClean="0">
                <a:latin typeface="Times New Roman" pitchFamily="18" charset="0"/>
                <a:cs typeface="Times New Roman" pitchFamily="18" charset="0"/>
              </a:rPr>
              <a:t>Peut être utilisé en génie génétique pour créer des organismes génétiquement </a:t>
            </a:r>
            <a:r>
              <a:rPr lang="fr-FR" dirty="0">
                <a:latin typeface="Times New Roman" pitchFamily="18" charset="0"/>
                <a:cs typeface="Times New Roman" pitchFamily="18" charset="0"/>
              </a:rPr>
              <a:t>modifié (knock-out, et </a:t>
            </a:r>
            <a:r>
              <a:rPr lang="fr-FR" dirty="0" err="1">
                <a:latin typeface="Times New Roman" pitchFamily="18" charset="0"/>
                <a:cs typeface="Times New Roman" pitchFamily="18" charset="0"/>
              </a:rPr>
              <a:t>knock</a:t>
            </a:r>
            <a:r>
              <a:rPr lang="fr-FR" dirty="0">
                <a:latin typeface="Times New Roman" pitchFamily="18" charset="0"/>
                <a:cs typeface="Times New Roman" pitchFamily="18" charset="0"/>
              </a:rPr>
              <a:t>-in via la </a:t>
            </a:r>
            <a:r>
              <a:rPr lang="fr-FR" dirty="0" smtClean="0">
                <a:latin typeface="Times New Roman" pitchFamily="18" charset="0"/>
                <a:cs typeface="Times New Roman" pitchFamily="18" charset="0"/>
              </a:rPr>
              <a:t>HR)</a:t>
            </a:r>
          </a:p>
          <a:p>
            <a:pPr marL="285750" indent="-285750">
              <a:buFont typeface="Arial" pitchFamily="34" charset="0"/>
              <a:buChar char="•"/>
            </a:pPr>
            <a:endParaRPr lang="fr-FR" dirty="0" smtClean="0">
              <a:latin typeface="Times New Roman" pitchFamily="18" charset="0"/>
              <a:cs typeface="Times New Roman" pitchFamily="18" charset="0"/>
            </a:endParaRPr>
          </a:p>
          <a:p>
            <a:pPr marL="285750" indent="-285750">
              <a:buFont typeface="Arial" pitchFamily="34" charset="0"/>
              <a:buChar char="•"/>
            </a:pPr>
            <a:r>
              <a:rPr lang="fr-FR" dirty="0">
                <a:latin typeface="Times New Roman" pitchFamily="18" charset="0"/>
                <a:cs typeface="Times New Roman" pitchFamily="18" charset="0"/>
              </a:rPr>
              <a:t>La fréquence de mutation est augmentée lors des réparations via </a:t>
            </a:r>
            <a:r>
              <a:rPr lang="fr-FR" dirty="0" smtClean="0">
                <a:latin typeface="Times New Roman" pitchFamily="18" charset="0"/>
                <a:cs typeface="Times New Roman" pitchFamily="18" charset="0"/>
              </a:rPr>
              <a:t>NHEJ</a:t>
            </a:r>
          </a:p>
          <a:p>
            <a:pPr marL="285750" indent="-285750">
              <a:buFont typeface="Arial" pitchFamily="34" charset="0"/>
              <a:buChar char="•"/>
            </a:pPr>
            <a:endParaRPr lang="fr-FR" dirty="0" smtClean="0">
              <a:latin typeface="Times New Roman" pitchFamily="18" charset="0"/>
              <a:cs typeface="Times New Roman" pitchFamily="18" charset="0"/>
            </a:endParaRPr>
          </a:p>
          <a:p>
            <a:pPr marL="285750" indent="-285750">
              <a:buFont typeface="Arial" pitchFamily="34" charset="0"/>
              <a:buChar char="•"/>
            </a:pPr>
            <a:r>
              <a:rPr lang="fr-FR" dirty="0" smtClean="0">
                <a:latin typeface="Times New Roman" pitchFamily="18" charset="0"/>
                <a:cs typeface="Times New Roman" pitchFamily="18" charset="0"/>
              </a:rPr>
              <a:t>Grande spécificité de reconnaissance </a:t>
            </a:r>
          </a:p>
          <a:p>
            <a:pPr marL="285750" indent="-285750">
              <a:buFont typeface="Arial" pitchFamily="34" charset="0"/>
              <a:buChar char="•"/>
            </a:pPr>
            <a:endParaRPr lang="fr-F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5137996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76672"/>
            <a:ext cx="8229600" cy="1143000"/>
          </a:xfrm>
        </p:spPr>
        <p:txBody>
          <a:bodyPr>
            <a:normAutofit/>
          </a:bodyPr>
          <a:lstStyle/>
          <a:p>
            <a:r>
              <a:rPr lang="fr-FR" sz="2800" b="1" u="sng" dirty="0" smtClean="0">
                <a:latin typeface="Times New Roman" pitchFamily="18" charset="0"/>
                <a:cs typeface="Times New Roman" pitchFamily="18" charset="0"/>
              </a:rPr>
              <a:t>Inconvénients </a:t>
            </a:r>
            <a:r>
              <a:rPr lang="fr-FR" sz="2800" b="1" u="sng" dirty="0">
                <a:latin typeface="Times New Roman" pitchFamily="18" charset="0"/>
                <a:cs typeface="Times New Roman" pitchFamily="18" charset="0"/>
              </a:rPr>
              <a:t>de la mutagénèse dirigé par ZFN</a:t>
            </a:r>
          </a:p>
        </p:txBody>
      </p:sp>
      <p:sp>
        <p:nvSpPr>
          <p:cNvPr id="3" name="ZoneTexte 2"/>
          <p:cNvSpPr txBox="1"/>
          <p:nvPr/>
        </p:nvSpPr>
        <p:spPr>
          <a:xfrm>
            <a:off x="683568" y="2060848"/>
            <a:ext cx="7200800" cy="3139321"/>
          </a:xfrm>
          <a:prstGeom prst="rect">
            <a:avLst/>
          </a:prstGeom>
          <a:noFill/>
        </p:spPr>
        <p:txBody>
          <a:bodyPr wrap="square" rtlCol="0">
            <a:spAutoFit/>
          </a:bodyPr>
          <a:lstStyle/>
          <a:p>
            <a:pPr marL="285750" indent="-285750">
              <a:buFont typeface="Arial" pitchFamily="34" charset="0"/>
              <a:buChar char="•"/>
            </a:pPr>
            <a:r>
              <a:rPr lang="fr-FR" dirty="0" smtClean="0">
                <a:latin typeface="Times New Roman" pitchFamily="18" charset="0"/>
                <a:cs typeface="Times New Roman" pitchFamily="18" charset="0"/>
              </a:rPr>
              <a:t>La séquence du gène ciblé doit être séquencée</a:t>
            </a:r>
          </a:p>
          <a:p>
            <a:pPr marL="285750" indent="-285750">
              <a:buFont typeface="Arial" pitchFamily="34" charset="0"/>
              <a:buChar char="•"/>
            </a:pPr>
            <a:endParaRPr lang="fr-FR" dirty="0" smtClean="0">
              <a:latin typeface="Times New Roman" pitchFamily="18" charset="0"/>
              <a:cs typeface="Times New Roman" pitchFamily="18" charset="0"/>
            </a:endParaRPr>
          </a:p>
          <a:p>
            <a:pPr marL="285750" indent="-285750">
              <a:buFont typeface="Arial" pitchFamily="34" charset="0"/>
              <a:buChar char="•"/>
            </a:pPr>
            <a:r>
              <a:rPr lang="fr-FR" dirty="0" smtClean="0">
                <a:latin typeface="Times New Roman" pitchFamily="18" charset="0"/>
                <a:cs typeface="Times New Roman" pitchFamily="18" charset="0"/>
              </a:rPr>
              <a:t>Nécessite le design et la sélection des </a:t>
            </a:r>
            <a:r>
              <a:rPr lang="fr-FR" dirty="0" smtClean="0">
                <a:latin typeface="Times New Roman" pitchFamily="18" charset="0"/>
                <a:cs typeface="Times New Roman" pitchFamily="18" charset="0"/>
              </a:rPr>
              <a:t>ZFP</a:t>
            </a:r>
            <a:endParaRPr lang="fr-FR" dirty="0" smtClean="0">
              <a:latin typeface="Times New Roman" pitchFamily="18" charset="0"/>
              <a:cs typeface="Times New Roman" pitchFamily="18" charset="0"/>
            </a:endParaRPr>
          </a:p>
          <a:p>
            <a:pPr marL="285750" indent="-285750">
              <a:buFont typeface="Arial" pitchFamily="34" charset="0"/>
              <a:buChar char="•"/>
            </a:pPr>
            <a:endParaRPr lang="fr-FR" dirty="0" smtClean="0">
              <a:latin typeface="Times New Roman" pitchFamily="18" charset="0"/>
              <a:cs typeface="Times New Roman" pitchFamily="18" charset="0"/>
            </a:endParaRPr>
          </a:p>
          <a:p>
            <a:pPr marL="285750" indent="-285750">
              <a:buFont typeface="Arial" pitchFamily="34" charset="0"/>
              <a:buChar char="•"/>
            </a:pPr>
            <a:r>
              <a:rPr lang="fr-FR" dirty="0">
                <a:latin typeface="Times New Roman" pitchFamily="18" charset="0"/>
                <a:cs typeface="Times New Roman" pitchFamily="18" charset="0"/>
              </a:rPr>
              <a:t>Les mécanismes de réparation sont peu connus chez les plantes au niveau </a:t>
            </a:r>
            <a:r>
              <a:rPr lang="fr-FR" dirty="0" smtClean="0">
                <a:latin typeface="Times New Roman" pitchFamily="18" charset="0"/>
                <a:cs typeface="Times New Roman" pitchFamily="18" charset="0"/>
              </a:rPr>
              <a:t>moléculaire</a:t>
            </a:r>
          </a:p>
          <a:p>
            <a:pPr marL="285750" indent="-285750">
              <a:buFont typeface="Arial" pitchFamily="34" charset="0"/>
              <a:buChar char="•"/>
            </a:pPr>
            <a:endParaRPr lang="fr-FR" dirty="0" smtClean="0">
              <a:latin typeface="Times New Roman" pitchFamily="18" charset="0"/>
              <a:cs typeface="Times New Roman" pitchFamily="18" charset="0"/>
            </a:endParaRPr>
          </a:p>
          <a:p>
            <a:pPr marL="285750" indent="-285750">
              <a:buFont typeface="Arial" pitchFamily="34" charset="0"/>
              <a:buChar char="•"/>
            </a:pPr>
            <a:r>
              <a:rPr lang="fr-FR" dirty="0" smtClean="0">
                <a:latin typeface="Times New Roman" pitchFamily="18" charset="0"/>
                <a:cs typeface="Times New Roman" pitchFamily="18" charset="0"/>
              </a:rPr>
              <a:t>Peut générer des coupures double brin à des sites non spécifiques si les </a:t>
            </a:r>
            <a:r>
              <a:rPr lang="fr-FR" dirty="0" smtClean="0">
                <a:latin typeface="Times New Roman" pitchFamily="18" charset="0"/>
                <a:cs typeface="Times New Roman" pitchFamily="18" charset="0"/>
              </a:rPr>
              <a:t>ZFN </a:t>
            </a:r>
            <a:r>
              <a:rPr lang="fr-FR" dirty="0" smtClean="0">
                <a:latin typeface="Times New Roman" pitchFamily="18" charset="0"/>
                <a:cs typeface="Times New Roman" pitchFamily="18" charset="0"/>
              </a:rPr>
              <a:t>sont produites en trop grand nombre (promoteur fort)</a:t>
            </a:r>
          </a:p>
          <a:p>
            <a:pPr lvl="1"/>
            <a:r>
              <a:rPr lang="fr-FR" dirty="0" smtClean="0">
                <a:latin typeface="Times New Roman" pitchFamily="18" charset="0"/>
                <a:cs typeface="Times New Roman" pitchFamily="18" charset="0"/>
              </a:rPr>
              <a:t>→Nécessite des mécanismes de régulation de l’expression des </a:t>
            </a:r>
            <a:r>
              <a:rPr lang="fr-FR" dirty="0" smtClean="0">
                <a:latin typeface="Times New Roman" pitchFamily="18" charset="0"/>
                <a:cs typeface="Times New Roman" pitchFamily="18" charset="0"/>
              </a:rPr>
              <a:t>ZFN</a:t>
            </a:r>
            <a:endParaRPr lang="fr-FR" dirty="0" smtClean="0">
              <a:latin typeface="Times New Roman" pitchFamily="18" charset="0"/>
              <a:cs typeface="Times New Roman" pitchFamily="18" charset="0"/>
            </a:endParaRPr>
          </a:p>
          <a:p>
            <a:pPr marL="285750" indent="-285750">
              <a:buFont typeface="Arial" pitchFamily="34" charset="0"/>
              <a:buChar char="•"/>
            </a:pPr>
            <a:endParaRPr lang="fr-F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403976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76672"/>
            <a:ext cx="8229600" cy="1143000"/>
          </a:xfrm>
        </p:spPr>
        <p:txBody>
          <a:bodyPr>
            <a:normAutofit/>
          </a:bodyPr>
          <a:lstStyle/>
          <a:p>
            <a:r>
              <a:rPr lang="fr-FR" sz="2800" b="1" u="sng" dirty="0" smtClean="0">
                <a:latin typeface="Times New Roman" pitchFamily="18" charset="0"/>
                <a:cs typeface="Times New Roman" pitchFamily="18" charset="0"/>
              </a:rPr>
              <a:t>Perspective</a:t>
            </a:r>
            <a:endParaRPr lang="fr-FR" sz="2800" b="1" u="sng" dirty="0">
              <a:latin typeface="Times New Roman" pitchFamily="18" charset="0"/>
              <a:cs typeface="Times New Roman" pitchFamily="18" charset="0"/>
            </a:endParaRPr>
          </a:p>
        </p:txBody>
      </p:sp>
      <p:pic>
        <p:nvPicPr>
          <p:cNvPr id="1026" name="Picture 2" descr="C:\LT\vie professionnelle\études\Master\M1 BVP\TBCV\Zinc finger nuclease\Travaux personnel\perspective 1.bmp"/>
          <p:cNvPicPr>
            <a:picLocks noChangeAspect="1" noChangeArrowheads="1"/>
          </p:cNvPicPr>
          <p:nvPr/>
        </p:nvPicPr>
        <p:blipFill>
          <a:blip r:embed="rId3"/>
          <a:srcRect/>
          <a:stretch>
            <a:fillRect/>
          </a:stretch>
        </p:blipFill>
        <p:spPr bwMode="auto">
          <a:xfrm>
            <a:off x="0" y="1571612"/>
            <a:ext cx="5358804" cy="5286388"/>
          </a:xfrm>
          <a:prstGeom prst="rect">
            <a:avLst/>
          </a:prstGeom>
          <a:noFill/>
        </p:spPr>
      </p:pic>
      <p:cxnSp>
        <p:nvCxnSpPr>
          <p:cNvPr id="7" name="Connecteur droit avec flèche 6"/>
          <p:cNvCxnSpPr/>
          <p:nvPr/>
        </p:nvCxnSpPr>
        <p:spPr>
          <a:xfrm rot="5400000">
            <a:off x="2250265" y="2821777"/>
            <a:ext cx="785818"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rot="5400000">
            <a:off x="2251059" y="5678503"/>
            <a:ext cx="785818"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5572132" y="1643050"/>
            <a:ext cx="3143272" cy="369332"/>
          </a:xfrm>
          <a:prstGeom prst="rect">
            <a:avLst/>
          </a:prstGeom>
          <a:noFill/>
        </p:spPr>
        <p:txBody>
          <a:bodyPr wrap="square" rtlCol="0">
            <a:spAutoFit/>
          </a:bodyPr>
          <a:lstStyle/>
          <a:p>
            <a:r>
              <a:rPr lang="fr-FR" dirty="0" smtClean="0"/>
              <a:t>YFG = gène cible</a:t>
            </a:r>
            <a:endParaRPr lang="fr-FR" dirty="0"/>
          </a:p>
        </p:txBody>
      </p:sp>
      <p:sp>
        <p:nvSpPr>
          <p:cNvPr id="10" name="ZoneTexte 9"/>
          <p:cNvSpPr txBox="1"/>
          <p:nvPr/>
        </p:nvSpPr>
        <p:spPr>
          <a:xfrm>
            <a:off x="4786314" y="2071678"/>
            <a:ext cx="4357686" cy="2585323"/>
          </a:xfrm>
          <a:prstGeom prst="rect">
            <a:avLst/>
          </a:prstGeom>
          <a:noFill/>
        </p:spPr>
        <p:txBody>
          <a:bodyPr wrap="square" rtlCol="0">
            <a:spAutoFit/>
          </a:bodyPr>
          <a:lstStyle/>
          <a:p>
            <a:r>
              <a:rPr lang="fr-FR" dirty="0" smtClean="0"/>
              <a:t>Introduction d’une paire de ZFN clivant un site unique se trouvant dans YFG</a:t>
            </a:r>
          </a:p>
          <a:p>
            <a:r>
              <a:rPr lang="fr-FR" dirty="0" smtClean="0"/>
              <a:t>		+</a:t>
            </a:r>
          </a:p>
          <a:p>
            <a:r>
              <a:rPr lang="fr-FR" dirty="0" smtClean="0"/>
              <a:t>Introduction d’une construction contenant: 	-un gène de sélection (PAT)</a:t>
            </a:r>
          </a:p>
          <a:p>
            <a:r>
              <a:rPr lang="fr-FR" dirty="0" smtClean="0"/>
              <a:t>	-un site pour une deuxième ZFN</a:t>
            </a:r>
          </a:p>
          <a:p>
            <a:r>
              <a:rPr lang="fr-FR" dirty="0" smtClean="0"/>
              <a:t>	-des zones d’homologies avec YFG (YF et FG on des mutations silencieuses au niveau du site de reconnaissance de la ZFN)</a:t>
            </a:r>
            <a:endParaRPr lang="fr-FR" dirty="0"/>
          </a:p>
        </p:txBody>
      </p:sp>
      <p:sp>
        <p:nvSpPr>
          <p:cNvPr id="11" name="ZoneTexte 10"/>
          <p:cNvSpPr txBox="1"/>
          <p:nvPr/>
        </p:nvSpPr>
        <p:spPr>
          <a:xfrm>
            <a:off x="5143504" y="5143512"/>
            <a:ext cx="4000496" cy="646331"/>
          </a:xfrm>
          <a:prstGeom prst="rect">
            <a:avLst/>
          </a:prstGeom>
          <a:noFill/>
        </p:spPr>
        <p:txBody>
          <a:bodyPr wrap="square" rtlCol="0">
            <a:spAutoFit/>
          </a:bodyPr>
          <a:lstStyle/>
          <a:p>
            <a:r>
              <a:rPr lang="fr-FR" dirty="0" smtClean="0"/>
              <a:t>Recombinaison homologue et intégration de la construction</a:t>
            </a:r>
            <a:endParaRPr lang="fr-FR" dirty="0"/>
          </a:p>
        </p:txBody>
      </p:sp>
      <p:sp>
        <p:nvSpPr>
          <p:cNvPr id="12" name="ZoneTexte 11"/>
          <p:cNvSpPr txBox="1"/>
          <p:nvPr/>
        </p:nvSpPr>
        <p:spPr>
          <a:xfrm>
            <a:off x="5143504" y="6215082"/>
            <a:ext cx="4000496" cy="646331"/>
          </a:xfrm>
          <a:prstGeom prst="rect">
            <a:avLst/>
          </a:prstGeom>
          <a:noFill/>
        </p:spPr>
        <p:txBody>
          <a:bodyPr wrap="square" rtlCol="0">
            <a:spAutoFit/>
          </a:bodyPr>
          <a:lstStyle/>
          <a:p>
            <a:r>
              <a:rPr lang="fr-FR" dirty="0" smtClean="0"/>
              <a:t>Sélection des lignées </a:t>
            </a:r>
            <a:r>
              <a:rPr lang="fr-FR" smtClean="0"/>
              <a:t>ayant reçues </a:t>
            </a:r>
            <a:r>
              <a:rPr lang="fr-FR" dirty="0" smtClean="0"/>
              <a:t>la reconstruction seulement au bon locus</a:t>
            </a:r>
            <a:endParaRPr lang="fr-FR" dirty="0"/>
          </a:p>
        </p:txBody>
      </p:sp>
    </p:spTree>
    <p:extLst>
      <p:ext uri="{BB962C8B-B14F-4D97-AF65-F5344CB8AC3E}">
        <p14:creationId xmlns:p14="http://schemas.microsoft.com/office/powerpoint/2010/main" val="194984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 presetClass="entr" presetSubtype="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1+#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76672"/>
            <a:ext cx="8229600" cy="1143000"/>
          </a:xfrm>
        </p:spPr>
        <p:txBody>
          <a:bodyPr>
            <a:normAutofit/>
          </a:bodyPr>
          <a:lstStyle/>
          <a:p>
            <a:r>
              <a:rPr lang="fr-FR" sz="2800" b="1" u="sng" dirty="0" smtClean="0">
                <a:latin typeface="Times New Roman" pitchFamily="18" charset="0"/>
                <a:cs typeface="Times New Roman" pitchFamily="18" charset="0"/>
              </a:rPr>
              <a:t>Perspective</a:t>
            </a:r>
            <a:endParaRPr lang="fr-FR" sz="2800" b="1" u="sng" dirty="0">
              <a:latin typeface="Times New Roman" pitchFamily="18" charset="0"/>
              <a:cs typeface="Times New Roman" pitchFamily="18" charset="0"/>
            </a:endParaRPr>
          </a:p>
        </p:txBody>
      </p:sp>
      <p:grpSp>
        <p:nvGrpSpPr>
          <p:cNvPr id="11" name="Groupe 10"/>
          <p:cNvGrpSpPr/>
          <p:nvPr/>
        </p:nvGrpSpPr>
        <p:grpSpPr>
          <a:xfrm>
            <a:off x="0" y="1928802"/>
            <a:ext cx="6343650" cy="4248150"/>
            <a:chOff x="0" y="1928802"/>
            <a:chExt cx="6343650" cy="4248150"/>
          </a:xfrm>
        </p:grpSpPr>
        <p:pic>
          <p:nvPicPr>
            <p:cNvPr id="2051" name="Picture 3" descr="C:\LT\vie professionnelle\études\Master\M1 BVP\TBCV\Zinc finger nuclease\Travaux personnel\perspective 1 - Copie.bmp"/>
            <p:cNvPicPr>
              <a:picLocks noChangeAspect="1" noChangeArrowheads="1"/>
            </p:cNvPicPr>
            <p:nvPr/>
          </p:nvPicPr>
          <p:blipFill>
            <a:blip r:embed="rId3"/>
            <a:srcRect/>
            <a:stretch>
              <a:fillRect/>
            </a:stretch>
          </p:blipFill>
          <p:spPr bwMode="auto">
            <a:xfrm>
              <a:off x="0" y="1928802"/>
              <a:ext cx="6343650" cy="4248150"/>
            </a:xfrm>
            <a:prstGeom prst="rect">
              <a:avLst/>
            </a:prstGeom>
            <a:noFill/>
          </p:spPr>
        </p:pic>
        <p:sp>
          <p:nvSpPr>
            <p:cNvPr id="7" name="ZoneTexte 6"/>
            <p:cNvSpPr txBox="1"/>
            <p:nvPr/>
          </p:nvSpPr>
          <p:spPr>
            <a:xfrm>
              <a:off x="3714744" y="3000372"/>
              <a:ext cx="1143008" cy="646331"/>
            </a:xfrm>
            <a:prstGeom prst="rect">
              <a:avLst/>
            </a:prstGeom>
            <a:solidFill>
              <a:schemeClr val="tx2">
                <a:lumMod val="20000"/>
                <a:lumOff val="80000"/>
              </a:schemeClr>
            </a:solidFill>
          </p:spPr>
          <p:txBody>
            <a:bodyPr wrap="square" rtlCol="0">
              <a:spAutoFit/>
            </a:bodyPr>
            <a:lstStyle/>
            <a:p>
              <a:pPr algn="ctr"/>
              <a:r>
                <a:rPr lang="fr-FR" sz="3600" dirty="0" err="1" smtClean="0"/>
                <a:t>KAN</a:t>
              </a:r>
              <a:r>
                <a:rPr lang="fr-FR" sz="3600" baseline="30000" dirty="0" err="1" smtClean="0"/>
                <a:t>r</a:t>
              </a:r>
              <a:endParaRPr lang="fr-FR" sz="3600" dirty="0"/>
            </a:p>
          </p:txBody>
        </p:sp>
      </p:grpSp>
      <p:cxnSp>
        <p:nvCxnSpPr>
          <p:cNvPr id="9" name="Connecteur droit avec flèche 8"/>
          <p:cNvCxnSpPr/>
          <p:nvPr/>
        </p:nvCxnSpPr>
        <p:spPr>
          <a:xfrm rot="5400000">
            <a:off x="2894001" y="4392619"/>
            <a:ext cx="785818"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5929322" y="2000240"/>
            <a:ext cx="3000364" cy="1754326"/>
          </a:xfrm>
          <a:prstGeom prst="rect">
            <a:avLst/>
          </a:prstGeom>
          <a:noFill/>
        </p:spPr>
        <p:txBody>
          <a:bodyPr wrap="square" rtlCol="0">
            <a:spAutoFit/>
          </a:bodyPr>
          <a:lstStyle/>
          <a:p>
            <a:r>
              <a:rPr lang="fr-FR" dirty="0" smtClean="0"/>
              <a:t>Récupération des lignées sélectionnées et intégration d’un T-DNA contenant une ZFN sous promoteur inductible et sélection à la </a:t>
            </a:r>
            <a:r>
              <a:rPr lang="fr-FR" dirty="0" err="1" smtClean="0"/>
              <a:t>Kanamycine</a:t>
            </a:r>
            <a:endParaRPr lang="fr-FR" dirty="0"/>
          </a:p>
        </p:txBody>
      </p:sp>
      <p:sp>
        <p:nvSpPr>
          <p:cNvPr id="12" name="ZoneTexte 11"/>
          <p:cNvSpPr txBox="1"/>
          <p:nvPr/>
        </p:nvSpPr>
        <p:spPr>
          <a:xfrm>
            <a:off x="6072198" y="4786322"/>
            <a:ext cx="2714644" cy="1200329"/>
          </a:xfrm>
          <a:prstGeom prst="rect">
            <a:avLst/>
          </a:prstGeom>
          <a:noFill/>
        </p:spPr>
        <p:txBody>
          <a:bodyPr wrap="square" rtlCol="0">
            <a:spAutoFit/>
          </a:bodyPr>
          <a:lstStyle/>
          <a:p>
            <a:r>
              <a:rPr lang="fr-FR" dirty="0" smtClean="0"/>
              <a:t>Rétablissement du gène fonctionnel à son locus à un moment voulu grâce à l’induction de la ZFN</a:t>
            </a:r>
            <a:endParaRPr lang="fr-FR" dirty="0"/>
          </a:p>
        </p:txBody>
      </p:sp>
    </p:spTree>
    <p:extLst>
      <p:ext uri="{BB962C8B-B14F-4D97-AF65-F5344CB8AC3E}">
        <p14:creationId xmlns:p14="http://schemas.microsoft.com/office/powerpoint/2010/main" val="194984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1+#ppt_w/2"/>
                                          </p:val>
                                        </p:tav>
                                        <p:tav tm="100000">
                                          <p:val>
                                            <p:strVal val="#ppt_x"/>
                                          </p:val>
                                        </p:tav>
                                      </p:tavLst>
                                    </p:anim>
                                    <p:anim calcmode="lin" valueType="num">
                                      <p:cBhvr additive="base">
                                        <p:cTn id="1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latin typeface="Times New Roman" pitchFamily="18" charset="0"/>
                <a:cs typeface="Times New Roman" pitchFamily="18" charset="0"/>
              </a:rPr>
              <a:t>Références</a:t>
            </a:r>
            <a:endParaRPr lang="fr-FR" sz="2800" b="1" u="sng" dirty="0">
              <a:latin typeface="Times New Roman" pitchFamily="18" charset="0"/>
              <a:cs typeface="Times New Roman" pitchFamily="18" charset="0"/>
            </a:endParaRPr>
          </a:p>
        </p:txBody>
      </p:sp>
      <p:sp>
        <p:nvSpPr>
          <p:cNvPr id="4" name="ZoneTexte 3"/>
          <p:cNvSpPr txBox="1"/>
          <p:nvPr/>
        </p:nvSpPr>
        <p:spPr>
          <a:xfrm>
            <a:off x="19744" y="1340768"/>
            <a:ext cx="9124256" cy="4801314"/>
          </a:xfrm>
          <a:prstGeom prst="rect">
            <a:avLst/>
          </a:prstGeom>
          <a:noFill/>
        </p:spPr>
        <p:txBody>
          <a:bodyPr wrap="square" rtlCol="0">
            <a:spAutoFit/>
          </a:bodyPr>
          <a:lstStyle/>
          <a:p>
            <a:r>
              <a:rPr lang="en-US" dirty="0">
                <a:latin typeface="Times New Roman" pitchFamily="18" charset="0"/>
                <a:cs typeface="Times New Roman" pitchFamily="18" charset="0"/>
              </a:rPr>
              <a:t>Lloyd A, </a:t>
            </a:r>
            <a:r>
              <a:rPr lang="en-US" dirty="0" err="1">
                <a:latin typeface="Times New Roman" pitchFamily="18" charset="0"/>
                <a:cs typeface="Times New Roman" pitchFamily="18" charset="0"/>
              </a:rPr>
              <a:t>Plaisier</a:t>
            </a:r>
            <a:r>
              <a:rPr lang="en-US" dirty="0">
                <a:latin typeface="Times New Roman" pitchFamily="18" charset="0"/>
                <a:cs typeface="Times New Roman" pitchFamily="18" charset="0"/>
              </a:rPr>
              <a:t> CL, Carroll D, </a:t>
            </a:r>
            <a:r>
              <a:rPr lang="en-US" dirty="0" err="1">
                <a:latin typeface="Times New Roman" pitchFamily="18" charset="0"/>
                <a:cs typeface="Times New Roman" pitchFamily="18" charset="0"/>
              </a:rPr>
              <a:t>Drews</a:t>
            </a:r>
            <a:r>
              <a:rPr lang="en-US" dirty="0">
                <a:latin typeface="Times New Roman" pitchFamily="18" charset="0"/>
                <a:cs typeface="Times New Roman" pitchFamily="18" charset="0"/>
              </a:rPr>
              <a:t> GN (2005) </a:t>
            </a:r>
            <a:r>
              <a:rPr lang="en-US" dirty="0" smtClean="0">
                <a:latin typeface="Times New Roman" pitchFamily="18" charset="0"/>
                <a:cs typeface="Times New Roman" pitchFamily="18" charset="0"/>
              </a:rPr>
              <a:t>Targeted mutagenesis </a:t>
            </a:r>
            <a:r>
              <a:rPr lang="en-US" dirty="0">
                <a:latin typeface="Times New Roman" pitchFamily="18" charset="0"/>
                <a:cs typeface="Times New Roman" pitchFamily="18" charset="0"/>
              </a:rPr>
              <a:t>using zinc-finger nucleases in Arabidopsis. </a:t>
            </a:r>
            <a:r>
              <a:rPr lang="en-US" dirty="0" smtClean="0">
                <a:latin typeface="Times New Roman" pitchFamily="18" charset="0"/>
                <a:cs typeface="Times New Roman" pitchFamily="18" charset="0"/>
              </a:rPr>
              <a:t>Proc</a:t>
            </a:r>
            <a:r>
              <a:rPr lang="en-US" dirty="0">
                <a:latin typeface="Times New Roman" pitchFamily="18" charset="0"/>
                <a:cs typeface="Times New Roman" pitchFamily="18" charset="0"/>
              </a:rPr>
              <a:t> </a:t>
            </a:r>
            <a:r>
              <a:rPr lang="fr-FR" dirty="0" err="1" smtClean="0">
                <a:latin typeface="Times New Roman" pitchFamily="18" charset="0"/>
                <a:cs typeface="Times New Roman" pitchFamily="18" charset="0"/>
              </a:rPr>
              <a:t>Natl</a:t>
            </a:r>
            <a:r>
              <a:rPr lang="fr-FR" dirty="0" smtClean="0">
                <a:latin typeface="Times New Roman" pitchFamily="18" charset="0"/>
                <a:cs typeface="Times New Roman" pitchFamily="18" charset="0"/>
              </a:rPr>
              <a:t> </a:t>
            </a:r>
            <a:r>
              <a:rPr lang="fr-FR" dirty="0" err="1">
                <a:latin typeface="Times New Roman" pitchFamily="18" charset="0"/>
                <a:cs typeface="Times New Roman" pitchFamily="18" charset="0"/>
              </a:rPr>
              <a:t>Acad</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Sci</a:t>
            </a:r>
            <a:r>
              <a:rPr lang="fr-FR" dirty="0">
                <a:latin typeface="Times New Roman" pitchFamily="18" charset="0"/>
                <a:cs typeface="Times New Roman" pitchFamily="18" charset="0"/>
              </a:rPr>
              <a:t> USA </a:t>
            </a:r>
            <a:r>
              <a:rPr lang="fr-FR" dirty="0" smtClean="0">
                <a:latin typeface="Times New Roman" pitchFamily="18" charset="0"/>
                <a:cs typeface="Times New Roman" pitchFamily="18" charset="0"/>
              </a:rPr>
              <a:t>102:2232–2237.</a:t>
            </a:r>
          </a:p>
          <a:p>
            <a:endParaRPr lang="fr-FR" dirty="0">
              <a:latin typeface="Times New Roman" pitchFamily="18" charset="0"/>
              <a:cs typeface="Times New Roman" pitchFamily="18" charset="0"/>
            </a:endParaRPr>
          </a:p>
          <a:p>
            <a:r>
              <a:rPr lang="fr-FR" dirty="0" smtClean="0">
                <a:latin typeface="Times New Roman" pitchFamily="18" charset="0"/>
                <a:cs typeface="Times New Roman" pitchFamily="18" charset="0"/>
              </a:rPr>
              <a:t>Cai C. </a:t>
            </a:r>
            <a:r>
              <a:rPr lang="fr-FR" dirty="0">
                <a:latin typeface="Times New Roman" pitchFamily="18" charset="0"/>
                <a:cs typeface="Times New Roman" pitchFamily="18" charset="0"/>
              </a:rPr>
              <a:t>Q. </a:t>
            </a:r>
            <a:r>
              <a:rPr lang="fr-FR" dirty="0" smtClean="0">
                <a:latin typeface="Times New Roman" pitchFamily="18" charset="0"/>
                <a:cs typeface="Times New Roman" pitchFamily="18" charset="0"/>
              </a:rPr>
              <a:t>, </a:t>
            </a:r>
            <a:r>
              <a:rPr lang="fr-FR" i="1" dirty="0" smtClean="0">
                <a:latin typeface="Times New Roman" pitchFamily="18" charset="0"/>
                <a:cs typeface="Times New Roman" pitchFamily="18" charset="0"/>
              </a:rPr>
              <a:t>et al. </a:t>
            </a:r>
            <a:r>
              <a:rPr lang="fr-FR" dirty="0" smtClean="0">
                <a:latin typeface="Times New Roman" pitchFamily="18" charset="0"/>
                <a:cs typeface="Times New Roman" pitchFamily="18" charset="0"/>
              </a:rPr>
              <a:t>(2009) </a:t>
            </a:r>
            <a:r>
              <a:rPr lang="en-US" dirty="0">
                <a:latin typeface="Times New Roman" pitchFamily="18" charset="0"/>
                <a:cs typeface="Times New Roman" pitchFamily="18" charset="0"/>
              </a:rPr>
              <a:t>Targeted transgene integration in plant cells using designed zinc</a:t>
            </a:r>
          </a:p>
          <a:p>
            <a:r>
              <a:rPr lang="fr-FR" dirty="0" err="1">
                <a:latin typeface="Times New Roman" pitchFamily="18" charset="0"/>
                <a:cs typeface="Times New Roman" pitchFamily="18" charset="0"/>
              </a:rPr>
              <a:t>finger</a:t>
            </a:r>
            <a:r>
              <a:rPr lang="fr-FR" dirty="0">
                <a:latin typeface="Times New Roman" pitchFamily="18" charset="0"/>
                <a:cs typeface="Times New Roman" pitchFamily="18" charset="0"/>
              </a:rPr>
              <a:t> </a:t>
            </a:r>
            <a:r>
              <a:rPr lang="fr-FR" dirty="0" err="1" smtClean="0">
                <a:latin typeface="Times New Roman" pitchFamily="18" charset="0"/>
                <a:cs typeface="Times New Roman" pitchFamily="18" charset="0"/>
              </a:rPr>
              <a:t>nucleases</a:t>
            </a:r>
            <a:r>
              <a:rPr lang="fr-FR" dirty="0" smtClean="0">
                <a:latin typeface="Times New Roman" pitchFamily="18" charset="0"/>
                <a:cs typeface="Times New Roman" pitchFamily="18" charset="0"/>
              </a:rPr>
              <a:t>. </a:t>
            </a:r>
            <a:r>
              <a:rPr lang="fr-FR" dirty="0">
                <a:latin typeface="Times New Roman" pitchFamily="18" charset="0"/>
                <a:cs typeface="Times New Roman" pitchFamily="18" charset="0"/>
              </a:rPr>
              <a:t>Plant Mol </a:t>
            </a:r>
            <a:r>
              <a:rPr lang="fr-FR" dirty="0" err="1" smtClean="0">
                <a:latin typeface="Times New Roman" pitchFamily="18" charset="0"/>
                <a:cs typeface="Times New Roman" pitchFamily="18" charset="0"/>
              </a:rPr>
              <a:t>Biol</a:t>
            </a:r>
            <a:r>
              <a:rPr lang="fr-FR" dirty="0" smtClean="0">
                <a:latin typeface="Times New Roman" pitchFamily="18" charset="0"/>
                <a:cs typeface="Times New Roman" pitchFamily="18" charset="0"/>
              </a:rPr>
              <a:t> 69:699–709</a:t>
            </a:r>
          </a:p>
          <a:p>
            <a:endParaRPr lang="fr-FR" dirty="0">
              <a:latin typeface="Times New Roman" pitchFamily="18" charset="0"/>
              <a:cs typeface="Times New Roman" pitchFamily="18" charset="0"/>
            </a:endParaRPr>
          </a:p>
          <a:p>
            <a:r>
              <a:rPr lang="fr-FR" dirty="0" smtClean="0">
                <a:latin typeface="Times New Roman" pitchFamily="18" charset="0"/>
                <a:cs typeface="Times New Roman" pitchFamily="18" charset="0"/>
              </a:rPr>
              <a:t>Durai S. </a:t>
            </a:r>
            <a:r>
              <a:rPr lang="fr-FR" i="1" dirty="0" smtClean="0">
                <a:latin typeface="Times New Roman" pitchFamily="18" charset="0"/>
                <a:cs typeface="Times New Roman" pitchFamily="18" charset="0"/>
              </a:rPr>
              <a:t>et al. </a:t>
            </a:r>
            <a:r>
              <a:rPr lang="fr-FR" dirty="0" smtClean="0">
                <a:latin typeface="Times New Roman" pitchFamily="18" charset="0"/>
                <a:cs typeface="Times New Roman" pitchFamily="18" charset="0"/>
              </a:rPr>
              <a:t>(2005) </a:t>
            </a:r>
            <a:r>
              <a:rPr lang="en-US" dirty="0">
                <a:latin typeface="Times New Roman" pitchFamily="18" charset="0"/>
                <a:cs typeface="Times New Roman" pitchFamily="18" charset="0"/>
              </a:rPr>
              <a:t>Zinc finger nucleases: custom-designed </a:t>
            </a:r>
            <a:r>
              <a:rPr lang="en-US" dirty="0" smtClean="0">
                <a:latin typeface="Times New Roman" pitchFamily="18" charset="0"/>
                <a:cs typeface="Times New Roman" pitchFamily="18" charset="0"/>
              </a:rPr>
              <a:t>molecular scissors </a:t>
            </a:r>
            <a:r>
              <a:rPr lang="en-US" dirty="0">
                <a:latin typeface="Times New Roman" pitchFamily="18" charset="0"/>
                <a:cs typeface="Times New Roman" pitchFamily="18" charset="0"/>
              </a:rPr>
              <a:t>for genome engineering of plant </a:t>
            </a:r>
            <a:r>
              <a:rPr lang="en-US" dirty="0" smtClean="0">
                <a:latin typeface="Times New Roman" pitchFamily="18" charset="0"/>
                <a:cs typeface="Times New Roman" pitchFamily="18" charset="0"/>
              </a:rPr>
              <a:t>and mammalian </a:t>
            </a:r>
            <a:r>
              <a:rPr lang="en-US" dirty="0">
                <a:latin typeface="Times New Roman" pitchFamily="18" charset="0"/>
                <a:cs typeface="Times New Roman" pitchFamily="18" charset="0"/>
              </a:rPr>
              <a:t>cells Nucleic Acids Res., 33:5978–5990</a:t>
            </a:r>
            <a:endParaRPr lang="fr-FR" dirty="0" smtClean="0">
              <a:latin typeface="Times New Roman" pitchFamily="18" charset="0"/>
              <a:cs typeface="Times New Roman" pitchFamily="18" charset="0"/>
            </a:endParaRPr>
          </a:p>
          <a:p>
            <a:endParaRPr lang="fr-FR" dirty="0">
              <a:latin typeface="Times New Roman" pitchFamily="18" charset="0"/>
              <a:cs typeface="Times New Roman" pitchFamily="18" charset="0"/>
            </a:endParaRPr>
          </a:p>
          <a:p>
            <a:r>
              <a:rPr lang="fr-FR" dirty="0" err="1" smtClean="0">
                <a:latin typeface="Times New Roman" pitchFamily="18" charset="0"/>
                <a:cs typeface="Times New Roman" pitchFamily="18" charset="0"/>
              </a:rPr>
              <a:t>Osakabe</a:t>
            </a:r>
            <a:r>
              <a:rPr lang="fr-FR" dirty="0" smtClean="0">
                <a:latin typeface="Times New Roman" pitchFamily="18" charset="0"/>
                <a:cs typeface="Times New Roman" pitchFamily="18" charset="0"/>
              </a:rPr>
              <a:t> K. </a:t>
            </a:r>
            <a:r>
              <a:rPr lang="fr-FR" i="1" dirty="0" smtClean="0">
                <a:latin typeface="Times New Roman" pitchFamily="18" charset="0"/>
                <a:cs typeface="Times New Roman" pitchFamily="18" charset="0"/>
              </a:rPr>
              <a:t>et al. </a:t>
            </a:r>
            <a:r>
              <a:rPr lang="fr-FR" dirty="0" smtClean="0">
                <a:latin typeface="Times New Roman" pitchFamily="18" charset="0"/>
                <a:cs typeface="Times New Roman" pitchFamily="18" charset="0"/>
              </a:rPr>
              <a:t>(2010) </a:t>
            </a:r>
            <a:r>
              <a:rPr lang="en-US" dirty="0">
                <a:latin typeface="Times New Roman" pitchFamily="18" charset="0"/>
                <a:cs typeface="Times New Roman" pitchFamily="18" charset="0"/>
              </a:rPr>
              <a:t>Site-directed mutagenesis in Arabidopsis </a:t>
            </a:r>
            <a:r>
              <a:rPr lang="en-US" dirty="0" smtClean="0">
                <a:latin typeface="Times New Roman" pitchFamily="18" charset="0"/>
                <a:cs typeface="Times New Roman" pitchFamily="18" charset="0"/>
              </a:rPr>
              <a:t>using custom-designed </a:t>
            </a:r>
            <a:r>
              <a:rPr lang="en-US" dirty="0">
                <a:latin typeface="Times New Roman" pitchFamily="18" charset="0"/>
                <a:cs typeface="Times New Roman" pitchFamily="18" charset="0"/>
              </a:rPr>
              <a:t>zinc finger </a:t>
            </a:r>
            <a:r>
              <a:rPr lang="en-US" dirty="0" smtClean="0">
                <a:latin typeface="Times New Roman" pitchFamily="18" charset="0"/>
                <a:cs typeface="Times New Roman" pitchFamily="18" charset="0"/>
              </a:rPr>
              <a:t>nucleases. </a:t>
            </a:r>
            <a:r>
              <a:rPr lang="en-US" dirty="0" err="1">
                <a:latin typeface="Times New Roman" pitchFamily="18" charset="0"/>
                <a:cs typeface="Times New Roman" pitchFamily="18" charset="0"/>
              </a:rPr>
              <a:t>Proc</a:t>
            </a:r>
            <a:r>
              <a:rPr lang="en-US" dirty="0">
                <a:latin typeface="Times New Roman" pitchFamily="18" charset="0"/>
                <a:cs typeface="Times New Roman" pitchFamily="18" charset="0"/>
              </a:rPr>
              <a:t> </a:t>
            </a:r>
            <a:r>
              <a:rPr lang="fr-FR" dirty="0" err="1">
                <a:latin typeface="Times New Roman" pitchFamily="18" charset="0"/>
                <a:cs typeface="Times New Roman" pitchFamily="18" charset="0"/>
              </a:rPr>
              <a:t>Natl</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Acad</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Sci</a:t>
            </a:r>
            <a:r>
              <a:rPr lang="fr-FR" dirty="0">
                <a:latin typeface="Times New Roman" pitchFamily="18" charset="0"/>
                <a:cs typeface="Times New Roman" pitchFamily="18" charset="0"/>
              </a:rPr>
              <a:t> USA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107:12034–12039</a:t>
            </a:r>
          </a:p>
          <a:p>
            <a:endParaRPr lang="en-US" dirty="0">
              <a:latin typeface="Times New Roman" pitchFamily="18" charset="0"/>
              <a:cs typeface="Times New Roman" pitchFamily="18" charset="0"/>
            </a:endParaRPr>
          </a:p>
          <a:p>
            <a:r>
              <a:rPr lang="fr-FR" dirty="0" err="1" smtClean="0">
                <a:latin typeface="Times New Roman" pitchFamily="18" charset="0"/>
                <a:cs typeface="Times New Roman" pitchFamily="18" charset="0"/>
              </a:rPr>
              <a:t>Puchta</a:t>
            </a:r>
            <a:r>
              <a:rPr lang="fr-FR" dirty="0" smtClean="0">
                <a:latin typeface="Times New Roman" pitchFamily="18" charset="0"/>
                <a:cs typeface="Times New Roman" pitchFamily="18" charset="0"/>
              </a:rPr>
              <a:t> H. (2004) </a:t>
            </a:r>
            <a:r>
              <a:rPr lang="en-US" dirty="0">
                <a:latin typeface="Times New Roman" pitchFamily="18" charset="0"/>
                <a:cs typeface="Times New Roman" pitchFamily="18" charset="0"/>
              </a:rPr>
              <a:t>The repair of double-strand breaks in plants: </a:t>
            </a:r>
            <a:r>
              <a:rPr lang="en-US" dirty="0" smtClean="0">
                <a:latin typeface="Times New Roman" pitchFamily="18" charset="0"/>
                <a:cs typeface="Times New Roman" pitchFamily="18" charset="0"/>
              </a:rPr>
              <a:t>mechanisms and </a:t>
            </a:r>
            <a:r>
              <a:rPr lang="en-US" dirty="0">
                <a:latin typeface="Times New Roman" pitchFamily="18" charset="0"/>
                <a:cs typeface="Times New Roman" pitchFamily="18" charset="0"/>
              </a:rPr>
              <a:t>consequences for genome </a:t>
            </a:r>
            <a:r>
              <a:rPr lang="en-US" dirty="0" smtClean="0">
                <a:latin typeface="Times New Roman" pitchFamily="18" charset="0"/>
                <a:cs typeface="Times New Roman" pitchFamily="18" charset="0"/>
              </a:rPr>
              <a:t>evolution</a:t>
            </a:r>
            <a:r>
              <a:rPr lang="en-US" dirty="0">
                <a:latin typeface="Times New Roman" pitchFamily="18" charset="0"/>
                <a:cs typeface="Times New Roman" pitchFamily="18" charset="0"/>
              </a:rPr>
              <a:t>. Journal of Experimental </a:t>
            </a:r>
            <a:r>
              <a:rPr lang="en-US" dirty="0" smtClean="0">
                <a:latin typeface="Times New Roman" pitchFamily="18" charset="0"/>
                <a:cs typeface="Times New Roman" pitchFamily="18" charset="0"/>
              </a:rPr>
              <a:t>Botany 56:1-14</a:t>
            </a:r>
          </a:p>
          <a:p>
            <a:endParaRPr lang="en-US" dirty="0">
              <a:latin typeface="Times New Roman" pitchFamily="18" charset="0"/>
              <a:cs typeface="Times New Roman" pitchFamily="18" charset="0"/>
            </a:endParaRPr>
          </a:p>
          <a:p>
            <a:r>
              <a:rPr lang="fr-FR" dirty="0" err="1" smtClean="0">
                <a:latin typeface="Times New Roman" pitchFamily="18" charset="0"/>
                <a:cs typeface="Times New Roman" pitchFamily="18" charset="0"/>
              </a:rPr>
              <a:t>Toh</a:t>
            </a:r>
            <a:r>
              <a:rPr lang="fr-FR" dirty="0" smtClean="0">
                <a:latin typeface="Times New Roman" pitchFamily="18" charset="0"/>
                <a:cs typeface="Times New Roman" pitchFamily="18" charset="0"/>
              </a:rPr>
              <a:t> G. W.-L. </a:t>
            </a:r>
            <a:r>
              <a:rPr lang="fr-FR" i="1" dirty="0" smtClean="0">
                <a:latin typeface="Times New Roman" pitchFamily="18" charset="0"/>
                <a:cs typeface="Times New Roman" pitchFamily="18" charset="0"/>
              </a:rPr>
              <a:t>et al</a:t>
            </a:r>
            <a:r>
              <a:rPr lang="fr-FR" dirty="0" smtClean="0">
                <a:latin typeface="Times New Roman" pitchFamily="18" charset="0"/>
                <a:cs typeface="Times New Roman" pitchFamily="18" charset="0"/>
              </a:rPr>
              <a:t>. (2010) </a:t>
            </a:r>
            <a:r>
              <a:rPr lang="en-US" dirty="0">
                <a:latin typeface="Times New Roman" pitchFamily="18" charset="0"/>
                <a:cs typeface="Times New Roman" pitchFamily="18" charset="0"/>
              </a:rPr>
              <a:t>Mec1/Tel1-dependent phosphorylation of Slx4 </a:t>
            </a:r>
            <a:r>
              <a:rPr lang="en-US" dirty="0" smtClean="0">
                <a:latin typeface="Times New Roman" pitchFamily="18" charset="0"/>
                <a:cs typeface="Times New Roman" pitchFamily="18" charset="0"/>
              </a:rPr>
              <a:t>stimulates       Rad1–Rad10-dependent </a:t>
            </a:r>
            <a:r>
              <a:rPr lang="en-US" dirty="0">
                <a:latin typeface="Times New Roman" pitchFamily="18" charset="0"/>
                <a:cs typeface="Times New Roman" pitchFamily="18" charset="0"/>
              </a:rPr>
              <a:t>cleavage of non-homologous DNA </a:t>
            </a:r>
            <a:r>
              <a:rPr lang="en-US" dirty="0" smtClean="0">
                <a:latin typeface="Times New Roman" pitchFamily="18" charset="0"/>
                <a:cs typeface="Times New Roman" pitchFamily="18" charset="0"/>
              </a:rPr>
              <a:t>tails. DNA repair 9:718-726</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19955101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4664"/>
            <a:ext cx="9144000" cy="5909310"/>
          </a:xfrm>
          <a:prstGeom prst="rect">
            <a:avLst/>
          </a:prstGeom>
        </p:spPr>
        <p:txBody>
          <a:bodyPr wrap="square">
            <a:spAutoFit/>
          </a:bodyPr>
          <a:lstStyle/>
          <a:p>
            <a:pPr>
              <a:tabLst>
                <a:tab pos="0" algn="l"/>
              </a:tabLst>
            </a:pPr>
            <a:r>
              <a:rPr lang="fi-FI" dirty="0" smtClean="0">
                <a:latin typeface="Times New Roman" pitchFamily="18" charset="0"/>
                <a:cs typeface="Times New Roman" pitchFamily="18" charset="0"/>
              </a:rPr>
              <a:t>Melissa L. Hefferina, Alan E. Tomkinsonb</a:t>
            </a:r>
            <a:r>
              <a:rPr lang="fi-FI" i="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(2005)</a:t>
            </a:r>
            <a:r>
              <a:rPr lang="fi-FI"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Mechanism of DNA double-strand break repair by </a:t>
            </a:r>
            <a:r>
              <a:rPr lang="fr-FR" dirty="0" smtClean="0">
                <a:latin typeface="Times New Roman" pitchFamily="18" charset="0"/>
                <a:cs typeface="Times New Roman" pitchFamily="18" charset="0"/>
              </a:rPr>
              <a:t>non-</a:t>
            </a:r>
            <a:r>
              <a:rPr lang="fr-FR" dirty="0" err="1" smtClean="0">
                <a:latin typeface="Times New Roman" pitchFamily="18" charset="0"/>
                <a:cs typeface="Times New Roman" pitchFamily="18" charset="0"/>
              </a:rPr>
              <a:t>homologous</a:t>
            </a:r>
            <a:r>
              <a:rPr lang="fr-FR" dirty="0" smtClean="0">
                <a:latin typeface="Times New Roman" pitchFamily="18" charset="0"/>
                <a:cs typeface="Times New Roman" pitchFamily="18" charset="0"/>
              </a:rPr>
              <a:t> end </a:t>
            </a:r>
            <a:r>
              <a:rPr lang="fr-FR" dirty="0" err="1" smtClean="0">
                <a:latin typeface="Times New Roman" pitchFamily="18" charset="0"/>
                <a:cs typeface="Times New Roman" pitchFamily="18" charset="0"/>
              </a:rPr>
              <a:t>joining</a:t>
            </a:r>
            <a:r>
              <a:rPr lang="fr-FR" dirty="0" smtClean="0">
                <a:latin typeface="Times New Roman" pitchFamily="18" charset="0"/>
                <a:cs typeface="Times New Roman" pitchFamily="18" charset="0"/>
              </a:rPr>
              <a:t>. DNA </a:t>
            </a:r>
            <a:r>
              <a:rPr lang="fr-FR" dirty="0" err="1" smtClean="0">
                <a:latin typeface="Times New Roman" pitchFamily="18" charset="0"/>
                <a:cs typeface="Times New Roman" pitchFamily="18" charset="0"/>
              </a:rPr>
              <a:t>Repair</a:t>
            </a:r>
            <a:r>
              <a:rPr lang="fr-FR" dirty="0" smtClean="0">
                <a:latin typeface="Times New Roman" pitchFamily="18" charset="0"/>
                <a:cs typeface="Times New Roman" pitchFamily="18" charset="0"/>
              </a:rPr>
              <a:t> 4:639–648</a:t>
            </a:r>
          </a:p>
          <a:p>
            <a:pPr marL="285750" indent="-285750"/>
            <a:endParaRPr lang="fr-FR" dirty="0" smtClean="0">
              <a:latin typeface="Times New Roman" pitchFamily="18" charset="0"/>
              <a:cs typeface="Times New Roman" pitchFamily="18" charset="0"/>
            </a:endParaRPr>
          </a:p>
          <a:p>
            <a:pPr marL="285750" indent="-285750"/>
            <a:r>
              <a:rPr lang="fr-FR" dirty="0" smtClean="0">
                <a:latin typeface="Times New Roman" pitchFamily="18" charset="0"/>
                <a:cs typeface="Times New Roman" pitchFamily="18" charset="0"/>
              </a:rPr>
              <a:t>J. Wu et </a:t>
            </a:r>
            <a:r>
              <a:rPr lang="fr-FR" i="1" dirty="0" smtClean="0">
                <a:latin typeface="Times New Roman" pitchFamily="18" charset="0"/>
                <a:cs typeface="Times New Roman" pitchFamily="18" charset="0"/>
              </a:rPr>
              <a:t>al</a:t>
            </a:r>
            <a:r>
              <a:rPr lang="fr-FR" dirty="0" smtClean="0">
                <a:latin typeface="Times New Roman" pitchFamily="18" charset="0"/>
                <a:cs typeface="Times New Roman" pitchFamily="18" charset="0"/>
              </a:rPr>
              <a:t>, (2007) </a:t>
            </a:r>
            <a:r>
              <a:rPr lang="en-US" dirty="0" smtClean="0">
                <a:latin typeface="Times New Roman" pitchFamily="18" charset="0"/>
                <a:cs typeface="Times New Roman" pitchFamily="18" charset="0"/>
              </a:rPr>
              <a:t>Custom-designed zinc finger nucleases: What is next? </a:t>
            </a:r>
            <a:r>
              <a:rPr lang="fr-FR" dirty="0" err="1" smtClean="0">
                <a:latin typeface="Times New Roman" pitchFamily="18" charset="0"/>
                <a:cs typeface="Times New Roman" pitchFamily="18" charset="0"/>
              </a:rPr>
              <a:t>Cell</a:t>
            </a:r>
            <a:r>
              <a:rPr lang="fr-FR" dirty="0" smtClean="0">
                <a:latin typeface="Times New Roman" pitchFamily="18" charset="0"/>
                <a:cs typeface="Times New Roman" pitchFamily="18" charset="0"/>
              </a:rPr>
              <a:t>. Mol. Life </a:t>
            </a:r>
            <a:r>
              <a:rPr lang="fr-FR" dirty="0" err="1" smtClean="0">
                <a:latin typeface="Times New Roman" pitchFamily="18" charset="0"/>
                <a:cs typeface="Times New Roman" pitchFamily="18" charset="0"/>
              </a:rPr>
              <a:t>Sci</a:t>
            </a:r>
            <a:r>
              <a:rPr lang="fr-FR" dirty="0" smtClean="0">
                <a:latin typeface="Times New Roman" pitchFamily="18" charset="0"/>
                <a:cs typeface="Times New Roman" pitchFamily="18" charset="0"/>
              </a:rPr>
              <a:t>. </a:t>
            </a:r>
          </a:p>
          <a:p>
            <a:pPr marL="285750" indent="-285750"/>
            <a:r>
              <a:rPr lang="fr-FR" dirty="0" smtClean="0">
                <a:latin typeface="Times New Roman" pitchFamily="18" charset="0"/>
                <a:cs typeface="Times New Roman" pitchFamily="18" charset="0"/>
              </a:rPr>
              <a:t>64: 2933 – 2944</a:t>
            </a:r>
          </a:p>
          <a:p>
            <a:pPr marL="285750" indent="-285750"/>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Harvey A. </a:t>
            </a:r>
            <a:r>
              <a:rPr lang="fr-FR" dirty="0" err="1" smtClean="0">
                <a:latin typeface="Times New Roman" pitchFamily="18" charset="0"/>
                <a:cs typeface="Times New Roman" pitchFamily="18" charset="0"/>
              </a:rPr>
              <a:t>Greisman</a:t>
            </a:r>
            <a:r>
              <a:rPr lang="fr-FR" dirty="0" smtClean="0">
                <a:latin typeface="Times New Roman" pitchFamily="18" charset="0"/>
                <a:cs typeface="Times New Roman" pitchFamily="18" charset="0"/>
              </a:rPr>
              <a:t>, </a:t>
            </a:r>
            <a:r>
              <a:rPr lang="fr-FR" i="1" dirty="0" smtClean="0">
                <a:latin typeface="Times New Roman" pitchFamily="18" charset="0"/>
                <a:cs typeface="Times New Roman" pitchFamily="18" charset="0"/>
              </a:rPr>
              <a:t>et al</a:t>
            </a:r>
            <a:r>
              <a:rPr lang="fr-FR" dirty="0" smtClean="0">
                <a:latin typeface="Times New Roman" pitchFamily="18" charset="0"/>
                <a:cs typeface="Times New Roman" pitchFamily="18" charset="0"/>
              </a:rPr>
              <a:t>. (1997)</a:t>
            </a:r>
            <a:r>
              <a:rPr lang="fr-FR" b="1" dirty="0" smtClean="0"/>
              <a:t> </a:t>
            </a:r>
            <a:r>
              <a:rPr lang="en-US" dirty="0" smtClean="0">
                <a:latin typeface="Times New Roman" pitchFamily="18" charset="0"/>
                <a:cs typeface="Times New Roman" pitchFamily="18" charset="0"/>
              </a:rPr>
              <a:t>A General Strategy for Selecting High-Affinity Zinc Finger Proteins </a:t>
            </a:r>
            <a:r>
              <a:rPr lang="fr-FR" dirty="0" smtClean="0">
                <a:latin typeface="Times New Roman" pitchFamily="18" charset="0"/>
                <a:cs typeface="Times New Roman" pitchFamily="18" charset="0"/>
              </a:rPr>
              <a:t>for Diverse DNA Target Sites.</a:t>
            </a:r>
            <a:r>
              <a:rPr lang="en-US" dirty="0" smtClean="0">
                <a:latin typeface="Times New Roman" pitchFamily="18" charset="0"/>
                <a:cs typeface="Times New Roman" pitchFamily="18" charset="0"/>
              </a:rPr>
              <a:t> Science 265:657-661</a:t>
            </a:r>
          </a:p>
          <a:p>
            <a:endParaRPr lang="en-US" dirty="0" smtClean="0">
              <a:latin typeface="Times New Roman" pitchFamily="18" charset="0"/>
              <a:cs typeface="Times New Roman" pitchFamily="18" charset="0"/>
            </a:endParaRPr>
          </a:p>
          <a:p>
            <a:r>
              <a:rPr lang="fr-FR" dirty="0" err="1" smtClean="0">
                <a:latin typeface="Times New Roman" pitchFamily="18" charset="0"/>
                <a:cs typeface="Times New Roman" pitchFamily="18" charset="0"/>
              </a:rPr>
              <a:t>Pabo</a:t>
            </a:r>
            <a:r>
              <a:rPr lang="fr-FR" dirty="0" smtClean="0">
                <a:latin typeface="Times New Roman" pitchFamily="18" charset="0"/>
                <a:cs typeface="Times New Roman" pitchFamily="18" charset="0"/>
              </a:rPr>
              <a:t> C. O. </a:t>
            </a:r>
            <a:r>
              <a:rPr lang="fr-FR" i="1" dirty="0" smtClean="0">
                <a:latin typeface="Times New Roman" pitchFamily="18" charset="0"/>
                <a:cs typeface="Times New Roman" pitchFamily="18" charset="0"/>
              </a:rPr>
              <a:t>et al.</a:t>
            </a:r>
            <a:r>
              <a:rPr lang="fr-FR" dirty="0" smtClean="0">
                <a:latin typeface="Times New Roman" pitchFamily="18" charset="0"/>
                <a:cs typeface="Times New Roman" pitchFamily="18" charset="0"/>
              </a:rPr>
              <a:t> (2001) </a:t>
            </a:r>
            <a:r>
              <a:rPr lang="en-US" dirty="0" smtClean="0">
                <a:latin typeface="Times New Roman" pitchFamily="18" charset="0"/>
                <a:cs typeface="Times New Roman" pitchFamily="18" charset="0"/>
              </a:rPr>
              <a:t>Design and selection of novel cys2his2 Zinc finger proteins. </a:t>
            </a:r>
            <a:r>
              <a:rPr lang="en-US" dirty="0" err="1" smtClean="0">
                <a:latin typeface="Times New Roman" pitchFamily="18" charset="0"/>
                <a:cs typeface="Times New Roman" pitchFamily="18" charset="0"/>
              </a:rPr>
              <a:t>Annu</a:t>
            </a:r>
            <a:r>
              <a:rPr lang="en-US" dirty="0" smtClean="0">
                <a:latin typeface="Times New Roman" pitchFamily="18" charset="0"/>
                <a:cs typeface="Times New Roman" pitchFamily="18" charset="0"/>
              </a:rPr>
              <a:t>. Rev. </a:t>
            </a:r>
            <a:r>
              <a:rPr lang="en-US" dirty="0" err="1" smtClean="0">
                <a:latin typeface="Times New Roman" pitchFamily="18" charset="0"/>
                <a:cs typeface="Times New Roman" pitchFamily="18" charset="0"/>
              </a:rPr>
              <a:t>Biochem</a:t>
            </a:r>
            <a:r>
              <a:rPr lang="en-US" dirty="0" smtClean="0">
                <a:latin typeface="Times New Roman" pitchFamily="18" charset="0"/>
                <a:cs typeface="Times New Roman" pitchFamily="18" charset="0"/>
              </a:rPr>
              <a:t>. 70:313–40</a:t>
            </a:r>
          </a:p>
          <a:p>
            <a:endParaRPr lang="en-US" dirty="0" smtClean="0">
              <a:latin typeface="Times New Roman" pitchFamily="18" charset="0"/>
              <a:cs typeface="Times New Roman" pitchFamily="18" charset="0"/>
            </a:endParaRPr>
          </a:p>
          <a:p>
            <a:r>
              <a:rPr lang="fr-FR" dirty="0" err="1" smtClean="0">
                <a:latin typeface="Times New Roman" pitchFamily="18" charset="0"/>
                <a:cs typeface="Times New Roman" pitchFamily="18" charset="0"/>
              </a:rPr>
              <a:t>Hurt</a:t>
            </a:r>
            <a:r>
              <a:rPr lang="fr-FR" dirty="0" smtClean="0">
                <a:latin typeface="Times New Roman" pitchFamily="18" charset="0"/>
                <a:cs typeface="Times New Roman" pitchFamily="18" charset="0"/>
              </a:rPr>
              <a:t> J. A. </a:t>
            </a:r>
            <a:r>
              <a:rPr lang="fr-FR" i="1" dirty="0" smtClean="0">
                <a:latin typeface="Times New Roman" pitchFamily="18" charset="0"/>
                <a:cs typeface="Times New Roman" pitchFamily="18" charset="0"/>
              </a:rPr>
              <a:t>et al </a:t>
            </a:r>
            <a:r>
              <a:rPr lang="fr-FR" dirty="0" smtClean="0">
                <a:latin typeface="Times New Roman" pitchFamily="18" charset="0"/>
                <a:cs typeface="Times New Roman" pitchFamily="18" charset="0"/>
              </a:rPr>
              <a:t>(2003) </a:t>
            </a:r>
            <a:r>
              <a:rPr lang="en-US" dirty="0" smtClean="0">
                <a:latin typeface="Times New Roman" pitchFamily="18" charset="0"/>
                <a:cs typeface="Times New Roman" pitchFamily="18" charset="0"/>
              </a:rPr>
              <a:t>Highly specific zinc finger proteins obtained by directed domain shuffling and cell-based selection. Proc </a:t>
            </a:r>
            <a:r>
              <a:rPr lang="fr-FR" dirty="0" err="1" smtClean="0">
                <a:latin typeface="Times New Roman" pitchFamily="18" charset="0"/>
                <a:cs typeface="Times New Roman" pitchFamily="18" charset="0"/>
              </a:rPr>
              <a:t>Natl</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Acad</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Sci</a:t>
            </a:r>
            <a:r>
              <a:rPr lang="fr-FR" dirty="0" smtClean="0">
                <a:latin typeface="Times New Roman" pitchFamily="18" charset="0"/>
                <a:cs typeface="Times New Roman" pitchFamily="18" charset="0"/>
              </a:rPr>
              <a:t> 100:12271-12276</a:t>
            </a:r>
          </a:p>
          <a:p>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Mani M. </a:t>
            </a:r>
            <a:r>
              <a:rPr lang="fr-FR" i="1" dirty="0" smtClean="0">
                <a:latin typeface="Times New Roman" pitchFamily="18" charset="0"/>
                <a:cs typeface="Times New Roman" pitchFamily="18" charset="0"/>
              </a:rPr>
              <a:t>et al.</a:t>
            </a:r>
            <a:r>
              <a:rPr lang="fr-FR" dirty="0" smtClean="0">
                <a:latin typeface="Times New Roman" pitchFamily="18" charset="0"/>
                <a:cs typeface="Times New Roman" pitchFamily="18" charset="0"/>
              </a:rPr>
              <a:t> (2005) </a:t>
            </a:r>
            <a:r>
              <a:rPr lang="en-US" dirty="0" smtClean="0">
                <a:latin typeface="Times New Roman" pitchFamily="18" charset="0"/>
                <a:cs typeface="Times New Roman" pitchFamily="18" charset="0"/>
              </a:rPr>
              <a:t>Design, engineering, and characterization of zinc finger nucleases </a:t>
            </a:r>
            <a:r>
              <a:rPr lang="en-US" dirty="0" err="1" smtClean="0">
                <a:latin typeface="Times New Roman" pitchFamily="18" charset="0"/>
                <a:cs typeface="Times New Roman" pitchFamily="18" charset="0"/>
              </a:rPr>
              <a:t>Biochem</a:t>
            </a:r>
            <a:r>
              <a:rPr lang="en-US" dirty="0" smtClean="0">
                <a:latin typeface="Times New Roman" pitchFamily="18" charset="0"/>
                <a:cs typeface="Times New Roman" pitchFamily="18" charset="0"/>
              </a:rPr>
              <a:t>. &amp; </a:t>
            </a:r>
            <a:r>
              <a:rPr lang="en-US" dirty="0" err="1" smtClean="0">
                <a:latin typeface="Times New Roman" pitchFamily="18" charset="0"/>
                <a:cs typeface="Times New Roman" pitchFamily="18" charset="0"/>
              </a:rPr>
              <a:t>Biophy</a:t>
            </a:r>
            <a:r>
              <a:rPr lang="en-US" dirty="0" smtClean="0">
                <a:latin typeface="Times New Roman" pitchFamily="18" charset="0"/>
                <a:cs typeface="Times New Roman" pitchFamily="18" charset="0"/>
              </a:rPr>
              <a:t>. Res. Com. 335: 447–457</a:t>
            </a:r>
          </a:p>
          <a:p>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Wright D. A. </a:t>
            </a:r>
            <a:r>
              <a:rPr lang="fr-FR" i="1" dirty="0" smtClean="0">
                <a:latin typeface="Times New Roman" pitchFamily="18" charset="0"/>
                <a:cs typeface="Times New Roman" pitchFamily="18" charset="0"/>
              </a:rPr>
              <a:t>et al.</a:t>
            </a:r>
            <a:r>
              <a:rPr lang="fr-FR" dirty="0" smtClean="0">
                <a:latin typeface="Times New Roman" pitchFamily="18" charset="0"/>
                <a:cs typeface="Times New Roman" pitchFamily="18" charset="0"/>
              </a:rPr>
              <a:t> (2005) </a:t>
            </a:r>
            <a:r>
              <a:rPr lang="en-US" dirty="0" smtClean="0">
                <a:latin typeface="Times New Roman" pitchFamily="18" charset="0"/>
                <a:cs typeface="Times New Roman" pitchFamily="18" charset="0"/>
              </a:rPr>
              <a:t>High-frequency homologous recombination in plants mediated by zinc-finger nucleases</a:t>
            </a:r>
            <a:r>
              <a:rPr lang="fr-FR" dirty="0" smtClean="0">
                <a:latin typeface="Times New Roman" pitchFamily="18" charset="0"/>
                <a:cs typeface="Times New Roman" pitchFamily="18" charset="0"/>
              </a:rPr>
              <a:t>. The Plant Journal 44:693–705</a:t>
            </a:r>
          </a:p>
          <a:p>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2975635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548680"/>
            <a:ext cx="8064896" cy="3539430"/>
          </a:xfrm>
          <a:prstGeom prst="rect">
            <a:avLst/>
          </a:prstGeom>
        </p:spPr>
        <p:txBody>
          <a:bodyPr wrap="square">
            <a:spAutoFit/>
          </a:bodyPr>
          <a:lstStyle/>
          <a:p>
            <a:r>
              <a:rPr lang="fr-FR" sz="2400" b="1" u="sng" dirty="0" smtClean="0">
                <a:latin typeface="Times New Roman" pitchFamily="18" charset="0"/>
                <a:cs typeface="Times New Roman" pitchFamily="18" charset="0"/>
              </a:rPr>
              <a:t>Photos</a:t>
            </a:r>
          </a:p>
          <a:p>
            <a:endParaRPr lang="fr-FR" u="sng" dirty="0" smtClean="0">
              <a:latin typeface="Times New Roman" pitchFamily="18" charset="0"/>
              <a:cs typeface="Times New Roman" pitchFamily="18" charset="0"/>
            </a:endParaRPr>
          </a:p>
          <a:p>
            <a:r>
              <a:rPr lang="fr-FR" u="sng" dirty="0" smtClean="0">
                <a:solidFill>
                  <a:srgbClr val="002060"/>
                </a:solidFill>
                <a:latin typeface="Times New Roman" pitchFamily="18" charset="0"/>
                <a:cs typeface="Times New Roman" pitchFamily="18" charset="0"/>
              </a:rPr>
              <a:t>http</a:t>
            </a:r>
            <a:r>
              <a:rPr lang="fr-FR" u="sng" dirty="0">
                <a:solidFill>
                  <a:srgbClr val="002060"/>
                </a:solidFill>
                <a:latin typeface="Times New Roman" pitchFamily="18" charset="0"/>
                <a:cs typeface="Times New Roman" pitchFamily="18" charset="0"/>
              </a:rPr>
              <a:t>://</a:t>
            </a:r>
            <a:r>
              <a:rPr lang="fr-FR" u="sng" dirty="0" smtClean="0">
                <a:solidFill>
                  <a:srgbClr val="002060"/>
                </a:solidFill>
                <a:latin typeface="Times New Roman" pitchFamily="18" charset="0"/>
                <a:cs typeface="Times New Roman" pitchFamily="18" charset="0"/>
              </a:rPr>
              <a:t>2009.igem.org/Team:Freiburg_bioware/Notebook/May</a:t>
            </a:r>
          </a:p>
          <a:p>
            <a:endParaRPr lang="fr-FR" u="sng" dirty="0">
              <a:latin typeface="Times New Roman" pitchFamily="18" charset="0"/>
              <a:cs typeface="Times New Roman" pitchFamily="18" charset="0"/>
            </a:endParaRPr>
          </a:p>
          <a:p>
            <a:r>
              <a:rPr lang="fr-FR" u="sng" dirty="0">
                <a:solidFill>
                  <a:srgbClr val="002060"/>
                </a:solidFill>
                <a:latin typeface="Times New Roman" pitchFamily="18" charset="0"/>
                <a:cs typeface="Times New Roman" pitchFamily="18" charset="0"/>
              </a:rPr>
              <a:t>http://kc.njnu.edu.cn/swxbx/shuangyu/8.htm </a:t>
            </a:r>
            <a:endParaRPr lang="fr-FR" u="sng" dirty="0" smtClean="0">
              <a:solidFill>
                <a:srgbClr val="002060"/>
              </a:solidFill>
              <a:latin typeface="Times New Roman" pitchFamily="18" charset="0"/>
              <a:cs typeface="Times New Roman" pitchFamily="18" charset="0"/>
            </a:endParaRPr>
          </a:p>
          <a:p>
            <a:endParaRPr lang="fr-FR" u="sng" dirty="0" smtClean="0">
              <a:solidFill>
                <a:srgbClr val="002060"/>
              </a:solidFill>
              <a:latin typeface="Times New Roman" pitchFamily="18" charset="0"/>
              <a:cs typeface="Times New Roman" pitchFamily="18" charset="0"/>
            </a:endParaRPr>
          </a:p>
          <a:p>
            <a:endParaRPr lang="fr-FR" u="sng" dirty="0" smtClean="0">
              <a:solidFill>
                <a:srgbClr val="002060"/>
              </a:solidFill>
              <a:latin typeface="Times New Roman" pitchFamily="18" charset="0"/>
              <a:cs typeface="Times New Roman" pitchFamily="18" charset="0"/>
            </a:endParaRPr>
          </a:p>
          <a:p>
            <a:r>
              <a:rPr lang="fr-FR" sz="2400" b="1" u="sng" dirty="0" smtClean="0">
                <a:latin typeface="Times New Roman" pitchFamily="18" charset="0"/>
                <a:cs typeface="Times New Roman" pitchFamily="18" charset="0"/>
              </a:rPr>
              <a:t>Lien design ZFN</a:t>
            </a:r>
          </a:p>
          <a:p>
            <a:endParaRPr lang="fr-FR" sz="2400" b="1" u="sng" dirty="0" smtClean="0">
              <a:latin typeface="Times New Roman" pitchFamily="18" charset="0"/>
              <a:cs typeface="Times New Roman" pitchFamily="18" charset="0"/>
            </a:endParaRPr>
          </a:p>
          <a:p>
            <a:r>
              <a:rPr lang="fr-FR" sz="2000" u="sng" dirty="0" smtClean="0">
                <a:solidFill>
                  <a:schemeClr val="tx2">
                    <a:lumMod val="75000"/>
                  </a:schemeClr>
                </a:solidFill>
                <a:latin typeface="Times New Roman" pitchFamily="18" charset="0"/>
                <a:cs typeface="Times New Roman" pitchFamily="18" charset="0"/>
              </a:rPr>
              <a:t>http://www.zincfingertools.org/</a:t>
            </a:r>
          </a:p>
          <a:p>
            <a:endParaRPr lang="fr-FR" sz="2400" b="1" u="sng"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3875</TotalTime>
  <Words>3624</Words>
  <Application>Microsoft Office PowerPoint</Application>
  <PresentationFormat>Affichage à l'écran (4:3)</PresentationFormat>
  <Paragraphs>403</Paragraphs>
  <Slides>41</Slides>
  <Notes>27</Notes>
  <HiddenSlides>0</HiddenSlides>
  <MMClips>0</MMClips>
  <ScaleCrop>false</ScaleCrop>
  <HeadingPairs>
    <vt:vector size="4" baseType="variant">
      <vt:variant>
        <vt:lpstr>Thème</vt:lpstr>
      </vt:variant>
      <vt:variant>
        <vt:i4>1</vt:i4>
      </vt:variant>
      <vt:variant>
        <vt:lpstr>Titres des diapositives</vt:lpstr>
      </vt:variant>
      <vt:variant>
        <vt:i4>41</vt:i4>
      </vt:variant>
    </vt:vector>
  </HeadingPairs>
  <TitlesOfParts>
    <vt:vector size="42" baseType="lpstr">
      <vt:lpstr>Thème Office</vt:lpstr>
      <vt:lpstr>Présentation PowerPoint</vt:lpstr>
      <vt:lpstr>Plan</vt:lpstr>
      <vt:lpstr>Les ZFN, une nouvelle approche pour faire de la mutagénèse dirigée</vt:lpstr>
      <vt:lpstr>Présentation PowerPoint</vt:lpstr>
      <vt:lpstr>Présentation PowerPoint</vt:lpstr>
      <vt:lpstr>Présentation PowerPoint</vt:lpstr>
      <vt:lpstr>Mécanismes de réparation des DSB de l’ADN:</vt:lpstr>
      <vt:lpstr>Réparation par assemblage non homologue des extrémités (NHEJ) </vt:lpstr>
      <vt:lpstr>Intégration ciblée d’un transgène induite par cassure double brin</vt:lpstr>
      <vt:lpstr>Présentation PowerPoint</vt:lpstr>
      <vt:lpstr>Présentation PowerPoint</vt:lpstr>
      <vt:lpstr>Présentation PowerPoint</vt:lpstr>
      <vt:lpstr>Présentation PowerPoint</vt:lpstr>
      <vt:lpstr>Présentation PowerPoint</vt:lpstr>
      <vt:lpstr>Présentation PowerPoint</vt:lpstr>
      <vt:lpstr>Réparation par assemblage non homologue des extrémités (NHEJ) </vt:lpstr>
      <vt:lpstr>II. 1) Mutagénèse dirigée via NHEJ</vt:lpstr>
      <vt:lpstr>Présentation PowerPoint</vt:lpstr>
      <vt:lpstr>Présentation PowerPoint</vt:lpstr>
      <vt:lpstr>Présentation PowerPoint</vt:lpstr>
      <vt:lpstr>Présentation PowerPoint</vt:lpstr>
      <vt:lpstr>Intégration ciblée d’un transgène dans des cellules de plantes par élaboration de ZFN :</vt:lpstr>
      <vt:lpstr>Matériel et techniques employées</vt:lpstr>
      <vt:lpstr>Contrôle d’activité de la ZFN et validité de la séquence de reconnaissance</vt:lpstr>
      <vt:lpstr>Recombinaison homologue par Single Strand Annealing (SSA)</vt:lpstr>
      <vt:lpstr>Mécanisme de restauration du gène GFP</vt:lpstr>
      <vt:lpstr>Vérification par nested PCR de l’état du gène GFP des cellules fluorescentes</vt:lpstr>
      <vt:lpstr>Introduction d’un fragment d’ADN dans la construction </vt:lpstr>
      <vt:lpstr>Vérification par nested PCR et séquençage de l’état du gène PAT des cellules résistantes au bialaphos</vt:lpstr>
      <vt:lpstr>Digestion par banII et southern blot</vt:lpstr>
      <vt:lpstr>Ciblage de l’endochitinase</vt:lpstr>
      <vt:lpstr>Vérification PCR du locus atteint</vt:lpstr>
      <vt:lpstr>Digestion par HindIII et southern blot</vt:lpstr>
      <vt:lpstr>Résumé sur les mutagénèses dirigées par ZFN</vt:lpstr>
      <vt:lpstr>Avantages de la mutagénèse dirigé par ZFN</vt:lpstr>
      <vt:lpstr>Inconvénients de la mutagénèse dirigé par ZFN</vt:lpstr>
      <vt:lpstr>Perspective</vt:lpstr>
      <vt:lpstr>Perspective</vt:lpstr>
      <vt:lpstr>Références</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Anne-Laure</dc:creator>
  <cp:lastModifiedBy>botanikbaz</cp:lastModifiedBy>
  <cp:revision>283</cp:revision>
  <dcterms:created xsi:type="dcterms:W3CDTF">2011-03-23T20:21:00Z</dcterms:created>
  <dcterms:modified xsi:type="dcterms:W3CDTF">2011-04-14T21:18:32Z</dcterms:modified>
</cp:coreProperties>
</file>