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7" r:id="rId1"/>
  </p:sldMasterIdLst>
  <p:notesMasterIdLst>
    <p:notesMasterId r:id="rId63"/>
  </p:notesMasterIdLst>
  <p:handoutMasterIdLst>
    <p:handoutMasterId r:id="rId64"/>
  </p:handoutMasterIdLst>
  <p:sldIdLst>
    <p:sldId id="256" r:id="rId2"/>
    <p:sldId id="495" r:id="rId3"/>
    <p:sldId id="641" r:id="rId4"/>
    <p:sldId id="497" r:id="rId5"/>
    <p:sldId id="642" r:id="rId6"/>
    <p:sldId id="414" r:id="rId7"/>
    <p:sldId id="424" r:id="rId8"/>
    <p:sldId id="425" r:id="rId9"/>
    <p:sldId id="426" r:id="rId10"/>
    <p:sldId id="643" r:id="rId11"/>
    <p:sldId id="505" r:id="rId12"/>
    <p:sldId id="501" r:id="rId13"/>
    <p:sldId id="644" r:id="rId14"/>
    <p:sldId id="521" r:id="rId15"/>
    <p:sldId id="510" r:id="rId16"/>
    <p:sldId id="522" r:id="rId17"/>
    <p:sldId id="645" r:id="rId18"/>
    <p:sldId id="524" r:id="rId19"/>
    <p:sldId id="525" r:id="rId20"/>
    <p:sldId id="526" r:id="rId21"/>
    <p:sldId id="527" r:id="rId22"/>
    <p:sldId id="528" r:id="rId23"/>
    <p:sldId id="581" r:id="rId24"/>
    <p:sldId id="531" r:id="rId25"/>
    <p:sldId id="646" r:id="rId26"/>
    <p:sldId id="523" r:id="rId27"/>
    <p:sldId id="582" r:id="rId28"/>
    <p:sldId id="583" r:id="rId29"/>
    <p:sldId id="585" r:id="rId30"/>
    <p:sldId id="587" r:id="rId31"/>
    <p:sldId id="591" r:id="rId32"/>
    <p:sldId id="592" r:id="rId33"/>
    <p:sldId id="593" r:id="rId34"/>
    <p:sldId id="594" r:id="rId35"/>
    <p:sldId id="509" r:id="rId36"/>
    <p:sldId id="647" r:id="rId37"/>
    <p:sldId id="533" r:id="rId38"/>
    <p:sldId id="534" r:id="rId39"/>
    <p:sldId id="535" r:id="rId40"/>
    <p:sldId id="544" r:id="rId41"/>
    <p:sldId id="578" r:id="rId42"/>
    <p:sldId id="561" r:id="rId43"/>
    <p:sldId id="562" r:id="rId44"/>
    <p:sldId id="570" r:id="rId45"/>
    <p:sldId id="571" r:id="rId46"/>
    <p:sldId id="580" r:id="rId47"/>
    <p:sldId id="579" r:id="rId48"/>
    <p:sldId id="648" r:id="rId49"/>
    <p:sldId id="649" r:id="rId50"/>
    <p:sldId id="596" r:id="rId51"/>
    <p:sldId id="606" r:id="rId52"/>
    <p:sldId id="612" r:id="rId53"/>
    <p:sldId id="613" r:id="rId54"/>
    <p:sldId id="614" r:id="rId55"/>
    <p:sldId id="616" r:id="rId56"/>
    <p:sldId id="617" r:id="rId57"/>
    <p:sldId id="618" r:id="rId58"/>
    <p:sldId id="619" r:id="rId59"/>
    <p:sldId id="624" r:id="rId60"/>
    <p:sldId id="630" r:id="rId61"/>
    <p:sldId id="636" r:id="rId62"/>
  </p:sldIdLst>
  <p:sldSz cx="9144000" cy="6858000" type="screen4x3"/>
  <p:notesSz cx="6797675" cy="9926638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FF3399"/>
    <a:srgbClr val="800000"/>
    <a:srgbClr val="556A2C"/>
    <a:srgbClr val="008000"/>
    <a:srgbClr val="99CCFF"/>
    <a:srgbClr val="FEFE34"/>
    <a:srgbClr val="F6F188"/>
    <a:srgbClr val="FF9933"/>
    <a:srgbClr val="F4DA3E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263" autoAdjust="0"/>
    <p:restoredTop sz="90929"/>
  </p:normalViewPr>
  <p:slideViewPr>
    <p:cSldViewPr>
      <p:cViewPr>
        <p:scale>
          <a:sx n="60" d="100"/>
          <a:sy n="60" d="100"/>
        </p:scale>
        <p:origin x="-774" y="-132"/>
      </p:cViewPr>
      <p:guideLst>
        <p:guide orient="horz" pos="3744"/>
        <p:guide orient="horz" pos="1488"/>
        <p:guide pos="5520"/>
        <p:guide pos="24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89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43.xml"/><Relationship Id="rId1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plotArea>
      <c:layout/>
      <c:scatterChart>
        <c:scatterStyle val="smoothMarker"/>
        <c:ser>
          <c:idx val="0"/>
          <c:order val="0"/>
          <c:tx>
            <c:strRef>
              <c:f>Feuil1!$B$1</c:f>
              <c:strCache>
                <c:ptCount val="1"/>
                <c:pt idx="0">
                  <c:v>Sucres (x10)</c:v>
                </c:pt>
              </c:strCache>
            </c:strRef>
          </c:tx>
          <c:spPr>
            <a:ln w="50800">
              <a:solidFill>
                <a:srgbClr val="3333FF"/>
              </a:solidFill>
            </a:ln>
          </c:spPr>
          <c:marker>
            <c:symbol val="diamond"/>
            <c:size val="7"/>
            <c:spPr>
              <a:solidFill>
                <a:srgbClr val="3333FF"/>
              </a:solidFill>
              <a:ln>
                <a:noFill/>
              </a:ln>
            </c:spPr>
          </c:marker>
          <c:xVal>
            <c:numRef>
              <c:f>Feuil1!$A$2:$A$10</c:f>
              <c:numCache>
                <c:formatCode>General</c:formatCode>
                <c:ptCount val="9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</c:numCache>
            </c:numRef>
          </c:xVal>
          <c:yVal>
            <c:numRef>
              <c:f>Feuil1!$B$2:$B$10</c:f>
              <c:numCache>
                <c:formatCode>General</c:formatCode>
                <c:ptCount val="9"/>
                <c:pt idx="0">
                  <c:v>20.5</c:v>
                </c:pt>
                <c:pt idx="1">
                  <c:v>19</c:v>
                </c:pt>
                <c:pt idx="2">
                  <c:v>15</c:v>
                </c:pt>
                <c:pt idx="3">
                  <c:v>12</c:v>
                </c:pt>
                <c:pt idx="4">
                  <c:v>8.8000000000000007</c:v>
                </c:pt>
                <c:pt idx="5">
                  <c:v>5.4</c:v>
                </c:pt>
                <c:pt idx="6">
                  <c:v>2.9</c:v>
                </c:pt>
                <c:pt idx="7">
                  <c:v>1.04</c:v>
                </c:pt>
                <c:pt idx="8">
                  <c:v>0.5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Alcool</c:v>
                </c:pt>
              </c:strCache>
            </c:strRef>
          </c:tx>
          <c:spPr>
            <a:ln w="50800">
              <a:solidFill>
                <a:srgbClr val="FFCC00"/>
              </a:solidFill>
            </a:ln>
          </c:spPr>
          <c:marker>
            <c:symbol val="star"/>
            <c:size val="11"/>
            <c:spPr>
              <a:ln>
                <a:solidFill>
                  <a:srgbClr val="FFCC00"/>
                </a:solidFill>
              </a:ln>
            </c:spPr>
          </c:marker>
          <c:xVal>
            <c:numRef>
              <c:f>Feuil1!$A$2:$A$10</c:f>
              <c:numCache>
                <c:formatCode>General</c:formatCode>
                <c:ptCount val="9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</c:numCache>
            </c:numRef>
          </c:xVal>
          <c:yVal>
            <c:numRef>
              <c:f>Feuil1!$D$2:$D$10</c:f>
              <c:numCache>
                <c:formatCode>General</c:formatCode>
                <c:ptCount val="9"/>
                <c:pt idx="0">
                  <c:v>0</c:v>
                </c:pt>
                <c:pt idx="1">
                  <c:v>0.88235294117647067</c:v>
                </c:pt>
                <c:pt idx="2">
                  <c:v>3.2352941176470602</c:v>
                </c:pt>
                <c:pt idx="3">
                  <c:v>5</c:v>
                </c:pt>
                <c:pt idx="4">
                  <c:v>6.8823529411764675</c:v>
                </c:pt>
                <c:pt idx="5">
                  <c:v>8.882352941176471</c:v>
                </c:pt>
                <c:pt idx="6">
                  <c:v>10.352941176470589</c:v>
                </c:pt>
                <c:pt idx="7">
                  <c:v>11.447058823529412</c:v>
                </c:pt>
                <c:pt idx="8">
                  <c:v>11.764705882352942</c:v>
                </c:pt>
              </c:numCache>
            </c:numRef>
          </c:yVal>
          <c:smooth val="1"/>
        </c:ser>
        <c:axId val="77191808"/>
        <c:axId val="58012416"/>
      </c:scatterChart>
      <c:scatterChart>
        <c:scatterStyle val="smoothMarker"/>
        <c:ser>
          <c:idx val="1"/>
          <c:order val="1"/>
          <c:tx>
            <c:strRef>
              <c:f>Feuil1!$C$1</c:f>
              <c:strCache>
                <c:ptCount val="1"/>
                <c:pt idx="0">
                  <c:v>Intensité colorante</c:v>
                </c:pt>
              </c:strCache>
            </c:strRef>
          </c:tx>
          <c:spPr>
            <a:ln w="50800">
              <a:solidFill>
                <a:srgbClr val="FF0000"/>
              </a:solidFill>
            </a:ln>
          </c:spPr>
          <c:marker>
            <c:symbol val="circle"/>
            <c:size val="7"/>
            <c:spPr>
              <a:solidFill>
                <a:srgbClr val="FF0000"/>
              </a:solidFill>
            </c:spPr>
          </c:marker>
          <c:xVal>
            <c:numRef>
              <c:f>Feuil1!$A$2:$A$10</c:f>
              <c:numCache>
                <c:formatCode>General</c:formatCode>
                <c:ptCount val="9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</c:numCache>
            </c:numRef>
          </c:xVal>
          <c:yVal>
            <c:numRef>
              <c:f>Feuil1!$C$2:$C$10</c:f>
              <c:numCache>
                <c:formatCode>General</c:formatCode>
                <c:ptCount val="9"/>
                <c:pt idx="0">
                  <c:v>0.76433333333333364</c:v>
                </c:pt>
                <c:pt idx="1">
                  <c:v>1.1406666666666665</c:v>
                </c:pt>
                <c:pt idx="2">
                  <c:v>1.0706666666666667</c:v>
                </c:pt>
                <c:pt idx="3">
                  <c:v>0.95433333333333314</c:v>
                </c:pt>
                <c:pt idx="4">
                  <c:v>0.93633333333333324</c:v>
                </c:pt>
                <c:pt idx="5">
                  <c:v>0.97900000000000054</c:v>
                </c:pt>
                <c:pt idx="6">
                  <c:v>0.97666666666666657</c:v>
                </c:pt>
                <c:pt idx="7">
                  <c:v>0.91333333333333322</c:v>
                </c:pt>
                <c:pt idx="8">
                  <c:v>0.89033333333333364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Feuil1!$E$1</c:f>
              <c:strCache>
                <c:ptCount val="1"/>
                <c:pt idx="0">
                  <c:v>Polyphénols totaux (IPT/40)</c:v>
                </c:pt>
              </c:strCache>
            </c:strRef>
          </c:tx>
          <c:spPr>
            <a:ln w="50800">
              <a:solidFill>
                <a:srgbClr val="00CC00"/>
              </a:solidFill>
            </a:ln>
          </c:spPr>
          <c:marker>
            <c:symbol val="triangle"/>
            <c:size val="7"/>
            <c:spPr>
              <a:solidFill>
                <a:srgbClr val="00CC00"/>
              </a:solidFill>
              <a:ln>
                <a:noFill/>
              </a:ln>
            </c:spPr>
          </c:marker>
          <c:xVal>
            <c:numRef>
              <c:f>Feuil1!$A$2:$A$10</c:f>
              <c:numCache>
                <c:formatCode>General</c:formatCode>
                <c:ptCount val="9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</c:numCache>
            </c:numRef>
          </c:xVal>
          <c:yVal>
            <c:numRef>
              <c:f>Feuil1!$E$2:$E$10</c:f>
              <c:numCache>
                <c:formatCode>General</c:formatCode>
                <c:ptCount val="9"/>
                <c:pt idx="0">
                  <c:v>0.56666666666666654</c:v>
                </c:pt>
                <c:pt idx="1">
                  <c:v>0.68333333333333368</c:v>
                </c:pt>
                <c:pt idx="2">
                  <c:v>0.97500000000000053</c:v>
                </c:pt>
                <c:pt idx="3">
                  <c:v>1.0833333333333335</c:v>
                </c:pt>
                <c:pt idx="4">
                  <c:v>1.1333333333333333</c:v>
                </c:pt>
                <c:pt idx="5">
                  <c:v>1.125</c:v>
                </c:pt>
                <c:pt idx="6">
                  <c:v>1.1083333333333341</c:v>
                </c:pt>
                <c:pt idx="7">
                  <c:v>1.1000000000000001</c:v>
                </c:pt>
                <c:pt idx="8">
                  <c:v>1.0916666666666666</c:v>
                </c:pt>
              </c:numCache>
            </c:numRef>
          </c:yVal>
          <c:smooth val="1"/>
        </c:ser>
        <c:axId val="58015104"/>
        <c:axId val="58013568"/>
      </c:scatterChart>
      <c:valAx>
        <c:axId val="7719180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fr-FR" dirty="0" smtClean="0"/>
                  <a:t>Jours de cuvaison</a:t>
                </a:r>
                <a:endParaRPr lang="fr-FR" dirty="0"/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fr-FR"/>
          </a:p>
        </c:txPr>
        <c:crossAx val="58012416"/>
        <c:crosses val="autoZero"/>
        <c:crossBetween val="midCat"/>
      </c:valAx>
      <c:valAx>
        <c:axId val="58012416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fr-FR"/>
          </a:p>
        </c:txPr>
        <c:crossAx val="77191808"/>
        <c:crosses val="autoZero"/>
        <c:crossBetween val="midCat"/>
      </c:valAx>
      <c:valAx>
        <c:axId val="58013568"/>
        <c:scaling>
          <c:orientation val="minMax"/>
        </c:scaling>
        <c:axPos val="r"/>
        <c:numFmt formatCode="General" sourceLinked="1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fr-FR"/>
          </a:p>
        </c:txPr>
        <c:crossAx val="58015104"/>
        <c:crosses val="max"/>
        <c:crossBetween val="midCat"/>
      </c:valAx>
      <c:valAx>
        <c:axId val="58015104"/>
        <c:scaling>
          <c:orientation val="minMax"/>
        </c:scaling>
        <c:delete val="1"/>
        <c:axPos val="b"/>
        <c:numFmt formatCode="General" sourceLinked="1"/>
        <c:tickLblPos val="nextTo"/>
        <c:crossAx val="58013568"/>
        <c:crosses val="autoZero"/>
        <c:crossBetween val="midCat"/>
      </c:valAx>
    </c:plotArea>
    <c:legend>
      <c:legendPos val="t"/>
      <c:layout/>
      <c:txPr>
        <a:bodyPr/>
        <a:lstStyle/>
        <a:p>
          <a:pPr>
            <a:defRPr sz="2000">
              <a:latin typeface="Arial" pitchFamily="34" charset="0"/>
              <a:cs typeface="Arial" pitchFamily="34" charset="0"/>
            </a:defRPr>
          </a:pPr>
          <a:endParaRPr lang="fr-FR"/>
        </a:p>
      </c:txPr>
    </c:legend>
    <c:plotVisOnly val="1"/>
  </c:chart>
  <c:txPr>
    <a:bodyPr/>
    <a:lstStyle/>
    <a:p>
      <a:pPr>
        <a:defRPr sz="1800"/>
      </a:pPr>
      <a:endParaRPr lang="fr-FR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1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0" tIns="46145" rIns="92290" bIns="46145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530" y="0"/>
            <a:ext cx="29461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0" tIns="46145" rIns="92290" bIns="46145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/>
          </a:p>
        </p:txBody>
      </p:sp>
      <p:sp>
        <p:nvSpPr>
          <p:cNvPr id="1146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30306"/>
            <a:ext cx="29461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0" tIns="46145" rIns="92290" bIns="46145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1146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530" y="9430306"/>
            <a:ext cx="29461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0" tIns="46145" rIns="92290" bIns="46145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88ADE6B-9FE9-4EEE-AF9A-91E8CECCA2A0}" type="slidenum">
              <a:rPr lang="fr-FR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1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0" tIns="46145" rIns="92290" bIns="46145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530" y="0"/>
            <a:ext cx="29461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0" tIns="46145" rIns="92290" bIns="46145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7005" y="4715153"/>
            <a:ext cx="4983666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0" tIns="46145" rIns="92290" bIns="461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0306"/>
            <a:ext cx="29461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0" tIns="46145" rIns="92290" bIns="46145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530" y="9430306"/>
            <a:ext cx="29461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0" tIns="46145" rIns="92290" bIns="46145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F1E1593-6B72-4148-A461-761FAC48AA5C}" type="slidenum">
              <a:rPr lang="fr-FR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1E1593-6B72-4148-A461-761FAC48AA5C}" type="slidenum">
              <a:rPr lang="fr-FR" smtClean="0"/>
              <a:pPr/>
              <a:t>1</a:t>
            </a:fld>
            <a:endParaRPr lang="fr-F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4EF54A-843C-4AF2-823D-B65EA53DC081}" type="slidenum">
              <a:rPr lang="fr-FR"/>
              <a:pPr/>
              <a:t>2</a:t>
            </a:fld>
            <a:endParaRPr lang="fr-FR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9163" y="744538"/>
            <a:ext cx="4960937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146" y="4715273"/>
            <a:ext cx="4985384" cy="446643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1E1593-6B72-4148-A461-761FAC48AA5C}" type="slidenum">
              <a:rPr lang="fr-FR" smtClean="0"/>
              <a:pPr/>
              <a:t>3</a:t>
            </a:fld>
            <a:endParaRPr lang="fr-F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1E1593-6B72-4148-A461-761FAC48AA5C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1E1593-6B72-4148-A461-761FAC48AA5C}" type="slidenum">
              <a:rPr lang="fr-FR" smtClean="0"/>
              <a:pPr/>
              <a:t>5</a:t>
            </a:fld>
            <a:endParaRPr lang="fr-FR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1E1593-6B72-4148-A461-761FAC48AA5C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F65C0-D868-4086-90DB-2EDB9AD80D17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F65C0-D868-4086-90DB-2EDB9AD80D17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F65C0-D868-4086-90DB-2EDB9AD80D17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1E1593-6B72-4148-A461-761FAC48AA5C}" type="slidenum">
              <a:rPr lang="fr-FR" smtClean="0"/>
              <a:pPr/>
              <a:t>10</a:t>
            </a:fld>
            <a:endParaRPr lang="fr-FR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1E1593-6B72-4148-A461-761FAC48AA5C}" type="slidenum">
              <a:rPr lang="fr-FR" smtClean="0"/>
              <a:pPr/>
              <a:t>13</a:t>
            </a:fld>
            <a:endParaRPr lang="fr-FR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8A6D3-B86F-4382-9D35-574D25AE9B42}" type="slidenum">
              <a:rPr lang="fr-FR" smtClean="0"/>
              <a:pPr/>
              <a:t>15</a:t>
            </a:fld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1E1593-6B72-4148-A461-761FAC48AA5C}" type="slidenum">
              <a:rPr lang="fr-FR" smtClean="0"/>
              <a:pPr/>
              <a:t>17</a:t>
            </a:fld>
            <a:endParaRPr lang="fr-FR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8A6D3-B86F-4382-9D35-574D25AE9B42}" type="slidenum">
              <a:rPr lang="fr-FR" smtClean="0"/>
              <a:pPr/>
              <a:t>18</a:t>
            </a:fld>
            <a:endParaRPr lang="fr-F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8A6D3-B86F-4382-9D35-574D25AE9B42}" type="slidenum">
              <a:rPr lang="fr-FR" smtClean="0"/>
              <a:pPr/>
              <a:t>19</a:t>
            </a:fld>
            <a:endParaRPr lang="fr-F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8A6D3-B86F-4382-9D35-574D25AE9B42}" type="slidenum">
              <a:rPr lang="fr-FR" smtClean="0"/>
              <a:pPr/>
              <a:t>20</a:t>
            </a:fld>
            <a:endParaRPr lang="fr-F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1E1593-6B72-4148-A461-761FAC48AA5C}" type="slidenum">
              <a:rPr lang="fr-FR" smtClean="0"/>
              <a:pPr/>
              <a:t>25</a:t>
            </a:fld>
            <a:endParaRPr lang="fr-FR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8A6D3-B86F-4382-9D35-574D25AE9B42}" type="slidenum">
              <a:rPr lang="fr-FR" smtClean="0"/>
              <a:pPr/>
              <a:t>27</a:t>
            </a:fld>
            <a:endParaRPr lang="fr-F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1E1593-6B72-4148-A461-761FAC48AA5C}" type="slidenum">
              <a:rPr lang="fr-FR" smtClean="0"/>
              <a:pPr/>
              <a:t>36</a:t>
            </a:fld>
            <a:endParaRPr lang="fr-FR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1E1593-6B72-4148-A461-761FAC48AA5C}" type="slidenum">
              <a:rPr lang="fr-FR" smtClean="0"/>
              <a:pPr/>
              <a:t>57</a:t>
            </a:fld>
            <a:endParaRPr lang="fr-F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1E1593-6B72-4148-A461-761FAC48AA5C}" type="slidenum">
              <a:rPr lang="fr-FR" smtClean="0"/>
              <a:pPr/>
              <a:t>61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258888" y="214290"/>
            <a:ext cx="7629524" cy="1470025"/>
          </a:xfrm>
        </p:spPr>
        <p:txBody>
          <a:bodyPr/>
          <a:lstStyle>
            <a:lvl1pPr>
              <a:defRPr b="1">
                <a:solidFill>
                  <a:srgbClr val="7030A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258888" y="2000240"/>
            <a:ext cx="7599392" cy="4214842"/>
          </a:xfrm>
        </p:spPr>
        <p:txBody>
          <a:bodyPr/>
          <a:lstStyle>
            <a:lvl1pPr marL="0" indent="0" algn="ctr">
              <a:buNone/>
              <a:defRPr>
                <a:solidFill>
                  <a:srgbClr val="00206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500313" y="6429375"/>
            <a:ext cx="5429250" cy="285750"/>
          </a:xfrm>
        </p:spPr>
        <p:txBody>
          <a:bodyPr>
            <a:noAutofit/>
          </a:bodyPr>
          <a:lstStyle>
            <a:lvl1pPr>
              <a:buNone/>
              <a:defRPr sz="1200" baseline="0">
                <a:solidFill>
                  <a:srgbClr val="7030A0"/>
                </a:solidFill>
              </a:defRPr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4"/>
          </p:nvPr>
        </p:nvSpPr>
        <p:spPr>
          <a:xfrm>
            <a:off x="1258888" y="6429375"/>
            <a:ext cx="741362" cy="293688"/>
          </a:xfrm>
        </p:spPr>
        <p:txBody>
          <a:bodyPr/>
          <a:lstStyle>
            <a:lvl1pPr>
              <a:defRPr sz="900" smtClean="0">
                <a:solidFill>
                  <a:srgbClr val="7030A0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5"/>
          </p:nvPr>
        </p:nvSpPr>
        <p:spPr>
          <a:xfrm>
            <a:off x="8143875" y="6429375"/>
            <a:ext cx="714375" cy="292100"/>
          </a:xfrm>
        </p:spPr>
        <p:txBody>
          <a:bodyPr/>
          <a:lstStyle>
            <a:lvl1pPr>
              <a:defRPr sz="900">
                <a:solidFill>
                  <a:srgbClr val="7030A0"/>
                </a:solidFill>
              </a:defRPr>
            </a:lvl1pPr>
          </a:lstStyle>
          <a:p>
            <a:fld id="{FAB30658-4BDF-4B6E-A66E-843C6BAB056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</p:txBody>
      </p:sp>
      <p:sp>
        <p:nvSpPr>
          <p:cNvPr id="7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500313" y="6429375"/>
            <a:ext cx="5429250" cy="285750"/>
          </a:xfrm>
        </p:spPr>
        <p:txBody>
          <a:bodyPr>
            <a:noAutofit/>
          </a:bodyPr>
          <a:lstStyle>
            <a:lvl1pPr>
              <a:buNone/>
              <a:defRPr sz="1200" baseline="0">
                <a:solidFill>
                  <a:srgbClr val="7030A0"/>
                </a:solidFill>
              </a:defRPr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4"/>
          </p:nvPr>
        </p:nvSpPr>
        <p:spPr>
          <a:xfrm>
            <a:off x="1258888" y="6492875"/>
            <a:ext cx="741362" cy="222250"/>
          </a:xfrm>
        </p:spPr>
        <p:txBody>
          <a:bodyPr/>
          <a:lstStyle>
            <a:lvl1pPr>
              <a:defRPr smtClean="0"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FAB30658-4BDF-4B6E-A66E-843C6BAB056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258888" y="1643050"/>
            <a:ext cx="3670302" cy="464347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43504" y="1643050"/>
            <a:ext cx="3757610" cy="464347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500313" y="6429375"/>
            <a:ext cx="5429250" cy="285750"/>
          </a:xfrm>
        </p:spPr>
        <p:txBody>
          <a:bodyPr>
            <a:noAutofit/>
          </a:bodyPr>
          <a:lstStyle>
            <a:lvl1pPr>
              <a:buNone/>
              <a:defRPr sz="1200" baseline="0">
                <a:solidFill>
                  <a:srgbClr val="7030A0"/>
                </a:solidFill>
              </a:defRPr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4"/>
          </p:nvPr>
        </p:nvSpPr>
        <p:spPr>
          <a:xfrm>
            <a:off x="1258888" y="6492875"/>
            <a:ext cx="884237" cy="222250"/>
          </a:xfrm>
        </p:spPr>
        <p:txBody>
          <a:bodyPr/>
          <a:lstStyle>
            <a:lvl1pPr>
              <a:defRPr smtClean="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FAB30658-4BDF-4B6E-A66E-843C6BAB056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58888" y="1571612"/>
            <a:ext cx="367030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258888" y="2211374"/>
            <a:ext cx="367030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214942" y="1571612"/>
            <a:ext cx="368458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214942" y="2211374"/>
            <a:ext cx="368458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</p:txBody>
      </p:sp>
      <p:sp>
        <p:nvSpPr>
          <p:cNvPr id="11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500313" y="6429375"/>
            <a:ext cx="5429250" cy="285750"/>
          </a:xfrm>
        </p:spPr>
        <p:txBody>
          <a:bodyPr>
            <a:noAutofit/>
          </a:bodyPr>
          <a:lstStyle>
            <a:lvl1pPr>
              <a:buNone/>
              <a:defRPr sz="1200" baseline="0">
                <a:solidFill>
                  <a:srgbClr val="7030A0"/>
                </a:solidFill>
              </a:defRPr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8" name="Espace réservé de la date 6"/>
          <p:cNvSpPr>
            <a:spLocks noGrp="1"/>
          </p:cNvSpPr>
          <p:nvPr>
            <p:ph type="dt" sz="half" idx="14"/>
          </p:nvPr>
        </p:nvSpPr>
        <p:spPr>
          <a:xfrm>
            <a:off x="1258888" y="6492875"/>
            <a:ext cx="884237" cy="222250"/>
          </a:xfrm>
        </p:spPr>
        <p:txBody>
          <a:bodyPr/>
          <a:lstStyle>
            <a:lvl1pPr>
              <a:defRPr smtClean="0"/>
            </a:lvl1pPr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FAB30658-4BDF-4B6E-A66E-843C6BAB056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7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500313" y="6429375"/>
            <a:ext cx="5429250" cy="285750"/>
          </a:xfrm>
        </p:spPr>
        <p:txBody>
          <a:bodyPr>
            <a:noAutofit/>
          </a:bodyPr>
          <a:lstStyle>
            <a:lvl1pPr>
              <a:buNone/>
              <a:defRPr sz="1200" baseline="0">
                <a:solidFill>
                  <a:srgbClr val="7030A0"/>
                </a:solidFill>
              </a:defRPr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2"/>
          <p:cNvSpPr>
            <a:spLocks noGrp="1"/>
          </p:cNvSpPr>
          <p:nvPr>
            <p:ph type="dt" sz="half" idx="14"/>
          </p:nvPr>
        </p:nvSpPr>
        <p:spPr>
          <a:xfrm>
            <a:off x="1258888" y="6492875"/>
            <a:ext cx="741362" cy="222250"/>
          </a:xfrm>
        </p:spPr>
        <p:txBody>
          <a:bodyPr/>
          <a:lstStyle>
            <a:lvl1pPr>
              <a:defRPr smtClean="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FAB30658-4BDF-4B6E-A66E-843C6BAB056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800"/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500313" y="6429375"/>
            <a:ext cx="5429250" cy="285750"/>
          </a:xfrm>
        </p:spPr>
        <p:txBody>
          <a:bodyPr>
            <a:noAutofit/>
          </a:bodyPr>
          <a:lstStyle>
            <a:lvl1pPr>
              <a:buNone/>
              <a:defRPr sz="1200" baseline="0">
                <a:solidFill>
                  <a:srgbClr val="7030A0"/>
                </a:solidFill>
              </a:defRPr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fr-FR" smtClean="0"/>
              <a:t>Cours CGEDA – EM 1/4</a:t>
            </a:r>
            <a:endParaRPr lang="fr-FR" dirty="0"/>
          </a:p>
        </p:txBody>
      </p:sp>
      <p:sp>
        <p:nvSpPr>
          <p:cNvPr id="6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FAB30658-4BDF-4B6E-A66E-843C6BAB056B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500313" y="6429375"/>
            <a:ext cx="5429250" cy="285750"/>
          </a:xfrm>
        </p:spPr>
        <p:txBody>
          <a:bodyPr>
            <a:noAutofit/>
          </a:bodyPr>
          <a:lstStyle>
            <a:lvl1pPr>
              <a:buNone/>
              <a:defRPr sz="1200" baseline="0">
                <a:solidFill>
                  <a:srgbClr val="7030A0"/>
                </a:solidFill>
              </a:defRPr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3" name="Espace réservé de la date 1"/>
          <p:cNvSpPr>
            <a:spLocks noGrp="1"/>
          </p:cNvSpPr>
          <p:nvPr>
            <p:ph type="dt" sz="half" idx="14"/>
          </p:nvPr>
        </p:nvSpPr>
        <p:spPr>
          <a:xfrm>
            <a:off x="1258888" y="6492875"/>
            <a:ext cx="884237" cy="222250"/>
          </a:xfrm>
        </p:spPr>
        <p:txBody>
          <a:bodyPr/>
          <a:lstStyle>
            <a:lvl1pPr>
              <a:defRPr smtClean="0"/>
            </a:lvl1pPr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FAB30658-4BDF-4B6E-A66E-843C6BAB056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58888" y="142852"/>
            <a:ext cx="7599392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258888" y="857232"/>
            <a:ext cx="7599392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258888" y="5143512"/>
            <a:ext cx="7599392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500313" y="6429375"/>
            <a:ext cx="5429250" cy="285750"/>
          </a:xfrm>
        </p:spPr>
        <p:txBody>
          <a:bodyPr>
            <a:noAutofit/>
          </a:bodyPr>
          <a:lstStyle>
            <a:lvl1pPr>
              <a:buNone/>
              <a:defRPr sz="1200" baseline="0">
                <a:solidFill>
                  <a:srgbClr val="7030A0"/>
                </a:solidFill>
              </a:defRPr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FAB30658-4BDF-4B6E-A66E-843C6BAB056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30658-4BDF-4B6E-A66E-843C6BAB056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FC0309C-03EA-437D-BC1B-283889283E20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04800" y="1981200"/>
            <a:ext cx="4114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0" y="1981200"/>
            <a:ext cx="4114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6D03E36-2F43-44C3-85D6-538CB40950BA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3352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5AD733-2A75-4B4E-A761-09A61D832648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re et dia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graphique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65163" y="636746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03563" y="6367463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32563" y="636746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836B809-78E7-4F62-82B8-1659793DE94A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1258888" y="274638"/>
            <a:ext cx="75993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1258888" y="1600200"/>
            <a:ext cx="759936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258888" y="6492875"/>
            <a:ext cx="812800" cy="222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fr-FR" smtClean="0"/>
              <a:t>Cours CGEDA – EM 1/4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501063" y="6356350"/>
            <a:ext cx="5000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fld id="{FAB30658-4BDF-4B6E-A66E-843C6BAB056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30" name="Image 6" descr="VITI_2758.jpg"/>
          <p:cNvPicPr>
            <a:picLocks noChangeAspect="1"/>
          </p:cNvPicPr>
          <p:nvPr/>
        </p:nvPicPr>
        <p:blipFill>
          <a:blip r:embed="rId15"/>
          <a:srcRect l="27946" t="13008" r="61549" b="401"/>
          <a:stretch>
            <a:fillRect/>
          </a:stretch>
        </p:blipFill>
        <p:spPr bwMode="auto">
          <a:xfrm>
            <a:off x="0" y="928688"/>
            <a:ext cx="1116013" cy="592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Image 7" descr="IFV logo RVB.png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0" y="0"/>
            <a:ext cx="1116013" cy="79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91" r:id="rId12"/>
    <p:sldLayoutId id="2147483692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 kern="1200">
          <a:solidFill>
            <a:srgbClr val="7030A0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7030A0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7030A0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7030A0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7030A0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7030A0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7030A0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7030A0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7030A0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002060"/>
          </a:solidFill>
          <a:latin typeface="Times New Roman" pitchFamily="18" charset="0"/>
          <a:ea typeface="+mn-ea"/>
          <a:cs typeface="Times New Roman" pitchFamily="18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556A2C"/>
          </a:solidFill>
          <a:latin typeface="Times New Roman" pitchFamily="18" charset="0"/>
          <a:ea typeface="+mn-ea"/>
          <a:cs typeface="Times New Roman" pitchFamily="18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7030A0"/>
          </a:solidFill>
          <a:latin typeface="Times New Roman" pitchFamily="18" charset="0"/>
          <a:ea typeface="+mn-ea"/>
          <a:cs typeface="Times New Roman" pitchFamily="18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002060"/>
          </a:solidFill>
          <a:latin typeface="Times New Roman" pitchFamily="18" charset="0"/>
          <a:ea typeface="+mn-ea"/>
          <a:cs typeface="Times New Roman" pitchFamily="18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Times New Roman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19.jpeg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8.jpeg"/><Relationship Id="rId5" Type="http://schemas.openxmlformats.org/officeDocument/2006/relationships/oleObject" Target="../embeddings/oleObject1.bin"/><Relationship Id="rId4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oleObject" Target="../embeddings/oleObject2.bin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5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9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4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7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4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0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14414" y="1483230"/>
            <a:ext cx="7772400" cy="2977738"/>
          </a:xfrm>
          <a:effectLst>
            <a:outerShdw dist="53882" dir="2700000" algn="ctr" rotWithShape="0">
              <a:srgbClr val="875174">
                <a:alpha val="50000"/>
              </a:srgb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ts val="7500"/>
              </a:lnSpc>
              <a:spcBef>
                <a:spcPts val="600"/>
              </a:spcBef>
            </a:pPr>
            <a:r>
              <a:rPr lang="fr-FR" sz="3200" dirty="0" smtClean="0">
                <a:latin typeface="Arial" charset="0"/>
              </a:rPr>
              <a:t>Œnologie</a:t>
            </a:r>
            <a:br>
              <a:rPr lang="fr-FR" sz="3200" dirty="0" smtClean="0">
                <a:latin typeface="Arial" charset="0"/>
              </a:rPr>
            </a:br>
            <a:r>
              <a:rPr lang="fr-FR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Transformation</a:t>
            </a:r>
            <a:br>
              <a:rPr lang="fr-FR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fr-FR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du raisin en vin</a:t>
            </a:r>
            <a:endParaRPr lang="fr-FR" sz="13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812953" y="5210196"/>
            <a:ext cx="6688137" cy="1219200"/>
          </a:xfrm>
        </p:spPr>
        <p:txBody>
          <a:bodyPr/>
          <a:lstStyle/>
          <a:p>
            <a:r>
              <a:rPr lang="fr-FR" sz="3200" b="0" dirty="0">
                <a:latin typeface="Arial" charset="0"/>
              </a:rPr>
              <a:t>Eric Meistermann</a:t>
            </a:r>
          </a:p>
          <a:p>
            <a:r>
              <a:rPr lang="fr-FR" sz="3200" b="0" dirty="0">
                <a:latin typeface="Arial" charset="0"/>
              </a:rPr>
              <a:t>IFV </a:t>
            </a:r>
            <a:r>
              <a:rPr lang="fr-FR" sz="3200" b="0" dirty="0" smtClean="0">
                <a:latin typeface="Arial" charset="0"/>
              </a:rPr>
              <a:t>Pôle </a:t>
            </a:r>
            <a:r>
              <a:rPr lang="fr-FR" sz="3200" b="0" dirty="0">
                <a:latin typeface="Arial" charset="0"/>
              </a:rPr>
              <a:t>Alsace</a:t>
            </a: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1493866" y="357166"/>
            <a:ext cx="7221538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1" hangingPunct="1">
              <a:spcBef>
                <a:spcPct val="20000"/>
              </a:spcBef>
            </a:pPr>
            <a:r>
              <a:rPr lang="fr-FR" sz="3200" dirty="0" smtClean="0">
                <a:solidFill>
                  <a:srgbClr val="000080"/>
                </a:solidFill>
                <a:latin typeface="Arial" charset="0"/>
              </a:rPr>
              <a:t>Master Biologie </a:t>
            </a:r>
            <a:br>
              <a:rPr lang="fr-FR" sz="3200" dirty="0" smtClean="0">
                <a:solidFill>
                  <a:srgbClr val="000080"/>
                </a:solidFill>
                <a:latin typeface="Arial" charset="0"/>
              </a:rPr>
            </a:br>
            <a:r>
              <a:rPr lang="fr-FR" sz="3200" dirty="0" smtClean="0">
                <a:solidFill>
                  <a:srgbClr val="000080"/>
                </a:solidFill>
                <a:latin typeface="Arial" charset="0"/>
              </a:rPr>
              <a:t>et Valorisation des Plantes</a:t>
            </a:r>
            <a:endParaRPr lang="fr-FR" sz="3200" dirty="0">
              <a:solidFill>
                <a:srgbClr val="000080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" name="Connecteur droit avec flèche 62"/>
          <p:cNvCxnSpPr>
            <a:stCxn id="54" idx="3"/>
            <a:endCxn id="52" idx="1"/>
          </p:cNvCxnSpPr>
          <p:nvPr/>
        </p:nvCxnSpPr>
        <p:spPr>
          <a:xfrm flipV="1">
            <a:off x="5715008" y="2643182"/>
            <a:ext cx="1665304" cy="1035851"/>
          </a:xfrm>
          <a:prstGeom prst="straightConnector1">
            <a:avLst/>
          </a:prstGeom>
          <a:ln w="38100">
            <a:solidFill>
              <a:srgbClr val="33CC33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avec flèche 68"/>
          <p:cNvCxnSpPr>
            <a:stCxn id="54" idx="3"/>
            <a:endCxn id="62" idx="1"/>
          </p:cNvCxnSpPr>
          <p:nvPr/>
        </p:nvCxnSpPr>
        <p:spPr>
          <a:xfrm>
            <a:off x="5715008" y="3679033"/>
            <a:ext cx="1665304" cy="821537"/>
          </a:xfrm>
          <a:prstGeom prst="straightConnector1">
            <a:avLst/>
          </a:prstGeom>
          <a:ln w="38100">
            <a:solidFill>
              <a:srgbClr val="FF0000"/>
            </a:solidFill>
            <a:prstDash val="dash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avec flèche 71"/>
          <p:cNvCxnSpPr>
            <a:stCxn id="54" idx="3"/>
          </p:cNvCxnSpPr>
          <p:nvPr/>
        </p:nvCxnSpPr>
        <p:spPr>
          <a:xfrm flipV="1">
            <a:off x="5715008" y="2985552"/>
            <a:ext cx="1737312" cy="693481"/>
          </a:xfrm>
          <a:prstGeom prst="straightConnector1">
            <a:avLst/>
          </a:prstGeom>
          <a:ln w="38100">
            <a:solidFill>
              <a:srgbClr val="33CC33">
                <a:alpha val="76000"/>
              </a:srgbClr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avec flèche 74"/>
          <p:cNvCxnSpPr>
            <a:stCxn id="54" idx="3"/>
          </p:cNvCxnSpPr>
          <p:nvPr/>
        </p:nvCxnSpPr>
        <p:spPr>
          <a:xfrm flipV="1">
            <a:off x="5715008" y="3273584"/>
            <a:ext cx="1809320" cy="405449"/>
          </a:xfrm>
          <a:prstGeom prst="straightConnector1">
            <a:avLst/>
          </a:prstGeom>
          <a:ln w="38100">
            <a:solidFill>
              <a:srgbClr val="33CC33">
                <a:alpha val="47000"/>
              </a:srgbClr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Line 10"/>
          <p:cNvSpPr>
            <a:spLocks noChangeShapeType="1"/>
          </p:cNvSpPr>
          <p:nvPr/>
        </p:nvSpPr>
        <p:spPr bwMode="auto">
          <a:xfrm>
            <a:off x="6689286" y="4000504"/>
            <a:ext cx="227919" cy="485772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4" name="Line 11"/>
          <p:cNvSpPr>
            <a:spLocks noChangeShapeType="1"/>
          </p:cNvSpPr>
          <p:nvPr/>
        </p:nvSpPr>
        <p:spPr bwMode="auto">
          <a:xfrm flipH="1">
            <a:off x="6643702" y="4000504"/>
            <a:ext cx="319086" cy="485772"/>
          </a:xfrm>
          <a:prstGeom prst="line">
            <a:avLst/>
          </a:prstGeom>
          <a:noFill/>
          <a:ln w="508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5" name="ZoneTexte 84"/>
          <p:cNvSpPr txBox="1"/>
          <p:nvPr/>
        </p:nvSpPr>
        <p:spPr>
          <a:xfrm>
            <a:off x="1115616" y="4929198"/>
            <a:ext cx="18847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spcBef>
                <a:spcPts val="600"/>
              </a:spcBef>
              <a:buFontTx/>
              <a:buChar char="-"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maturité</a:t>
            </a:r>
          </a:p>
          <a:p>
            <a:pPr marL="177800" indent="-177800">
              <a:spcBef>
                <a:spcPts val="600"/>
              </a:spcBef>
              <a:buFontTx/>
              <a:buChar char="-"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état sanitaire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7" name="Rectangle 2"/>
          <p:cNvSpPr>
            <a:spLocks noGrp="1" noChangeArrowheads="1"/>
          </p:cNvSpPr>
          <p:nvPr>
            <p:ph type="title"/>
          </p:nvPr>
        </p:nvSpPr>
        <p:spPr>
          <a:xfrm>
            <a:off x="1142976" y="230667"/>
            <a:ext cx="7987376" cy="769441"/>
          </a:xfrm>
        </p:spPr>
        <p:txBody>
          <a:bodyPr wrap="square">
            <a:spAutoFit/>
          </a:bodyPr>
          <a:lstStyle/>
          <a:p>
            <a:r>
              <a:rPr lang="fr-FR" sz="4400" dirty="0"/>
              <a:t>Les </a:t>
            </a:r>
            <a:r>
              <a:rPr lang="fr-FR" sz="4400" dirty="0" smtClean="0"/>
              <a:t>objectifs de vinification</a:t>
            </a:r>
            <a:endParaRPr lang="fr-FR" sz="4400" dirty="0"/>
          </a:p>
        </p:txBody>
      </p:sp>
      <p:sp>
        <p:nvSpPr>
          <p:cNvPr id="29" name="ZoneTexte 28"/>
          <p:cNvSpPr txBox="1"/>
          <p:nvPr/>
        </p:nvSpPr>
        <p:spPr>
          <a:xfrm>
            <a:off x="5688218" y="4847594"/>
            <a:ext cx="33843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spcBef>
                <a:spcPts val="0"/>
              </a:spcBef>
              <a:buFontTx/>
              <a:buChar char="-"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vin blanc ou rouge</a:t>
            </a:r>
          </a:p>
          <a:p>
            <a:pPr marL="273050" indent="-273050">
              <a:spcBef>
                <a:spcPts val="0"/>
              </a:spcBef>
              <a:buFontTx/>
              <a:buChar char="-"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tranquille ou effervescent</a:t>
            </a:r>
          </a:p>
          <a:p>
            <a:pPr marL="273050" indent="-273050">
              <a:spcBef>
                <a:spcPts val="0"/>
              </a:spcBef>
              <a:buFontTx/>
              <a:buChar char="-"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sec ou moelleux</a:t>
            </a:r>
          </a:p>
          <a:p>
            <a:pPr marL="273050" indent="-273050">
              <a:spcBef>
                <a:spcPts val="0"/>
              </a:spcBef>
              <a:buFontTx/>
              <a:buChar char="-"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primeur ou de garde</a:t>
            </a:r>
          </a:p>
          <a:p>
            <a:pPr marL="273050" indent="-273050">
              <a:spcBef>
                <a:spcPts val="0"/>
              </a:spcBef>
              <a:buFontTx/>
              <a:buChar char="-"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de cépage ou de terroir</a:t>
            </a:r>
          </a:p>
          <a:p>
            <a:pPr marL="273050" indent="-273050">
              <a:spcBef>
                <a:spcPts val="0"/>
              </a:spcBef>
              <a:buFontTx/>
              <a:buChar char="-"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…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0" name="Groupe 29"/>
          <p:cNvGrpSpPr/>
          <p:nvPr/>
        </p:nvGrpSpPr>
        <p:grpSpPr>
          <a:xfrm>
            <a:off x="1142976" y="1275148"/>
            <a:ext cx="8001056" cy="3511174"/>
            <a:chOff x="1142976" y="1275148"/>
            <a:chExt cx="8001056" cy="3511174"/>
          </a:xfrm>
        </p:grpSpPr>
        <p:cxnSp>
          <p:nvCxnSpPr>
            <p:cNvPr id="49" name="Connecteur droit avec flèche 48"/>
            <p:cNvCxnSpPr>
              <a:stCxn id="22" idx="3"/>
              <a:endCxn id="54" idx="1"/>
            </p:cNvCxnSpPr>
            <p:nvPr/>
          </p:nvCxnSpPr>
          <p:spPr>
            <a:xfrm flipV="1">
              <a:off x="2214546" y="3679033"/>
              <a:ext cx="500066" cy="1157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AutoShape 9"/>
            <p:cNvSpPr>
              <a:spLocks noChangeArrowheads="1"/>
            </p:cNvSpPr>
            <p:nvPr/>
          </p:nvSpPr>
          <p:spPr bwMode="auto">
            <a:xfrm>
              <a:off x="6348549" y="1275148"/>
              <a:ext cx="2795483" cy="510778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eaLnBrk="0" hangingPunct="0"/>
              <a:r>
                <a:rPr lang="fr-FR" u="sng" dirty="0" smtClean="0">
                  <a:latin typeface="Arial" pitchFamily="34" charset="0"/>
                  <a:cs typeface="Arial" pitchFamily="34" charset="0"/>
                </a:rPr>
                <a:t>Objectifs qualitatifs</a:t>
              </a:r>
              <a:endParaRPr kumimoji="0" lang="fr-FR" sz="2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Organigramme : Terminateur 51"/>
            <p:cNvSpPr/>
            <p:nvPr/>
          </p:nvSpPr>
          <p:spPr>
            <a:xfrm>
              <a:off x="7380312" y="2357430"/>
              <a:ext cx="1643042" cy="571504"/>
            </a:xfrm>
            <a:prstGeom prst="flowChartTerminator">
              <a:avLst/>
            </a:prstGeom>
            <a:solidFill>
              <a:srgbClr val="FFFF9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haute</a:t>
              </a:r>
              <a:endParaRPr lang="fr-FR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Organigramme : Processus 53"/>
            <p:cNvSpPr/>
            <p:nvPr/>
          </p:nvSpPr>
          <p:spPr>
            <a:xfrm>
              <a:off x="2714612" y="3429000"/>
              <a:ext cx="3000396" cy="500066"/>
            </a:xfrm>
            <a:prstGeom prst="flowChartProcess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itinéraire technique</a:t>
              </a:r>
              <a:endParaRPr lang="fr-F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" name="Organigramme : Terminateur 60"/>
            <p:cNvSpPr/>
            <p:nvPr/>
          </p:nvSpPr>
          <p:spPr>
            <a:xfrm>
              <a:off x="7380312" y="3357562"/>
              <a:ext cx="1643074" cy="571504"/>
            </a:xfrm>
            <a:prstGeom prst="flowChartTerminator">
              <a:avLst/>
            </a:prstGeom>
            <a:solidFill>
              <a:srgbClr val="FFFF9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moyenne</a:t>
              </a:r>
              <a:endParaRPr lang="fr-FR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" name="Organigramme : Terminateur 61"/>
            <p:cNvSpPr/>
            <p:nvPr/>
          </p:nvSpPr>
          <p:spPr>
            <a:xfrm>
              <a:off x="7380312" y="4214818"/>
              <a:ext cx="1643042" cy="571504"/>
            </a:xfrm>
            <a:prstGeom prst="flowChartTerminator">
              <a:avLst/>
            </a:prstGeom>
            <a:solidFill>
              <a:srgbClr val="FFFF9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médiocre</a:t>
              </a:r>
              <a:endParaRPr lang="fr-FR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66" name="Connecteur droit avec flèche 65"/>
            <p:cNvCxnSpPr>
              <a:stCxn id="54" idx="3"/>
              <a:endCxn id="61" idx="1"/>
            </p:cNvCxnSpPr>
            <p:nvPr/>
          </p:nvCxnSpPr>
          <p:spPr>
            <a:xfrm flipV="1">
              <a:off x="5715008" y="3643314"/>
              <a:ext cx="1665304" cy="3571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/>
            <p:cNvSpPr/>
            <p:nvPr/>
          </p:nvSpPr>
          <p:spPr>
            <a:xfrm>
              <a:off x="1142976" y="3429000"/>
              <a:ext cx="1071570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r>
                <a:rPr lang="fr-FR" sz="2800" b="1" dirty="0" smtClean="0">
                  <a:solidFill>
                    <a:schemeClr val="tx1"/>
                  </a:solidFill>
                </a:rPr>
                <a:t>raisin</a:t>
              </a:r>
              <a:endParaRPr lang="fr-FR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3" name="Groupe 32"/>
          <p:cNvGrpSpPr/>
          <p:nvPr/>
        </p:nvGrpSpPr>
        <p:grpSpPr>
          <a:xfrm>
            <a:off x="1142976" y="1071546"/>
            <a:ext cx="4929222" cy="2108661"/>
            <a:chOff x="1142976" y="1071546"/>
            <a:chExt cx="4929222" cy="2108661"/>
          </a:xfrm>
        </p:grpSpPr>
        <p:pic>
          <p:nvPicPr>
            <p:cNvPr id="20" name="Picture 4" descr="C:\Documents and Settings\All Users\Bureau\Comm\Alsace\photos CIVA\05.9-riesling-185-Bouard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42976" y="1337451"/>
              <a:ext cx="1214446" cy="1842756"/>
            </a:xfrm>
            <a:prstGeom prst="rect">
              <a:avLst/>
            </a:prstGeom>
            <a:noFill/>
          </p:spPr>
        </p:pic>
        <p:sp>
          <p:nvSpPr>
            <p:cNvPr id="26" name="ZoneTexte 25"/>
            <p:cNvSpPr txBox="1"/>
            <p:nvPr/>
          </p:nvSpPr>
          <p:spPr>
            <a:xfrm>
              <a:off x="2428860" y="1285860"/>
              <a:ext cx="292895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fr-FR" u="sng" dirty="0" smtClean="0">
                  <a:latin typeface="Arial" pitchFamily="34" charset="0"/>
                  <a:cs typeface="Arial" pitchFamily="34" charset="0"/>
                </a:rPr>
                <a:t>Objectif technique</a:t>
              </a:r>
              <a:r>
                <a:rPr lang="fr-FR" dirty="0" smtClean="0">
                  <a:latin typeface="Arial" pitchFamily="34" charset="0"/>
                  <a:cs typeface="Arial" pitchFamily="34" charset="0"/>
                </a:rPr>
                <a:t> : transformation du raisin en vin</a:t>
              </a:r>
              <a:endParaRPr lang="fr-FR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386050" name="Picture 2" descr="http://t1.gstatic.com/images?q=tbn:ANd9GcTRBS9SiDKvHMioGalX32mJVyurHmPTFH0JOUxoGZuG7OucQZr-HrosLRQH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067310" y="1071546"/>
              <a:ext cx="1004888" cy="2020031"/>
            </a:xfrm>
            <a:prstGeom prst="rect">
              <a:avLst/>
            </a:prstGeom>
            <a:noFill/>
          </p:spPr>
        </p:pic>
        <p:cxnSp>
          <p:nvCxnSpPr>
            <p:cNvPr id="31" name="Connecteur droit avec flèche 30"/>
            <p:cNvCxnSpPr/>
            <p:nvPr/>
          </p:nvCxnSpPr>
          <p:spPr>
            <a:xfrm flipV="1">
              <a:off x="2500298" y="2643182"/>
              <a:ext cx="2643206" cy="1157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ZoneTexte 24"/>
          <p:cNvSpPr txBox="1"/>
          <p:nvPr/>
        </p:nvSpPr>
        <p:spPr>
          <a:xfrm>
            <a:off x="3143240" y="4857760"/>
            <a:ext cx="21431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Choix de l’itinéraire de vinification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108128" y="4171898"/>
            <a:ext cx="24641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Préserver la qualité </a:t>
            </a:r>
            <a:endParaRPr lang="fr-FR" sz="2000" dirty="0"/>
          </a:p>
        </p:txBody>
      </p:sp>
      <p:sp>
        <p:nvSpPr>
          <p:cNvPr id="28" name="Rectangle 27"/>
          <p:cNvSpPr/>
          <p:nvPr/>
        </p:nvSpPr>
        <p:spPr>
          <a:xfrm>
            <a:off x="6106509" y="1957320"/>
            <a:ext cx="23807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Améliorer la qualité</a:t>
            </a:r>
            <a:endParaRPr lang="fr-FR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4" grpId="0" animBg="1"/>
      <p:bldP spid="85" grpId="0"/>
      <p:bldP spid="29" grpId="1"/>
      <p:bldP spid="25" grpId="0"/>
      <p:bldP spid="27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57290" y="142852"/>
            <a:ext cx="7643866" cy="1000274"/>
          </a:xfrm>
          <a:effectLst>
            <a:outerShdw dist="53882" dir="2700000" algn="ctr" rotWithShape="0">
              <a:srgbClr val="875174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r>
              <a:rPr lang="fr-FR" sz="5900" dirty="0" smtClean="0">
                <a:latin typeface="Arial" charset="0"/>
              </a:rPr>
              <a:t>Œnologie </a:t>
            </a:r>
            <a:endParaRPr lang="fr-FR" sz="3200" dirty="0">
              <a:latin typeface="Arial" charset="0"/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85852" y="1214422"/>
            <a:ext cx="7696192" cy="5078313"/>
          </a:xfrm>
        </p:spPr>
        <p:txBody>
          <a:bodyPr>
            <a:spAutoFit/>
          </a:bodyPr>
          <a:lstStyle/>
          <a:p>
            <a:pPr marL="514350" indent="-514350" algn="l">
              <a:buAutoNum type="arabicPeriod"/>
            </a:pPr>
            <a:r>
              <a:rPr lang="fr-FR" sz="3600" dirty="0" smtClean="0">
                <a:solidFill>
                  <a:schemeClr val="tx1"/>
                </a:solidFill>
                <a:latin typeface="Arial" charset="0"/>
              </a:rPr>
              <a:t>Typologie des vins</a:t>
            </a:r>
          </a:p>
          <a:p>
            <a:pPr marL="514350" indent="-514350" algn="l">
              <a:buAutoNum type="arabicPeriod"/>
            </a:pPr>
            <a:r>
              <a:rPr lang="fr-FR" sz="3600" dirty="0" smtClean="0">
                <a:solidFill>
                  <a:schemeClr val="tx1"/>
                </a:solidFill>
                <a:latin typeface="Arial" charset="0"/>
              </a:rPr>
              <a:t>Qualité de la vendange</a:t>
            </a:r>
            <a:endParaRPr lang="fr-FR" sz="3600" b="0" dirty="0" smtClean="0">
              <a:solidFill>
                <a:schemeClr val="tx1"/>
              </a:solidFill>
              <a:latin typeface="Arial" charset="0"/>
            </a:endParaRPr>
          </a:p>
          <a:p>
            <a:pPr marL="971550" lvl="1" indent="-514350" algn="l"/>
            <a:r>
              <a:rPr lang="fr-FR" dirty="0" smtClean="0">
                <a:solidFill>
                  <a:schemeClr val="tx1"/>
                </a:solidFill>
                <a:latin typeface="Arial" charset="0"/>
              </a:rPr>
              <a:t>21. Maturité</a:t>
            </a:r>
          </a:p>
          <a:p>
            <a:pPr marL="971550" lvl="1" indent="-514350" algn="l"/>
            <a:r>
              <a:rPr lang="fr-FR" dirty="0" smtClean="0">
                <a:solidFill>
                  <a:schemeClr val="tx1"/>
                </a:solidFill>
                <a:latin typeface="Arial" charset="0"/>
              </a:rPr>
              <a:t>2</a:t>
            </a:r>
            <a:r>
              <a:rPr lang="fr-FR" b="0" dirty="0" smtClean="0">
                <a:solidFill>
                  <a:schemeClr val="tx1"/>
                </a:solidFill>
                <a:latin typeface="Arial" charset="0"/>
              </a:rPr>
              <a:t>2. Etat sanitaire (pourritures)</a:t>
            </a:r>
          </a:p>
          <a:p>
            <a:pPr marL="514350" indent="-514350" algn="l">
              <a:buAutoNum type="arabicPeriod"/>
            </a:pPr>
            <a:r>
              <a:rPr lang="fr-FR" sz="3600" dirty="0" smtClean="0">
                <a:solidFill>
                  <a:schemeClr val="tx1"/>
                </a:solidFill>
                <a:latin typeface="Arial" charset="0"/>
              </a:rPr>
              <a:t>Itinéraires de vinification</a:t>
            </a:r>
          </a:p>
          <a:p>
            <a:pPr marL="971550" lvl="1" indent="-514350" algn="l"/>
            <a:r>
              <a:rPr lang="fr-FR" dirty="0" smtClean="0">
                <a:solidFill>
                  <a:schemeClr val="tx1"/>
                </a:solidFill>
                <a:latin typeface="Arial" charset="0"/>
              </a:rPr>
              <a:t>31. Opérations </a:t>
            </a:r>
            <a:r>
              <a:rPr lang="fr-FR" dirty="0" err="1" smtClean="0">
                <a:solidFill>
                  <a:schemeClr val="tx1"/>
                </a:solidFill>
                <a:latin typeface="Arial" charset="0"/>
              </a:rPr>
              <a:t>préfermentaires</a:t>
            </a:r>
            <a:r>
              <a:rPr lang="fr-FR" dirty="0" smtClean="0">
                <a:solidFill>
                  <a:schemeClr val="tx1"/>
                </a:solidFill>
                <a:latin typeface="Arial" charset="0"/>
              </a:rPr>
              <a:t> communes</a:t>
            </a:r>
          </a:p>
          <a:p>
            <a:pPr marL="971550" lvl="1" indent="-514350" algn="l"/>
            <a:r>
              <a:rPr lang="fr-FR" dirty="0" smtClean="0">
                <a:solidFill>
                  <a:schemeClr val="tx1"/>
                </a:solidFill>
                <a:latin typeface="Arial" charset="0"/>
              </a:rPr>
              <a:t>32. Vinification en blanc</a:t>
            </a:r>
          </a:p>
          <a:p>
            <a:pPr marL="971550" lvl="1" indent="-514350" algn="l"/>
            <a:r>
              <a:rPr lang="fr-FR" dirty="0" smtClean="0">
                <a:solidFill>
                  <a:schemeClr val="tx1"/>
                </a:solidFill>
                <a:latin typeface="Arial" charset="0"/>
              </a:rPr>
              <a:t>33. Vinification en rouge</a:t>
            </a:r>
          </a:p>
          <a:p>
            <a:pPr marL="971550" lvl="1" indent="-514350" algn="l"/>
            <a:r>
              <a:rPr lang="fr-FR" dirty="0" smtClean="0">
                <a:solidFill>
                  <a:schemeClr val="tx1"/>
                </a:solidFill>
                <a:latin typeface="Arial" charset="0"/>
              </a:rPr>
              <a:t>34. Opérations </a:t>
            </a:r>
            <a:r>
              <a:rPr lang="fr-FR" dirty="0" smtClean="0">
                <a:solidFill>
                  <a:schemeClr val="tx1"/>
                </a:solidFill>
                <a:latin typeface="Arial" charset="0"/>
              </a:rPr>
              <a:t>post-fermentaires</a:t>
            </a:r>
            <a:endParaRPr lang="fr-FR" dirty="0" smtClean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8" name="Rectangle 6"/>
          <p:cNvSpPr>
            <a:spLocks noGrp="1" noChangeArrowheads="1"/>
          </p:cNvSpPr>
          <p:nvPr>
            <p:ph type="title"/>
          </p:nvPr>
        </p:nvSpPr>
        <p:spPr>
          <a:xfrm>
            <a:off x="1214414" y="71414"/>
            <a:ext cx="7786742" cy="769441"/>
          </a:xfrm>
        </p:spPr>
        <p:txBody>
          <a:bodyPr wrap="square">
            <a:spAutoFit/>
          </a:bodyPr>
          <a:lstStyle/>
          <a:p>
            <a:r>
              <a:rPr lang="fr-FR" sz="4400" dirty="0" smtClean="0">
                <a:latin typeface="Arial" charset="0"/>
              </a:rPr>
              <a:t>Typologie des vins</a:t>
            </a:r>
            <a:endParaRPr lang="fr-FR" sz="4400" dirty="0">
              <a:latin typeface="Arial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142976" y="1857364"/>
            <a:ext cx="1143008" cy="4857784"/>
          </a:xfrm>
          <a:prstGeom prst="rect">
            <a:avLst/>
          </a:prstGeom>
          <a:gradFill flip="none" rotWithShape="1">
            <a:gsLst>
              <a:gs pos="0">
                <a:srgbClr val="FEFE34"/>
              </a:gs>
              <a:gs pos="81000">
                <a:srgbClr val="A50021"/>
              </a:gs>
            </a:gsLst>
            <a:lin ang="5400000" scaled="1"/>
            <a:tileRect/>
          </a:gradFill>
        </p:spPr>
        <p:txBody>
          <a:bodyPr wrap="square" rtlCol="0">
            <a:noAutofit/>
          </a:bodyPr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Vins </a:t>
            </a: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Blancs</a:t>
            </a: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   </a:t>
            </a:r>
          </a:p>
          <a:p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      </a:t>
            </a:r>
          </a:p>
          <a:p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Rosés</a:t>
            </a:r>
          </a:p>
          <a:p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rouges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1" name="Groupe 20"/>
          <p:cNvGrpSpPr/>
          <p:nvPr/>
        </p:nvGrpSpPr>
        <p:grpSpPr>
          <a:xfrm>
            <a:off x="1142976" y="1395696"/>
            <a:ext cx="8001024" cy="461668"/>
            <a:chOff x="1142976" y="1395696"/>
            <a:chExt cx="8001024" cy="461668"/>
          </a:xfrm>
        </p:grpSpPr>
        <p:sp>
          <p:nvSpPr>
            <p:cNvPr id="8" name="ZoneTexte 7"/>
            <p:cNvSpPr txBox="1"/>
            <p:nvPr/>
          </p:nvSpPr>
          <p:spPr>
            <a:xfrm>
              <a:off x="1142976" y="1395698"/>
              <a:ext cx="1143008" cy="461666"/>
            </a:xfrm>
            <a:prstGeom prst="rect">
              <a:avLst/>
            </a:prstGeom>
            <a:solidFill>
              <a:srgbClr val="F6F188"/>
            </a:solidFill>
          </p:spPr>
          <p:txBody>
            <a:bodyPr wrap="square" rtlCol="0">
              <a:noAutofit/>
            </a:bodyPr>
            <a:lstStyle/>
            <a:p>
              <a:r>
                <a:rPr lang="fr-FR" sz="1800" dirty="0" smtClean="0">
                  <a:latin typeface="Arial" pitchFamily="34" charset="0"/>
                  <a:cs typeface="Arial" pitchFamily="34" charset="0"/>
                </a:rPr>
                <a:t>Sucres</a:t>
              </a:r>
              <a:endParaRPr lang="fr-FR" sz="18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2285984" y="1395696"/>
              <a:ext cx="3429024" cy="461667"/>
            </a:xfrm>
            <a:prstGeom prst="rect">
              <a:avLst/>
            </a:prstGeom>
            <a:gradFill flip="none" rotWithShape="1">
              <a:gsLst>
                <a:gs pos="0">
                  <a:srgbClr val="FFFF00"/>
                </a:gs>
                <a:gs pos="81000">
                  <a:srgbClr val="FF9933"/>
                </a:gs>
              </a:gsLst>
              <a:lin ang="0" scaled="1"/>
              <a:tileRect/>
            </a:gradFill>
          </p:spPr>
          <p:txBody>
            <a:bodyPr wrap="square" rtlCol="0">
              <a:noAutofit/>
            </a:bodyPr>
            <a:lstStyle/>
            <a:p>
              <a:r>
                <a:rPr lang="fr-FR" sz="1800" dirty="0" smtClean="0">
                  <a:latin typeface="Arial" pitchFamily="34" charset="0"/>
                  <a:cs typeface="Arial" pitchFamily="34" charset="0"/>
                </a:rPr>
                <a:t>faible                                élevé</a:t>
              </a:r>
              <a:endParaRPr lang="fr-FR" sz="18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5714976" y="1395698"/>
              <a:ext cx="3429024" cy="461666"/>
            </a:xfrm>
            <a:prstGeom prst="rect">
              <a:avLst/>
            </a:prstGeom>
            <a:gradFill flip="none" rotWithShape="1">
              <a:gsLst>
                <a:gs pos="0">
                  <a:srgbClr val="FFFF00"/>
                </a:gs>
                <a:gs pos="81000">
                  <a:srgbClr val="FF9933"/>
                </a:gs>
              </a:gsLst>
              <a:lin ang="0" scaled="1"/>
              <a:tileRect/>
            </a:gradFill>
          </p:spPr>
          <p:txBody>
            <a:bodyPr wrap="square" rtlCol="0">
              <a:noAutofit/>
            </a:bodyPr>
            <a:lstStyle/>
            <a:p>
              <a:r>
                <a:rPr lang="fr-FR" sz="1800" smtClean="0">
                  <a:latin typeface="Arial" pitchFamily="34" charset="0"/>
                  <a:cs typeface="Arial" pitchFamily="34" charset="0"/>
                </a:rPr>
                <a:t>faible                                </a:t>
              </a:r>
              <a:r>
                <a:rPr lang="fr-FR" sz="1800" dirty="0" smtClean="0">
                  <a:latin typeface="Arial" pitchFamily="34" charset="0"/>
                  <a:cs typeface="Arial" pitchFamily="34" charset="0"/>
                </a:rPr>
                <a:t>élevé</a:t>
              </a:r>
              <a:endParaRPr lang="fr-FR" sz="18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2" name="ZoneTexte 11"/>
          <p:cNvSpPr txBox="1"/>
          <p:nvPr/>
        </p:nvSpPr>
        <p:spPr>
          <a:xfrm>
            <a:off x="2285984" y="1857364"/>
            <a:ext cx="1785950" cy="13573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fr-FR" sz="2800" b="1" dirty="0" smtClean="0">
                <a:latin typeface="Arial" pitchFamily="34" charset="0"/>
                <a:cs typeface="Arial" pitchFamily="34" charset="0"/>
              </a:rPr>
              <a:t>Vins blancs </a:t>
            </a:r>
            <a:br>
              <a:rPr lang="fr-FR" sz="2800" b="1" dirty="0" smtClean="0">
                <a:latin typeface="Arial" pitchFamily="34" charset="0"/>
                <a:cs typeface="Arial" pitchFamily="34" charset="0"/>
              </a:rPr>
            </a:br>
            <a:r>
              <a:rPr lang="fr-FR" sz="2800" dirty="0" smtClean="0">
                <a:latin typeface="Arial" pitchFamily="34" charset="0"/>
                <a:cs typeface="Arial" pitchFamily="34" charset="0"/>
              </a:rPr>
              <a:t>± </a:t>
            </a:r>
            <a:r>
              <a:rPr lang="fr-FR" sz="2800" b="1" dirty="0" smtClean="0">
                <a:latin typeface="Arial" pitchFamily="34" charset="0"/>
                <a:cs typeface="Arial" pitchFamily="34" charset="0"/>
              </a:rPr>
              <a:t>secs</a:t>
            </a:r>
            <a:endParaRPr lang="fr-FR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4071934" y="1857364"/>
            <a:ext cx="1643074" cy="13573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fr-FR" dirty="0" smtClean="0">
                <a:latin typeface="Arial" pitchFamily="34" charset="0"/>
                <a:cs typeface="Arial" pitchFamily="34" charset="0"/>
              </a:rPr>
              <a:t>Vins liquoreux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715008" y="1857364"/>
            <a:ext cx="3428992" cy="33575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fr-FR" dirty="0" smtClean="0">
                <a:latin typeface="Arial" pitchFamily="34" charset="0"/>
                <a:cs typeface="Arial" pitchFamily="34" charset="0"/>
              </a:rPr>
              <a:t>Méthodes traditionnelles</a:t>
            </a:r>
          </a:p>
          <a:p>
            <a:pPr algn="ctr"/>
            <a:r>
              <a:rPr lang="fr-FR" dirty="0" smtClean="0">
                <a:latin typeface="Arial" pitchFamily="34" charset="0"/>
                <a:cs typeface="Arial" pitchFamily="34" charset="0"/>
              </a:rPr>
              <a:t>blancs et rosés </a:t>
            </a:r>
            <a:r>
              <a:rPr lang="fr-FR" sz="1800" dirty="0" smtClean="0">
                <a:latin typeface="Arial" pitchFamily="34" charset="0"/>
                <a:cs typeface="Arial" pitchFamily="34" charset="0"/>
              </a:rPr>
              <a:t>(Champagne, Crémants)</a:t>
            </a:r>
          </a:p>
          <a:p>
            <a:pPr algn="ctr"/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fr-FR" dirty="0" smtClean="0">
                <a:latin typeface="Arial" pitchFamily="34" charset="0"/>
                <a:cs typeface="Arial" pitchFamily="34" charset="0"/>
              </a:rPr>
              <a:t>&amp;</a:t>
            </a:r>
          </a:p>
          <a:p>
            <a:pPr algn="ctr"/>
            <a:r>
              <a:rPr lang="fr-FR" sz="2000" dirty="0" smtClean="0">
                <a:latin typeface="Arial" pitchFamily="34" charset="0"/>
                <a:cs typeface="Arial" pitchFamily="34" charset="0"/>
              </a:rPr>
              <a:t>Autres vins mousseux blancs et rosés</a:t>
            </a:r>
            <a:endParaRPr lang="fr-FR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285984" y="5357827"/>
            <a:ext cx="1785950" cy="13573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fr-FR" sz="2800" b="1" dirty="0" smtClean="0">
                <a:latin typeface="Arial" pitchFamily="34" charset="0"/>
                <a:cs typeface="Arial" pitchFamily="34" charset="0"/>
              </a:rPr>
              <a:t>Vins rouges secs</a:t>
            </a:r>
            <a:endParaRPr lang="fr-FR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5857884" y="5500702"/>
            <a:ext cx="3071834" cy="118818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fr-FR" sz="1600" dirty="0" smtClean="0">
                <a:latin typeface="Arial" pitchFamily="34" charset="0"/>
                <a:cs typeface="Arial" pitchFamily="34" charset="0"/>
              </a:rPr>
              <a:t>Vins rouges pétillants </a:t>
            </a:r>
          </a:p>
          <a:p>
            <a:pPr algn="ctr"/>
            <a:r>
              <a:rPr lang="fr-FR" sz="1600" dirty="0" smtClean="0">
                <a:latin typeface="Arial" pitchFamily="34" charset="0"/>
                <a:cs typeface="Arial" pitchFamily="34" charset="0"/>
              </a:rPr>
              <a:t>(effervescents rarement)</a:t>
            </a:r>
            <a:endParaRPr lang="fr-FR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2285984" y="3214686"/>
            <a:ext cx="2286016" cy="21431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pPr algn="ctr"/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fr-FR" dirty="0" smtClean="0">
                <a:latin typeface="Arial" pitchFamily="34" charset="0"/>
                <a:cs typeface="Arial" pitchFamily="34" charset="0"/>
              </a:rPr>
              <a:t>Vins rosés</a:t>
            </a:r>
          </a:p>
          <a:p>
            <a:pPr algn="ctr"/>
            <a:r>
              <a:rPr lang="fr-FR" dirty="0" smtClean="0">
                <a:latin typeface="Arial" pitchFamily="34" charset="0"/>
                <a:cs typeface="Arial" pitchFamily="34" charset="0"/>
              </a:rPr>
              <a:t>± colorés</a:t>
            </a:r>
          </a:p>
          <a:p>
            <a:pPr algn="ctr"/>
            <a:r>
              <a:rPr lang="fr-FR" dirty="0" smtClean="0">
                <a:latin typeface="Arial" pitchFamily="34" charset="0"/>
                <a:cs typeface="Arial" pitchFamily="34" charset="0"/>
              </a:rPr>
              <a:t>± sucrés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9" name="Groupe 18"/>
          <p:cNvGrpSpPr/>
          <p:nvPr/>
        </p:nvGrpSpPr>
        <p:grpSpPr>
          <a:xfrm>
            <a:off x="1142976" y="928670"/>
            <a:ext cx="8001024" cy="461665"/>
            <a:chOff x="1142976" y="928670"/>
            <a:chExt cx="8001024" cy="461665"/>
          </a:xfrm>
        </p:grpSpPr>
        <p:sp>
          <p:nvSpPr>
            <p:cNvPr id="6" name="ZoneTexte 5"/>
            <p:cNvSpPr txBox="1"/>
            <p:nvPr/>
          </p:nvSpPr>
          <p:spPr>
            <a:xfrm>
              <a:off x="1142976" y="928670"/>
              <a:ext cx="1143008" cy="461665"/>
            </a:xfrm>
            <a:prstGeom prst="rect">
              <a:avLst/>
            </a:prstGeom>
            <a:solidFill>
              <a:srgbClr val="99CCFF"/>
            </a:solidFill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latin typeface="Arial" pitchFamily="34" charset="0"/>
                  <a:cs typeface="Arial" pitchFamily="34" charset="0"/>
                </a:rPr>
                <a:t>CO</a:t>
              </a:r>
              <a:r>
                <a:rPr lang="fr-FR" baseline="-25000" dirty="0" smtClean="0"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dirty="0" smtClean="0">
                  <a:latin typeface="Arial" pitchFamily="34" charset="0"/>
                  <a:cs typeface="Arial" pitchFamily="34" charset="0"/>
                </a:rPr>
                <a:t>      </a:t>
              </a:r>
              <a:endParaRPr lang="fr-FR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2285984" y="928670"/>
              <a:ext cx="3429024" cy="46166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>
                  <a:latin typeface="Arial" pitchFamily="34" charset="0"/>
                  <a:cs typeface="Arial" pitchFamily="34" charset="0"/>
                </a:rPr>
                <a:t>tranquilles </a:t>
              </a:r>
              <a:r>
                <a:rPr lang="fr-FR" sz="1800" dirty="0" smtClean="0">
                  <a:latin typeface="Arial" pitchFamily="34" charset="0"/>
                  <a:cs typeface="Arial" pitchFamily="34" charset="0"/>
                </a:rPr>
                <a:t>(perlant)</a:t>
              </a:r>
              <a:endParaRPr lang="fr-FR" sz="2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5714976" y="928670"/>
              <a:ext cx="3429024" cy="461665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800" dirty="0" smtClean="0">
                  <a:latin typeface="Arial" pitchFamily="34" charset="0"/>
                  <a:cs typeface="Arial" pitchFamily="34" charset="0"/>
                </a:rPr>
                <a:t>(pétillant)</a:t>
              </a:r>
              <a:r>
                <a:rPr lang="fr-FR" sz="2000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dirty="0" smtClean="0">
                  <a:latin typeface="Arial" pitchFamily="34" charset="0"/>
                  <a:cs typeface="Arial" pitchFamily="34" charset="0"/>
                </a:rPr>
                <a:t>mousseux    </a:t>
              </a:r>
              <a:endParaRPr lang="fr-FR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" name="ZoneTexte 19"/>
          <p:cNvSpPr txBox="1"/>
          <p:nvPr/>
        </p:nvSpPr>
        <p:spPr>
          <a:xfrm>
            <a:off x="4572000" y="1857364"/>
            <a:ext cx="1143008" cy="485778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pPr algn="ctr"/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fr-FR" dirty="0" smtClean="0">
                <a:latin typeface="Arial" pitchFamily="34" charset="0"/>
                <a:cs typeface="Arial" pitchFamily="34" charset="0"/>
              </a:rPr>
              <a:t>Vins </a:t>
            </a:r>
          </a:p>
          <a:p>
            <a:pPr algn="ctr"/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fr-FR" dirty="0" smtClean="0">
                <a:latin typeface="Arial" pitchFamily="34" charset="0"/>
                <a:cs typeface="Arial" pitchFamily="34" charset="0"/>
              </a:rPr>
              <a:t>de</a:t>
            </a:r>
          </a:p>
          <a:p>
            <a:pPr algn="ctr"/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fr-FR" dirty="0" smtClean="0">
                <a:latin typeface="Arial" pitchFamily="34" charset="0"/>
                <a:cs typeface="Arial" pitchFamily="34" charset="0"/>
              </a:rPr>
              <a:t>liqueur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57290" y="142852"/>
            <a:ext cx="7643866" cy="1000274"/>
          </a:xfrm>
          <a:effectLst>
            <a:outerShdw dist="53882" dir="2700000" algn="ctr" rotWithShape="0">
              <a:srgbClr val="875174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r>
              <a:rPr lang="fr-FR" sz="5900" dirty="0" smtClean="0">
                <a:latin typeface="Arial" charset="0"/>
              </a:rPr>
              <a:t>Œnologie </a:t>
            </a:r>
            <a:endParaRPr lang="fr-FR" sz="3200" dirty="0">
              <a:latin typeface="Arial" charset="0"/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85852" y="1214422"/>
            <a:ext cx="7696192" cy="5078313"/>
          </a:xfrm>
        </p:spPr>
        <p:txBody>
          <a:bodyPr>
            <a:spAutoFit/>
          </a:bodyPr>
          <a:lstStyle/>
          <a:p>
            <a:pPr marL="514350" indent="-514350" algn="l">
              <a:buAutoNum type="arabicPeriod"/>
            </a:pPr>
            <a:r>
              <a:rPr lang="fr-FR" sz="3600" dirty="0" smtClean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Typologie des vins</a:t>
            </a:r>
          </a:p>
          <a:p>
            <a:pPr marL="514350" indent="-514350" algn="l">
              <a:buAutoNum type="arabicPeriod"/>
            </a:pPr>
            <a:r>
              <a:rPr lang="fr-FR" sz="3600" dirty="0" smtClean="0">
                <a:solidFill>
                  <a:schemeClr val="tx1"/>
                </a:solidFill>
                <a:latin typeface="Arial" charset="0"/>
              </a:rPr>
              <a:t>Qualité de la vendange</a:t>
            </a:r>
            <a:endParaRPr lang="fr-FR" sz="3600" b="0" dirty="0" smtClean="0">
              <a:solidFill>
                <a:schemeClr val="tx1"/>
              </a:solidFill>
              <a:latin typeface="Arial" charset="0"/>
            </a:endParaRPr>
          </a:p>
          <a:p>
            <a:pPr marL="971550" lvl="1" indent="-514350" algn="l"/>
            <a:r>
              <a:rPr lang="fr-FR" dirty="0" smtClean="0">
                <a:solidFill>
                  <a:schemeClr val="tx1"/>
                </a:solidFill>
                <a:latin typeface="Arial" charset="0"/>
              </a:rPr>
              <a:t>21. Maturité</a:t>
            </a:r>
          </a:p>
          <a:p>
            <a:pPr marL="971550" lvl="1" indent="-514350" algn="l"/>
            <a:r>
              <a:rPr lang="fr-FR" dirty="0" smtClean="0">
                <a:solidFill>
                  <a:schemeClr val="tx1"/>
                </a:solidFill>
                <a:latin typeface="Arial" charset="0"/>
              </a:rPr>
              <a:t>2</a:t>
            </a:r>
            <a:r>
              <a:rPr lang="fr-FR" b="0" dirty="0" smtClean="0">
                <a:solidFill>
                  <a:schemeClr val="tx1"/>
                </a:solidFill>
                <a:latin typeface="Arial" charset="0"/>
              </a:rPr>
              <a:t>2. Etat sanitaire (pourritures)</a:t>
            </a:r>
          </a:p>
          <a:p>
            <a:pPr marL="514350" indent="-514350" algn="l">
              <a:buAutoNum type="arabicPeriod"/>
            </a:pPr>
            <a:r>
              <a:rPr lang="fr-FR" sz="3600" dirty="0" smtClean="0">
                <a:solidFill>
                  <a:schemeClr val="tx1"/>
                </a:solidFill>
                <a:latin typeface="Arial" charset="0"/>
              </a:rPr>
              <a:t>Itinéraires de vinification</a:t>
            </a:r>
          </a:p>
          <a:p>
            <a:pPr marL="971550" lvl="1" indent="-514350" algn="l"/>
            <a:r>
              <a:rPr lang="fr-FR" dirty="0" smtClean="0">
                <a:solidFill>
                  <a:schemeClr val="tx1"/>
                </a:solidFill>
                <a:latin typeface="Arial" charset="0"/>
              </a:rPr>
              <a:t>31. Opérations </a:t>
            </a:r>
            <a:r>
              <a:rPr lang="fr-FR" dirty="0" err="1" smtClean="0">
                <a:solidFill>
                  <a:schemeClr val="tx1"/>
                </a:solidFill>
                <a:latin typeface="Arial" charset="0"/>
              </a:rPr>
              <a:t>préfermentaires</a:t>
            </a:r>
            <a:r>
              <a:rPr lang="fr-FR" dirty="0" smtClean="0">
                <a:solidFill>
                  <a:schemeClr val="tx1"/>
                </a:solidFill>
                <a:latin typeface="Arial" charset="0"/>
              </a:rPr>
              <a:t> communes</a:t>
            </a:r>
          </a:p>
          <a:p>
            <a:pPr marL="971550" lvl="1" indent="-514350" algn="l"/>
            <a:r>
              <a:rPr lang="fr-FR" dirty="0" smtClean="0">
                <a:solidFill>
                  <a:schemeClr val="tx1"/>
                </a:solidFill>
                <a:latin typeface="Arial" charset="0"/>
              </a:rPr>
              <a:t>32. Vinification en blanc</a:t>
            </a:r>
          </a:p>
          <a:p>
            <a:pPr marL="971550" lvl="1" indent="-514350" algn="l"/>
            <a:r>
              <a:rPr lang="fr-FR" dirty="0" smtClean="0">
                <a:solidFill>
                  <a:schemeClr val="tx1"/>
                </a:solidFill>
                <a:latin typeface="Arial" charset="0"/>
              </a:rPr>
              <a:t>33. Vinification en rouge</a:t>
            </a:r>
          </a:p>
          <a:p>
            <a:pPr marL="971550" lvl="1" indent="-514350" algn="l"/>
            <a:r>
              <a:rPr lang="fr-FR" dirty="0" smtClean="0">
                <a:solidFill>
                  <a:schemeClr val="tx1"/>
                </a:solidFill>
                <a:latin typeface="Arial" charset="0"/>
              </a:rPr>
              <a:t>34. Opérations </a:t>
            </a:r>
            <a:r>
              <a:rPr lang="fr-FR" dirty="0" smtClean="0">
                <a:solidFill>
                  <a:schemeClr val="tx1"/>
                </a:solidFill>
                <a:latin typeface="Arial" charset="0"/>
              </a:rPr>
              <a:t>post-fermentaires</a:t>
            </a:r>
            <a:endParaRPr lang="fr-FR" dirty="0" smtClean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8" name="Rectangle 6"/>
          <p:cNvSpPr>
            <a:spLocks noGrp="1" noChangeArrowheads="1"/>
          </p:cNvSpPr>
          <p:nvPr>
            <p:ph type="title"/>
          </p:nvPr>
        </p:nvSpPr>
        <p:spPr>
          <a:xfrm>
            <a:off x="1214414" y="230667"/>
            <a:ext cx="7786742" cy="769441"/>
          </a:xfrm>
        </p:spPr>
        <p:txBody>
          <a:bodyPr wrap="square">
            <a:spAutoFit/>
          </a:bodyPr>
          <a:lstStyle/>
          <a:p>
            <a:r>
              <a:rPr lang="fr-FR" sz="4400" dirty="0" smtClean="0">
                <a:latin typeface="Arial" charset="0"/>
              </a:rPr>
              <a:t>La maturation</a:t>
            </a:r>
            <a:endParaRPr lang="fr-FR" sz="4400" dirty="0">
              <a:latin typeface="Arial" charset="0"/>
            </a:endParaRPr>
          </a:p>
        </p:txBody>
      </p:sp>
      <p:sp>
        <p:nvSpPr>
          <p:cNvPr id="28674" name="Rectangle 2"/>
          <p:cNvSpPr>
            <a:spLocks noGrp="1" noChangeArrowheads="1"/>
          </p:cNvSpPr>
          <p:nvPr>
            <p:ph sz="half" idx="1"/>
          </p:nvPr>
        </p:nvSpPr>
        <p:spPr>
          <a:xfrm>
            <a:off x="1214414" y="1142984"/>
            <a:ext cx="7786742" cy="5367342"/>
          </a:xfrm>
          <a:ln w="38100">
            <a:noFill/>
          </a:ln>
        </p:spPr>
        <p:txBody>
          <a:bodyPr/>
          <a:lstStyle/>
          <a:p>
            <a:pPr marL="0" indent="0">
              <a:spcBef>
                <a:spcPts val="1200"/>
              </a:spcBef>
              <a:buNone/>
            </a:pPr>
            <a:r>
              <a:rPr lang="fr-FR" sz="2400" dirty="0" smtClean="0">
                <a:latin typeface="Arial" charset="0"/>
              </a:rPr>
              <a:t>La maturation commence à la véraison</a:t>
            </a:r>
          </a:p>
          <a:p>
            <a:pPr marL="355600" lvl="1" indent="0">
              <a:spcBef>
                <a:spcPts val="0"/>
              </a:spcBef>
              <a:buNone/>
              <a:tabLst>
                <a:tab pos="3671888" algn="l"/>
              </a:tabLst>
            </a:pPr>
            <a:r>
              <a:rPr lang="fr-FR" sz="2000" dirty="0" smtClean="0">
                <a:latin typeface="Arial" charset="0"/>
              </a:rPr>
              <a:t>Changement de couleur et de texture de la baie</a:t>
            </a:r>
          </a:p>
          <a:p>
            <a:pPr marL="355600" lvl="1" indent="0">
              <a:spcBef>
                <a:spcPts val="0"/>
              </a:spcBef>
              <a:buNone/>
              <a:tabLst>
                <a:tab pos="3671888" algn="l"/>
              </a:tabLst>
            </a:pPr>
            <a:r>
              <a:rPr lang="fr-FR" sz="2000" dirty="0" smtClean="0">
                <a:latin typeface="Arial" charset="0"/>
              </a:rPr>
              <a:t>Modifications de la physiologie de la baie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fr-FR" sz="2400" dirty="0" smtClean="0">
                <a:latin typeface="Arial" charset="0"/>
              </a:rPr>
              <a:t>Composition de la baie  de raisin</a:t>
            </a:r>
          </a:p>
          <a:p>
            <a:pPr marL="355600" lvl="1" indent="0">
              <a:spcBef>
                <a:spcPts val="0"/>
              </a:spcBef>
              <a:buNone/>
              <a:tabLst>
                <a:tab pos="7529513" algn="r"/>
              </a:tabLst>
            </a:pPr>
            <a:r>
              <a:rPr lang="fr-FR" sz="2000" dirty="0" smtClean="0">
                <a:latin typeface="Arial" charset="0"/>
              </a:rPr>
              <a:t>Sucres (glucose, fructose)	</a:t>
            </a:r>
            <a:r>
              <a:rPr lang="fr-FR" sz="2000" dirty="0" smtClean="0">
                <a:latin typeface="Arial" charset="0"/>
                <a:sym typeface="Wingdings 3"/>
              </a:rPr>
              <a:t></a:t>
            </a:r>
            <a:endParaRPr lang="fr-FR" sz="2000" dirty="0" smtClean="0">
              <a:latin typeface="Arial" charset="0"/>
            </a:endParaRPr>
          </a:p>
          <a:p>
            <a:pPr marL="355600" lvl="1" indent="0">
              <a:spcBef>
                <a:spcPts val="0"/>
              </a:spcBef>
              <a:buNone/>
              <a:tabLst>
                <a:tab pos="7529513" algn="r"/>
              </a:tabLst>
            </a:pPr>
            <a:r>
              <a:rPr lang="fr-FR" sz="2000" dirty="0" smtClean="0">
                <a:latin typeface="Arial" charset="0"/>
              </a:rPr>
              <a:t>Acides organiques : acide tartrique	</a:t>
            </a:r>
            <a:r>
              <a:rPr lang="fr-FR" sz="2000" dirty="0" smtClean="0">
                <a:latin typeface="Arial" charset="0"/>
                <a:sym typeface="Wingdings 3"/>
              </a:rPr>
              <a:t></a:t>
            </a:r>
            <a:endParaRPr lang="fr-FR" sz="2000" dirty="0" smtClean="0">
              <a:latin typeface="Arial" charset="0"/>
            </a:endParaRPr>
          </a:p>
          <a:p>
            <a:pPr marL="355600" lvl="1" indent="0">
              <a:spcBef>
                <a:spcPts val="0"/>
              </a:spcBef>
              <a:buNone/>
              <a:tabLst>
                <a:tab pos="7529513" algn="r"/>
              </a:tabLst>
            </a:pPr>
            <a:r>
              <a:rPr lang="fr-FR" sz="2000" dirty="0" smtClean="0">
                <a:latin typeface="Arial" charset="0"/>
              </a:rPr>
              <a:t>                                 acide malique	</a:t>
            </a:r>
            <a:r>
              <a:rPr lang="fr-FR" sz="2000" dirty="0" smtClean="0">
                <a:latin typeface="Arial" charset="0"/>
                <a:sym typeface="Wingdings 3"/>
              </a:rPr>
              <a:t></a:t>
            </a:r>
            <a:endParaRPr lang="fr-FR" sz="2000" dirty="0" smtClean="0">
              <a:latin typeface="Arial" charset="0"/>
            </a:endParaRPr>
          </a:p>
          <a:p>
            <a:pPr marL="355600" lvl="1" indent="0">
              <a:spcBef>
                <a:spcPts val="0"/>
              </a:spcBef>
              <a:buNone/>
              <a:tabLst>
                <a:tab pos="7529513" algn="r"/>
              </a:tabLst>
            </a:pPr>
            <a:r>
              <a:rPr lang="fr-FR" sz="2000" dirty="0" smtClean="0">
                <a:latin typeface="Arial" charset="0"/>
              </a:rPr>
              <a:t>Composés phénoliques (anthocyanes, tanins)	</a:t>
            </a:r>
            <a:r>
              <a:rPr lang="fr-FR" sz="2000" dirty="0" smtClean="0">
                <a:latin typeface="Arial" charset="0"/>
                <a:sym typeface="Wingdings 3"/>
              </a:rPr>
              <a:t>  ou </a:t>
            </a:r>
            <a:endParaRPr lang="fr-FR" sz="2000" dirty="0" smtClean="0">
              <a:latin typeface="Arial" charset="0"/>
            </a:endParaRPr>
          </a:p>
          <a:p>
            <a:pPr marL="355600" lvl="1" indent="0">
              <a:spcBef>
                <a:spcPts val="0"/>
              </a:spcBef>
              <a:buNone/>
              <a:tabLst>
                <a:tab pos="7529513" algn="r"/>
              </a:tabLst>
            </a:pPr>
            <a:r>
              <a:rPr lang="fr-FR" sz="2000" dirty="0" smtClean="0">
                <a:latin typeface="Arial" charset="0"/>
              </a:rPr>
              <a:t>Composés aromatiques (terpènes thiols,.)	</a:t>
            </a:r>
            <a:r>
              <a:rPr lang="fr-FR" sz="2000" dirty="0" smtClean="0">
                <a:latin typeface="Arial" charset="0"/>
                <a:sym typeface="Wingdings 3"/>
              </a:rPr>
              <a:t>  ou </a:t>
            </a:r>
            <a:endParaRPr lang="fr-FR" sz="2000" dirty="0" smtClean="0">
              <a:latin typeface="Arial" charset="0"/>
            </a:endParaRPr>
          </a:p>
          <a:p>
            <a:pPr marL="355600" lvl="1" indent="0">
              <a:spcBef>
                <a:spcPts val="0"/>
              </a:spcBef>
              <a:buNone/>
              <a:tabLst>
                <a:tab pos="7529513" algn="r"/>
              </a:tabLst>
            </a:pPr>
            <a:r>
              <a:rPr lang="fr-FR" sz="2000" dirty="0" smtClean="0">
                <a:latin typeface="Arial" charset="0"/>
              </a:rPr>
              <a:t>Composés azotés (ammonium, acides aminés,..)	</a:t>
            </a:r>
            <a:r>
              <a:rPr lang="fr-FR" sz="2000" dirty="0" smtClean="0">
                <a:latin typeface="Arial" charset="0"/>
                <a:sym typeface="Wingdings 3"/>
              </a:rPr>
              <a:t>  ou </a:t>
            </a:r>
            <a:endParaRPr lang="fr-FR" sz="2000" dirty="0" smtClean="0">
              <a:latin typeface="Arial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fr-FR" sz="2400" dirty="0" smtClean="0">
                <a:latin typeface="Arial" charset="0"/>
              </a:rPr>
              <a:t>Maturité optimale (date de récolte)</a:t>
            </a: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marL="355600" lvl="1" indent="0">
              <a:spcBef>
                <a:spcPts val="0"/>
              </a:spcBef>
              <a:buNone/>
            </a:pPr>
            <a:r>
              <a:rPr lang="fr-FR" sz="2000" dirty="0" smtClean="0">
                <a:latin typeface="Arial" charset="0"/>
              </a:rPr>
              <a:t>Elle est variable selon le type de vin recherché</a:t>
            </a:r>
          </a:p>
          <a:p>
            <a:pPr marL="355600" lvl="1" indent="0">
              <a:spcBef>
                <a:spcPts val="0"/>
              </a:spcBef>
              <a:buNone/>
            </a:pPr>
            <a:r>
              <a:rPr lang="fr-FR" sz="2000" dirty="0" smtClean="0">
                <a:latin typeface="Arial" charset="0"/>
              </a:rPr>
              <a:t>Ce n’est pas un optimum sur une courbe</a:t>
            </a:r>
          </a:p>
          <a:p>
            <a:pPr marL="355600" lvl="1" indent="0">
              <a:spcBef>
                <a:spcPts val="0"/>
              </a:spcBef>
              <a:buNone/>
            </a:pPr>
            <a:r>
              <a:rPr lang="fr-FR" sz="2000" dirty="0" smtClean="0">
                <a:latin typeface="Arial" charset="0"/>
              </a:rPr>
              <a:t>Mais le meilleur compromis permettant d’avoir un maximum de paramètres à l’optimum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28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286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86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86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286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286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286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286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2867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2867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58888" y="274638"/>
            <a:ext cx="7599362" cy="707886"/>
          </a:xfrm>
        </p:spPr>
        <p:txBody>
          <a:bodyPr>
            <a:spAutoFit/>
          </a:bodyPr>
          <a:lstStyle/>
          <a:p>
            <a:r>
              <a:rPr lang="fr-FR" dirty="0" smtClean="0"/>
              <a:t>Composition du raisin</a:t>
            </a:r>
            <a:endParaRPr lang="fr-FR" dirty="0"/>
          </a:p>
        </p:txBody>
      </p:sp>
      <p:pic>
        <p:nvPicPr>
          <p:cNvPr id="5" name="Image 4" descr="Raisin.jpg"/>
          <p:cNvPicPr>
            <a:picLocks noChangeAspect="1"/>
          </p:cNvPicPr>
          <p:nvPr/>
        </p:nvPicPr>
        <p:blipFill>
          <a:blip r:embed="rId3"/>
          <a:srcRect t="27816"/>
          <a:stretch>
            <a:fillRect/>
          </a:stretch>
        </p:blipFill>
        <p:spPr>
          <a:xfrm>
            <a:off x="2151399" y="928670"/>
            <a:ext cx="5563873" cy="4297602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285852" y="5357826"/>
            <a:ext cx="75724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Zone périphérique</a:t>
            </a:r>
            <a:r>
              <a:rPr lang="fr-FR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: riche en potassium, anions, en composés aromatiques et </a:t>
            </a:r>
            <a:r>
              <a:rPr lang="fr-FR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polyphénols</a:t>
            </a:r>
            <a:r>
              <a:rPr lang="fr-FR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(anthocyanes et tanins souples)</a:t>
            </a:r>
            <a:endParaRPr lang="fr-FR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Bouée 6"/>
          <p:cNvSpPr/>
          <p:nvPr/>
        </p:nvSpPr>
        <p:spPr>
          <a:xfrm>
            <a:off x="3000364" y="2071678"/>
            <a:ext cx="3357586" cy="3000396"/>
          </a:xfrm>
          <a:prstGeom prst="donut">
            <a:avLst>
              <a:gd name="adj" fmla="val 9227"/>
            </a:avLst>
          </a:prstGeom>
          <a:solidFill>
            <a:srgbClr val="FF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cxnSp>
        <p:nvCxnSpPr>
          <p:cNvPr id="9" name="Connecteur droit avec flèche 8"/>
          <p:cNvCxnSpPr/>
          <p:nvPr/>
        </p:nvCxnSpPr>
        <p:spPr>
          <a:xfrm rot="5400000" flipH="1" flipV="1">
            <a:off x="2250265" y="4321975"/>
            <a:ext cx="1071570" cy="857256"/>
          </a:xfrm>
          <a:prstGeom prst="straightConnector1">
            <a:avLst/>
          </a:prstGeom>
          <a:ln w="63500">
            <a:solidFill>
              <a:srgbClr val="FF0000">
                <a:alpha val="42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58888" y="274638"/>
            <a:ext cx="7599362" cy="707886"/>
          </a:xfrm>
        </p:spPr>
        <p:txBody>
          <a:bodyPr>
            <a:spAutoFit/>
          </a:bodyPr>
          <a:lstStyle/>
          <a:p>
            <a:r>
              <a:rPr lang="fr-FR" dirty="0" smtClean="0"/>
              <a:t>Composition du raisin</a:t>
            </a:r>
            <a:endParaRPr lang="fr-FR" dirty="0"/>
          </a:p>
        </p:txBody>
      </p:sp>
      <p:pic>
        <p:nvPicPr>
          <p:cNvPr id="5" name="Image 4" descr="Raisin.jpg"/>
          <p:cNvPicPr>
            <a:picLocks noChangeAspect="1"/>
          </p:cNvPicPr>
          <p:nvPr/>
        </p:nvPicPr>
        <p:blipFill>
          <a:blip r:embed="rId3"/>
          <a:srcRect t="27816"/>
          <a:stretch>
            <a:fillRect/>
          </a:stretch>
        </p:blipFill>
        <p:spPr>
          <a:xfrm>
            <a:off x="2151399" y="928670"/>
            <a:ext cx="5563873" cy="4297602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285852" y="5357826"/>
            <a:ext cx="75724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u="sng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Zone intermédiaire</a:t>
            </a:r>
            <a:r>
              <a:rPr lang="fr-FR" sz="28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: </a:t>
            </a:r>
            <a:br>
              <a:rPr lang="fr-FR" sz="28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</a:br>
            <a:r>
              <a:rPr lang="fr-FR" sz="28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riche en sucre (G + F), en acide malique</a:t>
            </a:r>
            <a:br>
              <a:rPr lang="fr-FR" sz="28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</a:br>
            <a:r>
              <a:rPr lang="fr-FR" sz="28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pauvre en arômes et composés phénoliques</a:t>
            </a:r>
            <a:endParaRPr lang="fr-FR" sz="2800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Bouée 6"/>
          <p:cNvSpPr/>
          <p:nvPr/>
        </p:nvSpPr>
        <p:spPr>
          <a:xfrm>
            <a:off x="3357554" y="2285992"/>
            <a:ext cx="2714644" cy="2500330"/>
          </a:xfrm>
          <a:prstGeom prst="donut">
            <a:avLst>
              <a:gd name="adj" fmla="val 21126"/>
            </a:avLst>
          </a:prstGeom>
          <a:solidFill>
            <a:srgbClr val="00B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cxnSp>
        <p:nvCxnSpPr>
          <p:cNvPr id="9" name="Connecteur droit avec flèche 8"/>
          <p:cNvCxnSpPr/>
          <p:nvPr/>
        </p:nvCxnSpPr>
        <p:spPr>
          <a:xfrm rot="5400000" flipH="1" flipV="1">
            <a:off x="2321703" y="4036223"/>
            <a:ext cx="1285884" cy="1214446"/>
          </a:xfrm>
          <a:prstGeom prst="straightConnector1">
            <a:avLst/>
          </a:prstGeom>
          <a:ln w="63500">
            <a:solidFill>
              <a:srgbClr val="00B050">
                <a:alpha val="42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58888" y="274638"/>
            <a:ext cx="7599362" cy="707886"/>
          </a:xfrm>
        </p:spPr>
        <p:txBody>
          <a:bodyPr>
            <a:spAutoFit/>
          </a:bodyPr>
          <a:lstStyle/>
          <a:p>
            <a:r>
              <a:rPr lang="fr-FR" dirty="0" smtClean="0"/>
              <a:t>Composition du raisin</a:t>
            </a:r>
            <a:endParaRPr lang="fr-FR" dirty="0"/>
          </a:p>
        </p:txBody>
      </p:sp>
      <p:pic>
        <p:nvPicPr>
          <p:cNvPr id="5" name="Image 4" descr="Raisin.jpg"/>
          <p:cNvPicPr>
            <a:picLocks noChangeAspect="1"/>
          </p:cNvPicPr>
          <p:nvPr/>
        </p:nvPicPr>
        <p:blipFill>
          <a:blip r:embed="rId3"/>
          <a:srcRect t="27816"/>
          <a:stretch>
            <a:fillRect/>
          </a:stretch>
        </p:blipFill>
        <p:spPr>
          <a:xfrm>
            <a:off x="2151399" y="928670"/>
            <a:ext cx="5563873" cy="4297602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285852" y="5357826"/>
            <a:ext cx="75724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u="sng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Zone centrale</a:t>
            </a:r>
            <a:r>
              <a:rPr lang="fr-FR" sz="2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: riche en potassium, acide tartrique et </a:t>
            </a:r>
            <a:r>
              <a:rPr lang="fr-FR" sz="2800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polyphénols</a:t>
            </a:r>
            <a:r>
              <a:rPr lang="fr-FR" sz="2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(tanins durs des pépins)</a:t>
            </a:r>
            <a:endParaRPr lang="fr-FR" sz="28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Connecteur droit avec flèche 8"/>
          <p:cNvCxnSpPr/>
          <p:nvPr/>
        </p:nvCxnSpPr>
        <p:spPr>
          <a:xfrm flipV="1">
            <a:off x="2357422" y="4000504"/>
            <a:ext cx="1714512" cy="1357322"/>
          </a:xfrm>
          <a:prstGeom prst="straightConnector1">
            <a:avLst/>
          </a:prstGeom>
          <a:ln w="63500">
            <a:solidFill>
              <a:srgbClr val="0000FF">
                <a:alpha val="42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/>
        </p:nvSpPr>
        <p:spPr>
          <a:xfrm>
            <a:off x="3929058" y="3000372"/>
            <a:ext cx="1500198" cy="142876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57290" y="142852"/>
            <a:ext cx="7643866" cy="1000274"/>
          </a:xfrm>
          <a:effectLst>
            <a:outerShdw dist="53882" dir="2700000" algn="ctr" rotWithShape="0">
              <a:srgbClr val="875174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r>
              <a:rPr lang="fr-FR" sz="5900" dirty="0" smtClean="0">
                <a:latin typeface="Arial" charset="0"/>
              </a:rPr>
              <a:t>Œnologie </a:t>
            </a:r>
            <a:endParaRPr lang="fr-FR" sz="3200" dirty="0">
              <a:latin typeface="Arial" charset="0"/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85852" y="1214422"/>
            <a:ext cx="7696192" cy="5078313"/>
          </a:xfrm>
        </p:spPr>
        <p:txBody>
          <a:bodyPr>
            <a:spAutoFit/>
          </a:bodyPr>
          <a:lstStyle/>
          <a:p>
            <a:pPr marL="514350" indent="-514350" algn="l">
              <a:buAutoNum type="arabicPeriod"/>
            </a:pPr>
            <a:r>
              <a:rPr lang="fr-FR" sz="3600" dirty="0" smtClean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Typologie des vins</a:t>
            </a:r>
          </a:p>
          <a:p>
            <a:pPr marL="514350" indent="-514350" algn="l">
              <a:buAutoNum type="arabicPeriod"/>
            </a:pPr>
            <a:r>
              <a:rPr lang="fr-FR" sz="3600" dirty="0" smtClean="0">
                <a:solidFill>
                  <a:schemeClr val="tx1"/>
                </a:solidFill>
                <a:latin typeface="Arial" charset="0"/>
              </a:rPr>
              <a:t>Qualité de la vendange</a:t>
            </a:r>
            <a:endParaRPr lang="fr-FR" sz="3600" b="0" dirty="0" smtClean="0">
              <a:solidFill>
                <a:schemeClr val="tx1"/>
              </a:solidFill>
              <a:latin typeface="Arial" charset="0"/>
            </a:endParaRPr>
          </a:p>
          <a:p>
            <a:pPr marL="971550" lvl="1" indent="-514350" algn="l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21. Maturité</a:t>
            </a:r>
          </a:p>
          <a:p>
            <a:pPr marL="971550" lvl="1" indent="-514350" algn="l"/>
            <a:r>
              <a:rPr lang="fr-FR" dirty="0" smtClean="0">
                <a:solidFill>
                  <a:schemeClr val="tx1"/>
                </a:solidFill>
                <a:latin typeface="Arial" charset="0"/>
              </a:rPr>
              <a:t>2</a:t>
            </a:r>
            <a:r>
              <a:rPr lang="fr-FR" b="0" dirty="0" smtClean="0">
                <a:solidFill>
                  <a:schemeClr val="tx1"/>
                </a:solidFill>
                <a:latin typeface="Arial" charset="0"/>
              </a:rPr>
              <a:t>2. Etat sanitaire (pourritures)</a:t>
            </a:r>
          </a:p>
          <a:p>
            <a:pPr marL="514350" indent="-514350" algn="l">
              <a:buAutoNum type="arabicPeriod"/>
            </a:pPr>
            <a:r>
              <a:rPr lang="fr-FR" sz="3600" dirty="0" smtClean="0">
                <a:solidFill>
                  <a:schemeClr val="tx1"/>
                </a:solidFill>
                <a:latin typeface="Arial" charset="0"/>
              </a:rPr>
              <a:t>Itinéraires de vinification</a:t>
            </a:r>
          </a:p>
          <a:p>
            <a:pPr marL="971550" lvl="1" indent="-514350" algn="l"/>
            <a:r>
              <a:rPr lang="fr-FR" dirty="0" smtClean="0">
                <a:solidFill>
                  <a:schemeClr val="tx1"/>
                </a:solidFill>
                <a:latin typeface="Arial" charset="0"/>
              </a:rPr>
              <a:t>31. Opérations </a:t>
            </a:r>
            <a:r>
              <a:rPr lang="fr-FR" dirty="0" err="1" smtClean="0">
                <a:solidFill>
                  <a:schemeClr val="tx1"/>
                </a:solidFill>
                <a:latin typeface="Arial" charset="0"/>
              </a:rPr>
              <a:t>préfermentaires</a:t>
            </a:r>
            <a:r>
              <a:rPr lang="fr-FR" dirty="0" smtClean="0">
                <a:solidFill>
                  <a:schemeClr val="tx1"/>
                </a:solidFill>
                <a:latin typeface="Arial" charset="0"/>
              </a:rPr>
              <a:t> communes</a:t>
            </a:r>
          </a:p>
          <a:p>
            <a:pPr marL="971550" lvl="1" indent="-514350" algn="l"/>
            <a:r>
              <a:rPr lang="fr-FR" dirty="0" smtClean="0">
                <a:solidFill>
                  <a:schemeClr val="tx1"/>
                </a:solidFill>
                <a:latin typeface="Arial" charset="0"/>
              </a:rPr>
              <a:t>32. Vinification en blanc</a:t>
            </a:r>
          </a:p>
          <a:p>
            <a:pPr marL="971550" lvl="1" indent="-514350" algn="l"/>
            <a:r>
              <a:rPr lang="fr-FR" dirty="0" smtClean="0">
                <a:solidFill>
                  <a:schemeClr val="tx1"/>
                </a:solidFill>
                <a:latin typeface="Arial" charset="0"/>
              </a:rPr>
              <a:t>33. Vinification en rouge</a:t>
            </a:r>
          </a:p>
          <a:p>
            <a:pPr marL="971550" lvl="1" indent="-514350" algn="l"/>
            <a:r>
              <a:rPr lang="fr-FR" dirty="0" smtClean="0">
                <a:solidFill>
                  <a:schemeClr val="tx1"/>
                </a:solidFill>
                <a:latin typeface="Arial" charset="0"/>
              </a:rPr>
              <a:t>34. Opérations </a:t>
            </a:r>
            <a:r>
              <a:rPr lang="fr-FR" dirty="0" smtClean="0">
                <a:solidFill>
                  <a:schemeClr val="tx1"/>
                </a:solidFill>
                <a:latin typeface="Arial" charset="0"/>
              </a:rPr>
              <a:t>post-fermentaires</a:t>
            </a:r>
            <a:endParaRPr lang="fr-FR" dirty="0" smtClean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157318" y="285728"/>
            <a:ext cx="7772400" cy="1371600"/>
          </a:xfrm>
        </p:spPr>
        <p:txBody>
          <a:bodyPr/>
          <a:lstStyle/>
          <a:p>
            <a:r>
              <a:rPr lang="fr-FR" sz="4400" dirty="0" smtClean="0"/>
              <a:t>Facteurs </a:t>
            </a:r>
            <a:r>
              <a:rPr lang="fr-FR" sz="4400" dirty="0"/>
              <a:t>de dégradation de l’état sanitaire des raisins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28756" y="1995502"/>
            <a:ext cx="7772400" cy="4339650"/>
          </a:xfrm>
        </p:spPr>
        <p:txBody>
          <a:bodyPr>
            <a:spAutoFit/>
          </a:bodyPr>
          <a:lstStyle/>
          <a:p>
            <a:pPr marL="450850" indent="-450850">
              <a:spcBef>
                <a:spcPts val="0"/>
              </a:spcBef>
              <a:buFontTx/>
              <a:buAutoNum type="arabicPeriod"/>
            </a:pPr>
            <a:r>
              <a:rPr lang="fr-FR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800" i="1" dirty="0" smtClean="0">
                <a:latin typeface="Arial" pitchFamily="34" charset="0"/>
                <a:cs typeface="Arial" pitchFamily="34" charset="0"/>
              </a:rPr>
              <a:t>Botrytis </a:t>
            </a:r>
            <a:r>
              <a:rPr lang="fr-FR" sz="2800" i="1" dirty="0" err="1">
                <a:latin typeface="Arial" pitchFamily="34" charset="0"/>
                <a:cs typeface="Arial" pitchFamily="34" charset="0"/>
              </a:rPr>
              <a:t>cinerea</a:t>
            </a:r>
            <a:r>
              <a:rPr lang="fr-FR" sz="2800" dirty="0">
                <a:latin typeface="Arial" pitchFamily="34" charset="0"/>
                <a:cs typeface="Arial" pitchFamily="34" charset="0"/>
              </a:rPr>
              <a:t> 	</a:t>
            </a:r>
          </a:p>
          <a:p>
            <a:pPr marL="628650" lvl="1" indent="-273050">
              <a:spcBef>
                <a:spcPts val="0"/>
              </a:spcBef>
              <a:buFontTx/>
              <a:buChar char="•"/>
            </a:pPr>
            <a:r>
              <a:rPr lang="fr-FR" sz="2400" dirty="0">
                <a:latin typeface="Arial" pitchFamily="34" charset="0"/>
                <a:cs typeface="Arial" pitchFamily="34" charset="0"/>
              </a:rPr>
              <a:t>Pourriture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grise</a:t>
            </a:r>
          </a:p>
          <a:p>
            <a:pPr marL="1028700" lvl="2" indent="-273050">
              <a:spcBef>
                <a:spcPts val="0"/>
              </a:spcBef>
              <a:buFont typeface="Arial" pitchFamily="34" charset="0"/>
              <a:buChar char="−"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Laccase = </a:t>
            </a:r>
            <a:r>
              <a:rPr lang="fr-FR" sz="2000" dirty="0" err="1" smtClean="0">
                <a:latin typeface="Arial" pitchFamily="34" charset="0"/>
                <a:cs typeface="Arial" pitchFamily="34" charset="0"/>
              </a:rPr>
              <a:t>polyphénoloxydase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</a:t>
            </a:r>
            <a:br>
              <a:rPr lang="fr-FR" sz="2000" dirty="0" smtClean="0">
                <a:latin typeface="Arial" pitchFamily="34" charset="0"/>
                <a:cs typeface="Arial" pitchFamily="34" charset="0"/>
              </a:rPr>
            </a:br>
            <a:r>
              <a:rPr lang="fr-FR" sz="2000" dirty="0" smtClean="0">
                <a:latin typeface="Arial" pitchFamily="34" charset="0"/>
                <a:cs typeface="Arial" pitchFamily="34" charset="0"/>
              </a:rPr>
              <a:t>=&gt; oxydation des jus et </a:t>
            </a:r>
            <a:br>
              <a:rPr lang="fr-FR" sz="2000" dirty="0" smtClean="0">
                <a:latin typeface="Arial" pitchFamily="34" charset="0"/>
                <a:cs typeface="Arial" pitchFamily="34" charset="0"/>
              </a:rPr>
            </a:br>
            <a:r>
              <a:rPr lang="fr-FR" sz="2000" dirty="0" smtClean="0">
                <a:latin typeface="Arial" pitchFamily="34" charset="0"/>
                <a:cs typeface="Arial" pitchFamily="34" charset="0"/>
              </a:rPr>
              <a:t>dégradation des anthocyanes </a:t>
            </a:r>
          </a:p>
          <a:p>
            <a:pPr marL="1028700" lvl="2" indent="-273050">
              <a:spcBef>
                <a:spcPts val="0"/>
              </a:spcBef>
              <a:buFont typeface="Arial" pitchFamily="34" charset="0"/>
              <a:buChar char="−"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Dégradation des composés aromatiques et apparition d’arômes liés à la pourriture</a:t>
            </a:r>
            <a:endParaRPr lang="fr-FR" sz="2000" dirty="0">
              <a:latin typeface="Arial" pitchFamily="34" charset="0"/>
              <a:cs typeface="Arial" pitchFamily="34" charset="0"/>
            </a:endParaRPr>
          </a:p>
          <a:p>
            <a:pPr marL="628650" lvl="1" indent="-273050">
              <a:spcBef>
                <a:spcPts val="0"/>
              </a:spcBef>
              <a:buFontTx/>
              <a:buChar char="•"/>
            </a:pPr>
            <a:r>
              <a:rPr lang="fr-FR" sz="2400" dirty="0">
                <a:latin typeface="Arial" pitchFamily="34" charset="0"/>
                <a:cs typeface="Arial" pitchFamily="34" charset="0"/>
              </a:rPr>
              <a:t>Pourriture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noble</a:t>
            </a:r>
          </a:p>
          <a:p>
            <a:pPr marL="1028700" lvl="2" indent="-273050">
              <a:spcBef>
                <a:spcPts val="0"/>
              </a:spcBef>
              <a:buFont typeface="Arial" pitchFamily="34" charset="0"/>
              <a:buChar char="−"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Développement lent</a:t>
            </a:r>
          </a:p>
          <a:p>
            <a:pPr marL="1028700" lvl="2" indent="-273050">
              <a:spcBef>
                <a:spcPts val="0"/>
              </a:spcBef>
              <a:buFont typeface="Arial" pitchFamily="34" charset="0"/>
              <a:buChar char="−"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Pas de sporulation </a:t>
            </a:r>
          </a:p>
          <a:p>
            <a:pPr marL="1028700" lvl="2" indent="-273050">
              <a:spcBef>
                <a:spcPts val="0"/>
              </a:spcBef>
              <a:buFont typeface="Arial" pitchFamily="34" charset="0"/>
              <a:buChar char="−"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Évaporation et concentration</a:t>
            </a:r>
          </a:p>
          <a:p>
            <a:pPr marL="1028700" lvl="2" indent="-273050">
              <a:spcBef>
                <a:spcPts val="0"/>
              </a:spcBef>
              <a:buFont typeface="Arial" pitchFamily="34" charset="0"/>
              <a:buChar char="−"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Apparition d’arômes particuliers</a:t>
            </a:r>
          </a:p>
          <a:p>
            <a:pPr marL="1028700" lvl="2" indent="-273050">
              <a:spcBef>
                <a:spcPts val="0"/>
              </a:spcBef>
              <a:buFont typeface="Arial" pitchFamily="34" charset="0"/>
              <a:buChar char="−"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Vins liquoreux </a:t>
            </a:r>
          </a:p>
        </p:txBody>
      </p:sp>
      <p:pic>
        <p:nvPicPr>
          <p:cNvPr id="4" name="Picture 1029" descr="C:\WINDOWS\Bureau\3Maturat\MatuBase\MatuBib\Pgrise2.jpg"/>
          <p:cNvPicPr>
            <a:picLocks noChangeAspect="1" noChangeArrowheads="1"/>
          </p:cNvPicPr>
          <p:nvPr/>
        </p:nvPicPr>
        <p:blipFill>
          <a:blip r:embed="rId2"/>
          <a:srcRect b="1672"/>
          <a:stretch>
            <a:fillRect/>
          </a:stretch>
        </p:blipFill>
        <p:spPr bwMode="auto">
          <a:xfrm>
            <a:off x="5857884" y="1714489"/>
            <a:ext cx="3145234" cy="2000264"/>
          </a:xfrm>
          <a:prstGeom prst="rect">
            <a:avLst/>
          </a:prstGeom>
          <a:noFill/>
        </p:spPr>
      </p:pic>
      <p:pic>
        <p:nvPicPr>
          <p:cNvPr id="5" name="Picture 1030" descr="C:\WINDOWS\Bureau\3Maturat\MatuBase\MatuBib\Pnoble.jpg"/>
          <p:cNvPicPr>
            <a:picLocks noChangeAspect="1" noChangeArrowheads="1"/>
          </p:cNvPicPr>
          <p:nvPr/>
        </p:nvPicPr>
        <p:blipFill>
          <a:blip r:embed="rId3"/>
          <a:srcRect l="1068" r="1068" b="1689"/>
          <a:stretch>
            <a:fillRect/>
          </a:stretch>
        </p:blipFill>
        <p:spPr bwMode="auto">
          <a:xfrm>
            <a:off x="5912735" y="4714884"/>
            <a:ext cx="3186819" cy="2071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157318" y="285728"/>
            <a:ext cx="7772400" cy="1371600"/>
          </a:xfrm>
        </p:spPr>
        <p:txBody>
          <a:bodyPr/>
          <a:lstStyle/>
          <a:p>
            <a:r>
              <a:rPr lang="fr-FR" sz="4400" dirty="0" smtClean="0"/>
              <a:t>Facteurs </a:t>
            </a:r>
            <a:r>
              <a:rPr lang="fr-FR" sz="4400" dirty="0"/>
              <a:t>de dégradation de l’état sanitaire des raisins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28756" y="1995502"/>
            <a:ext cx="5915012" cy="3354765"/>
          </a:xfrm>
        </p:spPr>
        <p:txBody>
          <a:bodyPr wrap="square">
            <a:spAutoFit/>
          </a:bodyPr>
          <a:lstStyle/>
          <a:p>
            <a:pPr marL="514350" indent="-514350">
              <a:spcBef>
                <a:spcPts val="0"/>
              </a:spcBef>
              <a:buFont typeface="+mj-lt"/>
              <a:buAutoNum type="arabicPeriod" startAt="2"/>
            </a:pPr>
            <a:r>
              <a:rPr lang="fr-FR" sz="2800" dirty="0" smtClean="0">
                <a:latin typeface="Arial" pitchFamily="34" charset="0"/>
                <a:cs typeface="Arial" pitchFamily="34" charset="0"/>
              </a:rPr>
              <a:t>Bactéries acétiques 	</a:t>
            </a:r>
          </a:p>
          <a:p>
            <a:pPr marL="534988" lvl="1" indent="0">
              <a:spcBef>
                <a:spcPts val="0"/>
              </a:spcBef>
              <a:buNone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Pourriture acide (acide acétique)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 startAt="2"/>
            </a:pPr>
            <a:r>
              <a:rPr lang="fr-FR" sz="2800" dirty="0" smtClean="0">
                <a:latin typeface="Arial" pitchFamily="34" charset="0"/>
                <a:cs typeface="Arial" pitchFamily="34" charset="0"/>
              </a:rPr>
              <a:t>Champignons - moisissures</a:t>
            </a:r>
          </a:p>
          <a:p>
            <a:pPr marL="534988" lvl="1" indent="0">
              <a:spcBef>
                <a:spcPts val="0"/>
              </a:spcBef>
              <a:buNone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Contaminations secondaires </a:t>
            </a:r>
          </a:p>
          <a:p>
            <a:pPr marL="628650" lvl="1" indent="-273050">
              <a:spcBef>
                <a:spcPts val="0"/>
              </a:spcBef>
              <a:buFontTx/>
              <a:buChar char="•"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Mycotoxines (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ochratoxine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A)</a:t>
            </a:r>
          </a:p>
          <a:p>
            <a:pPr marL="1028700" lvl="2" indent="-273050">
              <a:spcBef>
                <a:spcPts val="0"/>
              </a:spcBef>
              <a:buFont typeface="Symbol" pitchFamily="18" charset="2"/>
              <a:buChar char=""/>
            </a:pPr>
            <a:r>
              <a:rPr lang="fr-FR" sz="2000" i="1" dirty="0" smtClean="0">
                <a:latin typeface="Arial" pitchFamily="34" charset="0"/>
                <a:cs typeface="Arial" pitchFamily="34" charset="0"/>
              </a:rPr>
              <a:t>Aspergillus </a:t>
            </a:r>
            <a:r>
              <a:rPr lang="fr-FR" sz="2000" i="1" dirty="0" err="1" smtClean="0">
                <a:latin typeface="Arial" pitchFamily="34" charset="0"/>
                <a:cs typeface="Arial" pitchFamily="34" charset="0"/>
              </a:rPr>
              <a:t>carbonarius</a:t>
            </a:r>
            <a:endParaRPr lang="fr-FR" sz="2000" i="1" dirty="0" smtClean="0">
              <a:latin typeface="Arial" pitchFamily="34" charset="0"/>
              <a:cs typeface="Arial" pitchFamily="34" charset="0"/>
            </a:endParaRPr>
          </a:p>
          <a:p>
            <a:pPr marL="628650" lvl="1" indent="-273050">
              <a:spcBef>
                <a:spcPts val="0"/>
              </a:spcBef>
              <a:buFontTx/>
              <a:buChar char="•"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Défauts organoleptiques</a:t>
            </a:r>
          </a:p>
          <a:p>
            <a:pPr marL="1028700" lvl="2" indent="-273050">
              <a:spcBef>
                <a:spcPts val="0"/>
              </a:spcBef>
              <a:buFont typeface="Arial" pitchFamily="34" charset="0"/>
              <a:buChar char="−"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Goûts moisi-terreux</a:t>
            </a:r>
          </a:p>
          <a:p>
            <a:pPr marL="1028700" lvl="2" indent="-273050">
              <a:spcBef>
                <a:spcPts val="0"/>
              </a:spcBef>
              <a:buFont typeface="Arial" pitchFamily="34" charset="0"/>
              <a:buChar char="−"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Arômes de champignon frais</a:t>
            </a:r>
          </a:p>
        </p:txBody>
      </p:sp>
      <p:pic>
        <p:nvPicPr>
          <p:cNvPr id="5" name="Image 4" descr="DSCN0015.JPG"/>
          <p:cNvPicPr preferRelativeResize="0"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57950" y="2000240"/>
            <a:ext cx="2643206" cy="2142078"/>
          </a:xfrm>
          <a:prstGeom prst="rect">
            <a:avLst/>
          </a:prstGeom>
        </p:spPr>
      </p:pic>
      <p:pic>
        <p:nvPicPr>
          <p:cNvPr id="6" name="Picture 4" descr="C:\WINDOWS\Bureau\trichothecium.jpg"/>
          <p:cNvPicPr>
            <a:picLocks noChangeAspect="1" noChangeArrowheads="1"/>
          </p:cNvPicPr>
          <p:nvPr/>
        </p:nvPicPr>
        <p:blipFill>
          <a:blip r:embed="rId3"/>
          <a:srcRect b="2625"/>
          <a:stretch>
            <a:fillRect/>
          </a:stretch>
        </p:blipFill>
        <p:spPr bwMode="auto">
          <a:xfrm>
            <a:off x="7072330" y="4214818"/>
            <a:ext cx="1589526" cy="2454273"/>
          </a:xfrm>
          <a:prstGeom prst="rect">
            <a:avLst/>
          </a:prstGeom>
          <a:noFill/>
        </p:spPr>
      </p:pic>
      <p:pic>
        <p:nvPicPr>
          <p:cNvPr id="7" name="Picture 27" descr="\\srvifv68\Home$\emeistermann\Mes documents\2.Programme technique\GMT ACF\ACF Essais Alsace\06 ACF Syngenta\Photos Eguisheim 7 sept\photos syngenta\Eguisheim G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5286388"/>
            <a:ext cx="2143140" cy="1426436"/>
          </a:xfrm>
          <a:prstGeom prst="rect">
            <a:avLst/>
          </a:prstGeom>
          <a:noFill/>
        </p:spPr>
      </p:pic>
      <p:cxnSp>
        <p:nvCxnSpPr>
          <p:cNvPr id="8" name="Connecteur droit avec flèche 7"/>
          <p:cNvCxnSpPr/>
          <p:nvPr/>
        </p:nvCxnSpPr>
        <p:spPr>
          <a:xfrm flipV="1">
            <a:off x="5357818" y="2928934"/>
            <a:ext cx="1928826" cy="1214446"/>
          </a:xfrm>
          <a:prstGeom prst="straightConnector1">
            <a:avLst/>
          </a:prstGeom>
          <a:ln w="38100">
            <a:solidFill>
              <a:srgbClr val="FF0000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57290" y="142852"/>
            <a:ext cx="7643866" cy="1000274"/>
          </a:xfrm>
          <a:effectLst>
            <a:outerShdw dist="53882" dir="2700000" algn="ctr" rotWithShape="0">
              <a:srgbClr val="875174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r>
              <a:rPr lang="fr-FR" sz="5900" dirty="0" smtClean="0">
                <a:latin typeface="Arial" charset="0"/>
              </a:rPr>
              <a:t>Œnologie </a:t>
            </a:r>
            <a:endParaRPr lang="fr-FR" sz="3200" dirty="0">
              <a:latin typeface="Arial" charset="0"/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85852" y="1214422"/>
            <a:ext cx="7696192" cy="5078313"/>
          </a:xfrm>
        </p:spPr>
        <p:txBody>
          <a:bodyPr>
            <a:spAutoFit/>
          </a:bodyPr>
          <a:lstStyle/>
          <a:p>
            <a:pPr marL="514350" indent="-514350" algn="l">
              <a:buAutoNum type="arabicPeriod"/>
            </a:pPr>
            <a:r>
              <a:rPr lang="fr-FR" sz="3600" dirty="0" smtClean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Typologie des vins</a:t>
            </a:r>
          </a:p>
          <a:p>
            <a:pPr marL="514350" indent="-514350" algn="l">
              <a:buAutoNum type="arabicPeriod"/>
            </a:pPr>
            <a:r>
              <a:rPr lang="fr-FR" sz="3600" dirty="0" smtClean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Qualité de la vendange</a:t>
            </a:r>
            <a:endParaRPr lang="fr-FR" sz="3600" b="0" dirty="0" smtClean="0">
              <a:solidFill>
                <a:schemeClr val="bg1">
                  <a:lumMod val="65000"/>
                </a:schemeClr>
              </a:solidFill>
              <a:latin typeface="Arial" charset="0"/>
            </a:endParaRPr>
          </a:p>
          <a:p>
            <a:pPr marL="971550" lvl="1" indent="-514350" algn="l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21. Maturité</a:t>
            </a:r>
          </a:p>
          <a:p>
            <a:pPr marL="971550" lvl="1" indent="-514350" algn="l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2</a:t>
            </a:r>
            <a:r>
              <a:rPr lang="fr-FR" b="0" dirty="0" smtClean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2. Etat sanitaire (pourritures)</a:t>
            </a:r>
          </a:p>
          <a:p>
            <a:pPr marL="514350" indent="-514350" algn="l">
              <a:buAutoNum type="arabicPeriod"/>
            </a:pPr>
            <a:r>
              <a:rPr lang="fr-FR" sz="3600" dirty="0" smtClean="0">
                <a:solidFill>
                  <a:schemeClr val="tx1"/>
                </a:solidFill>
                <a:latin typeface="Arial" charset="0"/>
              </a:rPr>
              <a:t>Itinéraires de vinification</a:t>
            </a:r>
          </a:p>
          <a:p>
            <a:pPr marL="971550" lvl="1" indent="-514350" algn="l"/>
            <a:r>
              <a:rPr lang="fr-FR" dirty="0" smtClean="0">
                <a:solidFill>
                  <a:schemeClr val="tx1"/>
                </a:solidFill>
                <a:latin typeface="Arial" charset="0"/>
              </a:rPr>
              <a:t>31. Opérations </a:t>
            </a:r>
            <a:r>
              <a:rPr lang="fr-FR" dirty="0" err="1" smtClean="0">
                <a:solidFill>
                  <a:schemeClr val="tx1"/>
                </a:solidFill>
                <a:latin typeface="Arial" charset="0"/>
              </a:rPr>
              <a:t>préfermentaires</a:t>
            </a:r>
            <a:r>
              <a:rPr lang="fr-FR" dirty="0" smtClean="0">
                <a:solidFill>
                  <a:schemeClr val="tx1"/>
                </a:solidFill>
                <a:latin typeface="Arial" charset="0"/>
              </a:rPr>
              <a:t> communes</a:t>
            </a:r>
          </a:p>
          <a:p>
            <a:pPr marL="971550" lvl="1" indent="-514350" algn="l"/>
            <a:r>
              <a:rPr lang="fr-FR" dirty="0" smtClean="0">
                <a:solidFill>
                  <a:schemeClr val="tx1"/>
                </a:solidFill>
                <a:latin typeface="Arial" charset="0"/>
              </a:rPr>
              <a:t>32. Vinification en blanc</a:t>
            </a:r>
          </a:p>
          <a:p>
            <a:pPr marL="971550" lvl="1" indent="-514350" algn="l"/>
            <a:r>
              <a:rPr lang="fr-FR" dirty="0" smtClean="0">
                <a:solidFill>
                  <a:schemeClr val="tx1"/>
                </a:solidFill>
                <a:latin typeface="Arial" charset="0"/>
              </a:rPr>
              <a:t>33. Vinification en rouge</a:t>
            </a:r>
          </a:p>
          <a:p>
            <a:pPr marL="971550" lvl="1" indent="-514350" algn="l"/>
            <a:r>
              <a:rPr lang="fr-FR" dirty="0" smtClean="0">
                <a:solidFill>
                  <a:schemeClr val="tx1"/>
                </a:solidFill>
                <a:latin typeface="Arial" charset="0"/>
              </a:rPr>
              <a:t>34. Opérations </a:t>
            </a:r>
            <a:r>
              <a:rPr lang="fr-FR" dirty="0" smtClean="0">
                <a:solidFill>
                  <a:schemeClr val="tx1"/>
                </a:solidFill>
                <a:latin typeface="Arial" charset="0"/>
              </a:rPr>
              <a:t>post-fermentaires</a:t>
            </a:r>
            <a:endParaRPr lang="fr-FR" dirty="0" smtClean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1071538" y="285728"/>
            <a:ext cx="8072462" cy="707886"/>
          </a:xfrm>
        </p:spPr>
        <p:txBody>
          <a:bodyPr wrap="square">
            <a:spAutoFit/>
          </a:bodyPr>
          <a:lstStyle/>
          <a:p>
            <a:r>
              <a:rPr lang="fr-FR" dirty="0" smtClean="0">
                <a:latin typeface="Arial" charset="0"/>
              </a:rPr>
              <a:t>Les étapes de la vinification</a:t>
            </a:r>
            <a:endParaRPr lang="fr-FR" dirty="0">
              <a:latin typeface="Arial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85852" y="2714620"/>
            <a:ext cx="7572428" cy="1143008"/>
          </a:xfrm>
          <a:prstGeom prst="rect">
            <a:avLst/>
          </a:prstGeom>
          <a:solidFill>
            <a:srgbClr val="FFCC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355600" indent="-355600">
              <a:lnSpc>
                <a:spcPts val="2500"/>
              </a:lnSpc>
              <a:buFont typeface="+mj-lt"/>
              <a:buAutoNum type="arabicPeriod" startAt="2"/>
            </a:pPr>
            <a:r>
              <a:rPr lang="fr-FR" u="sng" dirty="0" smtClean="0">
                <a:solidFill>
                  <a:schemeClr val="tx1"/>
                </a:solidFill>
              </a:rPr>
              <a:t>Fermentations alcoolique et </a:t>
            </a:r>
            <a:r>
              <a:rPr lang="fr-FR" u="sng" dirty="0" err="1" smtClean="0">
                <a:solidFill>
                  <a:schemeClr val="tx1"/>
                </a:solidFill>
              </a:rPr>
              <a:t>malolactique</a:t>
            </a:r>
            <a:r>
              <a:rPr lang="fr-FR" u="sng" dirty="0" smtClean="0">
                <a:solidFill>
                  <a:schemeClr val="tx1"/>
                </a:solidFill>
              </a:rPr>
              <a:t> </a:t>
            </a:r>
            <a:r>
              <a:rPr lang="fr-FR" dirty="0" smtClean="0">
                <a:solidFill>
                  <a:schemeClr val="tx1"/>
                </a:solidFill>
              </a:rPr>
              <a:t>:</a:t>
            </a:r>
            <a:br>
              <a:rPr lang="fr-FR" dirty="0" smtClean="0">
                <a:solidFill>
                  <a:schemeClr val="tx1"/>
                </a:solidFill>
              </a:rPr>
            </a:br>
            <a:r>
              <a:rPr lang="fr-FR" dirty="0" smtClean="0">
                <a:solidFill>
                  <a:schemeClr val="tx1"/>
                </a:solidFill>
              </a:rPr>
              <a:t>en vinification en rouge : macération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1285852" y="4143380"/>
            <a:ext cx="7572428" cy="1200329"/>
          </a:xfrm>
          <a:prstGeom prst="rect">
            <a:avLst/>
          </a:prstGeom>
          <a:solidFill>
            <a:srgbClr val="CCECFF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fr-FR" u="sng" dirty="0" smtClean="0">
                <a:solidFill>
                  <a:schemeClr val="tx1"/>
                </a:solidFill>
              </a:rPr>
              <a:t>Opérations post-fermentaires</a:t>
            </a:r>
            <a:r>
              <a:rPr lang="fr-FR" dirty="0" smtClean="0">
                <a:solidFill>
                  <a:schemeClr val="tx1"/>
                </a:solidFill>
              </a:rPr>
              <a:t> :</a:t>
            </a:r>
            <a:br>
              <a:rPr lang="fr-FR" dirty="0" smtClean="0">
                <a:solidFill>
                  <a:schemeClr val="tx1"/>
                </a:solidFill>
              </a:rPr>
            </a:br>
            <a:r>
              <a:rPr lang="fr-FR" dirty="0" smtClean="0">
                <a:solidFill>
                  <a:schemeClr val="tx1"/>
                </a:solidFill>
              </a:rPr>
              <a:t>conservation, clarification, stabilisation, élevage</a:t>
            </a:r>
            <a:br>
              <a:rPr lang="fr-FR" dirty="0" smtClean="0">
                <a:solidFill>
                  <a:schemeClr val="tx1"/>
                </a:solidFill>
              </a:rPr>
            </a:br>
            <a:r>
              <a:rPr lang="fr-FR" dirty="0" smtClean="0">
                <a:solidFill>
                  <a:schemeClr val="tx1"/>
                </a:solidFill>
              </a:rPr>
              <a:t>conditionnement (mise en bouteilles)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85852" y="5572140"/>
            <a:ext cx="7572428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fr-FR" i="1" dirty="0" smtClean="0">
                <a:solidFill>
                  <a:schemeClr val="tx1"/>
                </a:solidFill>
                <a:cs typeface="Arial" pitchFamily="34" charset="0"/>
              </a:rPr>
              <a:t>       Vieillissement</a:t>
            </a:r>
            <a:endParaRPr lang="fr-FR" i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85852" y="1285860"/>
            <a:ext cx="7572428" cy="1200329"/>
          </a:xfrm>
          <a:prstGeom prst="rect">
            <a:avLst/>
          </a:prstGeom>
          <a:solidFill>
            <a:srgbClr val="CCFFCC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 anchorCtr="0">
            <a:spAutoFit/>
          </a:bodyPr>
          <a:lstStyle/>
          <a:p>
            <a:pPr marL="355600" indent="-355600">
              <a:buAutoNum type="arabicPeriod"/>
            </a:pPr>
            <a:r>
              <a:rPr lang="fr-FR" u="sng" dirty="0" smtClean="0">
                <a:solidFill>
                  <a:schemeClr val="tx1"/>
                </a:solidFill>
              </a:rPr>
              <a:t>Opération </a:t>
            </a:r>
            <a:r>
              <a:rPr lang="fr-FR" u="sng" dirty="0" err="1" smtClean="0">
                <a:solidFill>
                  <a:schemeClr val="tx1"/>
                </a:solidFill>
              </a:rPr>
              <a:t>préfermentaires</a:t>
            </a:r>
            <a:r>
              <a:rPr lang="fr-FR" u="sng" dirty="0" smtClean="0">
                <a:solidFill>
                  <a:schemeClr val="tx1"/>
                </a:solidFill>
              </a:rPr>
              <a:t> </a:t>
            </a:r>
            <a:r>
              <a:rPr lang="fr-FR" dirty="0" smtClean="0">
                <a:solidFill>
                  <a:schemeClr val="tx1"/>
                </a:solidFill>
              </a:rPr>
              <a:t>: </a:t>
            </a:r>
          </a:p>
          <a:p>
            <a:pPr marL="355600" indent="-355600"/>
            <a:r>
              <a:rPr lang="fr-FR" dirty="0" smtClean="0">
                <a:solidFill>
                  <a:schemeClr val="tx1"/>
                </a:solidFill>
              </a:rPr>
              <a:t>     récolte, transport, travail du raisin</a:t>
            </a:r>
            <a:br>
              <a:rPr lang="fr-FR" dirty="0" smtClean="0">
                <a:solidFill>
                  <a:schemeClr val="tx1"/>
                </a:solidFill>
              </a:rPr>
            </a:br>
            <a:r>
              <a:rPr lang="fr-FR" dirty="0" smtClean="0">
                <a:solidFill>
                  <a:schemeClr val="tx1"/>
                </a:solidFill>
              </a:rPr>
              <a:t>en vinification en blanc : pressurage et travail du jus 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7286644" y="913139"/>
            <a:ext cx="157163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Phase</a:t>
            </a:r>
          </a:p>
          <a:p>
            <a:endParaRPr lang="fr-FR" sz="2000" i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fr-FR" sz="20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biochimique</a:t>
            </a:r>
          </a:p>
          <a:p>
            <a:endParaRPr lang="fr-FR" sz="2000" i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fr-FR" sz="2000" i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fr-FR" sz="2000" i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fr-FR" sz="2000" i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fr-FR" sz="20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biologique</a:t>
            </a:r>
          </a:p>
          <a:p>
            <a:endParaRPr lang="fr-FR" sz="2000" i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fr-FR" sz="2000" i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fr-FR" sz="2000" i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fr-FR" sz="20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chimique</a:t>
            </a:r>
            <a:endParaRPr lang="fr-FR" sz="2000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9" grpId="0" animBg="1"/>
      <p:bldP spid="11" grpId="0" animBg="1"/>
      <p:bldP spid="4" grpId="0" animBg="1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1538" y="1246688"/>
            <a:ext cx="5572164" cy="1077218"/>
          </a:xfrm>
        </p:spPr>
        <p:txBody>
          <a:bodyPr wrap="square">
            <a:spAutoFit/>
          </a:bodyPr>
          <a:lstStyle/>
          <a:p>
            <a:pPr marL="514350" indent="-514350">
              <a:spcBef>
                <a:spcPts val="0"/>
              </a:spcBef>
              <a:buNone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1. Récolte du raisin</a:t>
            </a:r>
          </a:p>
          <a:p>
            <a:pPr marL="712788" lvl="1" indent="-312738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manuelle </a:t>
            </a:r>
          </a:p>
          <a:p>
            <a:pPr marL="712788" lvl="1" indent="-312738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mécanique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2976" y="323000"/>
            <a:ext cx="7786742" cy="769441"/>
          </a:xfrm>
        </p:spPr>
        <p:txBody>
          <a:bodyPr wrap="square">
            <a:spAutoFit/>
          </a:bodyPr>
          <a:lstStyle/>
          <a:p>
            <a:r>
              <a:rPr lang="fr-FR" sz="4400" dirty="0" smtClean="0"/>
              <a:t>Les opérations communes</a:t>
            </a:r>
            <a:endParaRPr lang="fr-FR" sz="4400" dirty="0"/>
          </a:p>
        </p:txBody>
      </p:sp>
      <p:pic>
        <p:nvPicPr>
          <p:cNvPr id="10" name="Picture 10" descr="http://www.chaigne.fr/upload/album/IMG_09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62832" y="1142984"/>
            <a:ext cx="1809762" cy="1357322"/>
          </a:xfrm>
          <a:prstGeom prst="rect">
            <a:avLst/>
          </a:prstGeom>
          <a:noFill/>
        </p:spPr>
      </p:pic>
      <p:pic>
        <p:nvPicPr>
          <p:cNvPr id="11" name="Picture 12" descr="http://e0.img.v4.skyrock.net/e0e/accidents-tracteurs/pics/2211525457_small_1.jpg"/>
          <p:cNvPicPr>
            <a:picLocks noChangeAspect="1" noChangeArrowheads="1"/>
          </p:cNvPicPr>
          <p:nvPr/>
        </p:nvPicPr>
        <p:blipFill>
          <a:blip r:embed="rId4"/>
          <a:srcRect b="11339"/>
          <a:stretch>
            <a:fillRect/>
          </a:stretch>
        </p:blipFill>
        <p:spPr bwMode="auto">
          <a:xfrm>
            <a:off x="5002277" y="1142984"/>
            <a:ext cx="2070053" cy="1376506"/>
          </a:xfrm>
          <a:prstGeom prst="rect">
            <a:avLst/>
          </a:prstGeom>
          <a:noFill/>
        </p:spPr>
      </p:pic>
      <p:pic>
        <p:nvPicPr>
          <p:cNvPr id="13" name="Picture 6" descr="C:\WINDOWS\Bureau\7bVBcadre\Equipements\transp10.jpg"/>
          <p:cNvPicPr>
            <a:picLocks noChangeAspect="1" noChangeArrowheads="1"/>
          </p:cNvPicPr>
          <p:nvPr/>
        </p:nvPicPr>
        <p:blipFill>
          <a:blip r:embed="rId5" cstate="print"/>
          <a:srcRect t="1927"/>
          <a:stretch>
            <a:fillRect/>
          </a:stretch>
        </p:blipFill>
        <p:spPr bwMode="auto">
          <a:xfrm>
            <a:off x="7300930" y="2643182"/>
            <a:ext cx="1771664" cy="1573275"/>
          </a:xfrm>
          <a:prstGeom prst="rect">
            <a:avLst/>
          </a:prstGeom>
          <a:noFill/>
        </p:spPr>
      </p:pic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1071538" y="2379171"/>
            <a:ext cx="5572164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2. Transport vers la cave</a:t>
            </a:r>
          </a:p>
          <a:p>
            <a:pPr marL="712788" marR="0" lvl="1" indent="-312738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lang="fr-FR" sz="2000" dirty="0" smtClean="0">
                <a:solidFill>
                  <a:srgbClr val="556A2C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56A2C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 récipients mobiles (caisses, bacs, comportes) </a:t>
            </a:r>
          </a:p>
          <a:p>
            <a:pPr marL="712788" marR="0" lvl="1" indent="-312738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lang="fr-FR" sz="2000" dirty="0" smtClean="0">
                <a:solidFill>
                  <a:srgbClr val="556A2C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56A2C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 remorque basculante</a:t>
            </a:r>
            <a:b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56A2C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</a:b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56A2C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ou</a:t>
            </a:r>
            <a:r>
              <a:rPr kumimoji="0" lang="fr-FR" sz="2000" b="0" i="0" u="none" strike="noStrike" kern="1200" cap="none" spc="0" normalizeH="0" noProof="0" dirty="0" smtClean="0">
                <a:ln>
                  <a:noFill/>
                </a:ln>
                <a:solidFill>
                  <a:srgbClr val="556A2C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fr-FR" sz="2000" b="0" i="0" u="none" strike="noStrike" kern="1200" cap="none" spc="0" normalizeH="0" noProof="0" dirty="0" err="1" smtClean="0">
                <a:ln>
                  <a:noFill/>
                </a:ln>
                <a:solidFill>
                  <a:srgbClr val="556A2C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autovidante</a:t>
            </a:r>
            <a:r>
              <a:rPr kumimoji="0" lang="fr-FR" sz="2000" b="0" i="0" u="none" strike="noStrike" kern="1200" cap="none" spc="0" normalizeH="0" noProof="0" dirty="0" smtClean="0">
                <a:ln>
                  <a:noFill/>
                </a:ln>
                <a:solidFill>
                  <a:srgbClr val="556A2C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(vis, pompe,.)</a:t>
            </a: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rgbClr val="556A2C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7" name="Image 16" descr="P101045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00628" y="2643182"/>
            <a:ext cx="2095514" cy="1571636"/>
          </a:xfrm>
          <a:prstGeom prst="rect">
            <a:avLst/>
          </a:prstGeom>
        </p:spPr>
      </p:pic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1071538" y="4143380"/>
            <a:ext cx="4143404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fr-FR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. Transfert dans la cave</a:t>
            </a:r>
          </a:p>
          <a:p>
            <a:pPr marL="712788" marR="0" lvl="1" indent="-312738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lang="fr-FR" sz="2000" dirty="0" smtClean="0">
                <a:solidFill>
                  <a:srgbClr val="556A2C"/>
                </a:solidFill>
                <a:latin typeface="Arial" pitchFamily="34" charset="0"/>
                <a:cs typeface="Arial" pitchFamily="34" charset="0"/>
              </a:rPr>
              <a:t>direct (raisins entiers)</a:t>
            </a:r>
          </a:p>
          <a:p>
            <a:pPr marL="712788" marR="0" lvl="1" indent="-312738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lang="fr-FR" sz="2000" dirty="0" smtClean="0">
                <a:solidFill>
                  <a:srgbClr val="556A2C"/>
                </a:solidFill>
                <a:latin typeface="Arial" pitchFamily="34" charset="0"/>
                <a:cs typeface="Arial" pitchFamily="34" charset="0"/>
              </a:rPr>
              <a:t>tapis roulants</a:t>
            </a:r>
          </a:p>
          <a:p>
            <a:pPr marL="712788" marR="0" lvl="1" indent="-312738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lang="fr-FR" sz="2000" dirty="0" smtClean="0">
                <a:solidFill>
                  <a:srgbClr val="556A2C"/>
                </a:solidFill>
                <a:latin typeface="Arial" pitchFamily="34" charset="0"/>
                <a:cs typeface="Arial" pitchFamily="34" charset="0"/>
              </a:rPr>
              <a:t>vis sans fin</a:t>
            </a:r>
          </a:p>
          <a:p>
            <a:pPr marL="712788" marR="0" lvl="1" indent="-312738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lang="fr-FR" sz="2000" dirty="0" smtClean="0">
                <a:solidFill>
                  <a:srgbClr val="556A2C"/>
                </a:solidFill>
                <a:latin typeface="Arial" pitchFamily="34" charset="0"/>
                <a:cs typeface="Arial" pitchFamily="34" charset="0"/>
              </a:rPr>
              <a:t>pompes et canalisations</a:t>
            </a: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rgbClr val="556A2C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20" name="Picture 7" descr="B:\ensam\transfert\11- transporteurs à bandes.jpg"/>
          <p:cNvPicPr>
            <a:picLocks noChangeAspect="1" noChangeArrowheads="1"/>
          </p:cNvPicPr>
          <p:nvPr/>
        </p:nvPicPr>
        <p:blipFill>
          <a:blip r:embed="rId7" cstate="print">
            <a:lum contrast="12000"/>
          </a:blip>
          <a:srcRect l="48903" t="6546" r="10797" b="61363"/>
          <a:stretch>
            <a:fillRect/>
          </a:stretch>
        </p:blipFill>
        <p:spPr bwMode="auto">
          <a:xfrm>
            <a:off x="5857884" y="4286256"/>
            <a:ext cx="2786050" cy="2404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sx="1000" sy="1000" algn="ctr" rotWithShape="0">
              <a:srgbClr val="808080"/>
            </a:outerShdw>
          </a:effectLst>
        </p:spPr>
      </p:pic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1214414" y="5929330"/>
            <a:ext cx="450059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Incidence</a:t>
            </a:r>
            <a:r>
              <a:rPr kumimoji="0" lang="fr-FR" sz="24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sur la trituration des raisins et la macération</a:t>
            </a: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1" grpId="0" build="p"/>
      <p:bldP spid="16" grpId="0"/>
      <p:bldP spid="18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1071538" y="285728"/>
            <a:ext cx="8072462" cy="707886"/>
          </a:xfrm>
        </p:spPr>
        <p:txBody>
          <a:bodyPr wrap="square">
            <a:spAutoFit/>
          </a:bodyPr>
          <a:lstStyle/>
          <a:p>
            <a:r>
              <a:rPr lang="fr-FR" dirty="0" smtClean="0">
                <a:latin typeface="Arial" charset="0"/>
              </a:rPr>
              <a:t>Vinification en blanc : objectifs</a:t>
            </a:r>
            <a:endParaRPr lang="fr-FR" dirty="0"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85852" y="4943315"/>
            <a:ext cx="7572428" cy="1200329"/>
          </a:xfrm>
          <a:prstGeom prst="rect">
            <a:avLst/>
          </a:prstGeom>
          <a:solidFill>
            <a:srgbClr val="CCECFF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fr-FR" u="sng" dirty="0" smtClean="0">
                <a:solidFill>
                  <a:schemeClr val="tx1"/>
                </a:solidFill>
              </a:rPr>
              <a:t>Opérations post-fermentaires</a:t>
            </a:r>
            <a:r>
              <a:rPr lang="fr-FR" dirty="0" smtClean="0">
                <a:solidFill>
                  <a:schemeClr val="tx1"/>
                </a:solidFill>
              </a:rPr>
              <a:t> :</a:t>
            </a:r>
            <a:br>
              <a:rPr lang="fr-FR" dirty="0" smtClean="0">
                <a:solidFill>
                  <a:schemeClr val="tx1"/>
                </a:solidFill>
              </a:rPr>
            </a:br>
            <a:r>
              <a:rPr lang="fr-FR" dirty="0" smtClean="0">
                <a:solidFill>
                  <a:schemeClr val="tx1"/>
                </a:solidFill>
              </a:rPr>
              <a:t>conservation, clarification, stabilisation, élevage</a:t>
            </a:r>
            <a:br>
              <a:rPr lang="fr-FR" dirty="0" smtClean="0">
                <a:solidFill>
                  <a:schemeClr val="tx1"/>
                </a:solidFill>
              </a:rPr>
            </a:br>
            <a:r>
              <a:rPr lang="fr-FR" dirty="0" smtClean="0">
                <a:solidFill>
                  <a:schemeClr val="tx1"/>
                </a:solidFill>
              </a:rPr>
              <a:t>conditionnement (mise en bouteilles)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85852" y="6253483"/>
            <a:ext cx="7572428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fr-FR" i="1" dirty="0" smtClean="0">
                <a:solidFill>
                  <a:schemeClr val="tx1"/>
                </a:solidFill>
                <a:cs typeface="Arial" pitchFamily="34" charset="0"/>
              </a:rPr>
              <a:t>       Vieillissement</a:t>
            </a:r>
            <a:endParaRPr lang="fr-FR" i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85852" y="1071546"/>
            <a:ext cx="7572428" cy="1938992"/>
          </a:xfrm>
          <a:prstGeom prst="rect">
            <a:avLst/>
          </a:prstGeom>
          <a:solidFill>
            <a:srgbClr val="CCFFCC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 anchorCtr="0">
            <a:spAutoFit/>
          </a:bodyPr>
          <a:lstStyle/>
          <a:p>
            <a:pPr marL="355600" indent="-355600">
              <a:spcBef>
                <a:spcPts val="0"/>
              </a:spcBef>
              <a:buAutoNum type="arabicPeriod"/>
            </a:pPr>
            <a:r>
              <a:rPr lang="fr-FR" u="sng" dirty="0" smtClean="0">
                <a:solidFill>
                  <a:schemeClr val="tx1"/>
                </a:solidFill>
              </a:rPr>
              <a:t>Opération </a:t>
            </a:r>
            <a:r>
              <a:rPr lang="fr-FR" u="sng" dirty="0" err="1" smtClean="0">
                <a:solidFill>
                  <a:schemeClr val="tx1"/>
                </a:solidFill>
              </a:rPr>
              <a:t>préfermentaires</a:t>
            </a:r>
            <a:r>
              <a:rPr lang="fr-FR" dirty="0" smtClean="0">
                <a:solidFill>
                  <a:schemeClr val="tx1"/>
                </a:solidFill>
              </a:rPr>
              <a:t> : </a:t>
            </a:r>
          </a:p>
          <a:p>
            <a:pPr marL="355600">
              <a:spcBef>
                <a:spcPts val="0"/>
              </a:spcBef>
              <a:buNone/>
            </a:pPr>
            <a:r>
              <a:rPr lang="fr-FR" u="sng" dirty="0" smtClean="0">
                <a:solidFill>
                  <a:schemeClr val="tx1"/>
                </a:solidFill>
              </a:rPr>
              <a:t>technique</a:t>
            </a:r>
            <a:r>
              <a:rPr lang="fr-FR" dirty="0" smtClean="0">
                <a:solidFill>
                  <a:schemeClr val="tx1"/>
                </a:solidFill>
              </a:rPr>
              <a:t> : extraction et clarification des jus</a:t>
            </a:r>
          </a:p>
          <a:p>
            <a:pPr marL="355600">
              <a:spcBef>
                <a:spcPts val="0"/>
              </a:spcBef>
              <a:buNone/>
            </a:pPr>
            <a:r>
              <a:rPr lang="fr-FR" u="sng" dirty="0" smtClean="0">
                <a:solidFill>
                  <a:schemeClr val="tx1"/>
                </a:solidFill>
              </a:rPr>
              <a:t>qualitatif</a:t>
            </a:r>
            <a:r>
              <a:rPr lang="fr-FR" dirty="0" smtClean="0">
                <a:solidFill>
                  <a:schemeClr val="tx1"/>
                </a:solidFill>
              </a:rPr>
              <a:t> : favoriser ou au contraire limiter la diffusion dans le jus des constituants des parties solides (pellicules, rafles, bourbes)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85852" y="3143248"/>
            <a:ext cx="7572428" cy="1714512"/>
          </a:xfrm>
          <a:prstGeom prst="rect">
            <a:avLst/>
          </a:prstGeom>
          <a:solidFill>
            <a:srgbClr val="FFCC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355600" indent="-355600">
              <a:lnSpc>
                <a:spcPts val="2500"/>
              </a:lnSpc>
              <a:buFont typeface="+mj-lt"/>
              <a:buAutoNum type="arabicPeriod" startAt="2"/>
            </a:pPr>
            <a:r>
              <a:rPr lang="fr-FR" u="sng" dirty="0" smtClean="0">
                <a:solidFill>
                  <a:schemeClr val="tx1"/>
                </a:solidFill>
              </a:rPr>
              <a:t>Fermentations alcoolique (et </a:t>
            </a:r>
            <a:r>
              <a:rPr lang="fr-FR" u="sng" dirty="0" err="1" smtClean="0">
                <a:solidFill>
                  <a:schemeClr val="tx1"/>
                </a:solidFill>
              </a:rPr>
              <a:t>malolactique</a:t>
            </a:r>
            <a:r>
              <a:rPr lang="fr-FR" u="sng" dirty="0" smtClean="0">
                <a:solidFill>
                  <a:schemeClr val="tx1"/>
                </a:solidFill>
              </a:rPr>
              <a:t>)</a:t>
            </a:r>
            <a:r>
              <a:rPr lang="fr-FR" dirty="0" smtClean="0">
                <a:solidFill>
                  <a:schemeClr val="tx1"/>
                </a:solidFill>
              </a:rPr>
              <a:t> :</a:t>
            </a:r>
            <a:br>
              <a:rPr lang="fr-FR" dirty="0" smtClean="0">
                <a:solidFill>
                  <a:schemeClr val="tx1"/>
                </a:solidFill>
              </a:rPr>
            </a:br>
            <a:r>
              <a:rPr lang="fr-FR" u="sng" dirty="0" smtClean="0">
                <a:solidFill>
                  <a:schemeClr val="tx1"/>
                </a:solidFill>
              </a:rPr>
              <a:t>technique</a:t>
            </a:r>
            <a:r>
              <a:rPr lang="fr-FR" dirty="0" smtClean="0">
                <a:solidFill>
                  <a:schemeClr val="tx1"/>
                </a:solidFill>
              </a:rPr>
              <a:t> : transformation du jus de raisin en vin</a:t>
            </a:r>
            <a:br>
              <a:rPr lang="fr-FR" dirty="0" smtClean="0">
                <a:solidFill>
                  <a:schemeClr val="tx1"/>
                </a:solidFill>
              </a:rPr>
            </a:br>
            <a:r>
              <a:rPr lang="fr-FR" u="sng" dirty="0" smtClean="0">
                <a:solidFill>
                  <a:schemeClr val="tx1"/>
                </a:solidFill>
              </a:rPr>
              <a:t>qualitatif</a:t>
            </a:r>
            <a:r>
              <a:rPr lang="fr-FR" dirty="0" smtClean="0">
                <a:solidFill>
                  <a:schemeClr val="tx1"/>
                </a:solidFill>
              </a:rPr>
              <a:t> : favoriser ou au contraire limiter la formation des métabolites secondaires par la levures (et les bactéries)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4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57290" y="142852"/>
            <a:ext cx="7643866" cy="1000274"/>
          </a:xfrm>
          <a:effectLst>
            <a:outerShdw dist="53882" dir="2700000" algn="ctr" rotWithShape="0">
              <a:srgbClr val="875174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r>
              <a:rPr lang="fr-FR" sz="5900" dirty="0" smtClean="0">
                <a:latin typeface="Arial" charset="0"/>
              </a:rPr>
              <a:t>Œnologie </a:t>
            </a:r>
            <a:endParaRPr lang="fr-FR" sz="3200" dirty="0">
              <a:latin typeface="Arial" charset="0"/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85852" y="1214422"/>
            <a:ext cx="7696192" cy="5078313"/>
          </a:xfrm>
        </p:spPr>
        <p:txBody>
          <a:bodyPr>
            <a:spAutoFit/>
          </a:bodyPr>
          <a:lstStyle/>
          <a:p>
            <a:pPr marL="514350" indent="-514350" algn="l">
              <a:buAutoNum type="arabicPeriod"/>
            </a:pPr>
            <a:r>
              <a:rPr lang="fr-FR" sz="3600" dirty="0" smtClean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Typologie des vins</a:t>
            </a:r>
          </a:p>
          <a:p>
            <a:pPr marL="514350" indent="-514350" algn="l">
              <a:buAutoNum type="arabicPeriod"/>
            </a:pPr>
            <a:r>
              <a:rPr lang="fr-FR" sz="3600" dirty="0" smtClean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Qualité de la vendange</a:t>
            </a:r>
            <a:endParaRPr lang="fr-FR" sz="3600" b="0" dirty="0" smtClean="0">
              <a:solidFill>
                <a:schemeClr val="bg1">
                  <a:lumMod val="65000"/>
                </a:schemeClr>
              </a:solidFill>
              <a:latin typeface="Arial" charset="0"/>
            </a:endParaRPr>
          </a:p>
          <a:p>
            <a:pPr marL="971550" lvl="1" indent="-514350" algn="l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21. Maturité</a:t>
            </a:r>
          </a:p>
          <a:p>
            <a:pPr marL="971550" lvl="1" indent="-514350" algn="l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2</a:t>
            </a:r>
            <a:r>
              <a:rPr lang="fr-FR" b="0" dirty="0" smtClean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2. Etat sanitaire (pourritures)</a:t>
            </a:r>
          </a:p>
          <a:p>
            <a:pPr marL="514350" indent="-514350" algn="l">
              <a:buAutoNum type="arabicPeriod"/>
            </a:pPr>
            <a:r>
              <a:rPr lang="fr-FR" sz="3600" dirty="0" smtClean="0">
                <a:solidFill>
                  <a:schemeClr val="tx1"/>
                </a:solidFill>
                <a:latin typeface="Arial" charset="0"/>
              </a:rPr>
              <a:t>Itinéraires de vinification</a:t>
            </a:r>
          </a:p>
          <a:p>
            <a:pPr marL="971550" lvl="1" indent="-514350" algn="l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31. Opérations </a:t>
            </a:r>
            <a:r>
              <a:rPr lang="fr-FR" dirty="0" err="1" smtClean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préfermentaires</a:t>
            </a:r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 communes</a:t>
            </a:r>
          </a:p>
          <a:p>
            <a:pPr marL="971550" lvl="1" indent="-514350" algn="l"/>
            <a:r>
              <a:rPr lang="fr-FR" dirty="0" smtClean="0">
                <a:solidFill>
                  <a:schemeClr val="tx1"/>
                </a:solidFill>
                <a:latin typeface="Arial" charset="0"/>
              </a:rPr>
              <a:t>32. Vinification en blanc</a:t>
            </a:r>
          </a:p>
          <a:p>
            <a:pPr marL="971550" lvl="1" indent="-514350" algn="l"/>
            <a:r>
              <a:rPr lang="fr-FR" dirty="0" smtClean="0">
                <a:solidFill>
                  <a:schemeClr val="tx1"/>
                </a:solidFill>
                <a:latin typeface="Arial" charset="0"/>
              </a:rPr>
              <a:t>33. Vinification en rouge</a:t>
            </a:r>
          </a:p>
          <a:p>
            <a:pPr marL="971550" lvl="1" indent="-514350" algn="l"/>
            <a:r>
              <a:rPr lang="fr-FR" dirty="0" smtClean="0">
                <a:solidFill>
                  <a:schemeClr val="tx1"/>
                </a:solidFill>
                <a:latin typeface="Arial" charset="0"/>
              </a:rPr>
              <a:t>34. Opérations </a:t>
            </a:r>
            <a:r>
              <a:rPr lang="fr-FR" dirty="0" smtClean="0">
                <a:solidFill>
                  <a:schemeClr val="tx1"/>
                </a:solidFill>
                <a:latin typeface="Arial" charset="0"/>
              </a:rPr>
              <a:t>post-fermentaires</a:t>
            </a:r>
            <a:endParaRPr lang="fr-FR" dirty="0" smtClean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1538" y="1618483"/>
            <a:ext cx="5572164" cy="2739211"/>
          </a:xfrm>
        </p:spPr>
        <p:txBody>
          <a:bodyPr wrap="square">
            <a:spAutoFit/>
          </a:bodyPr>
          <a:lstStyle/>
          <a:p>
            <a:pPr marL="355600" indent="-355600">
              <a:spcBef>
                <a:spcPts val="0"/>
              </a:spcBef>
              <a:buAutoNum type="arabicPeriod"/>
            </a:pPr>
            <a:r>
              <a:rPr lang="fr-FR" sz="2400" u="sng" dirty="0" smtClean="0">
                <a:latin typeface="Arial" pitchFamily="34" charset="0"/>
                <a:cs typeface="Arial" pitchFamily="34" charset="0"/>
              </a:rPr>
              <a:t>Extraction des jus</a:t>
            </a:r>
          </a:p>
          <a:p>
            <a:pPr marL="355600" indent="-355600">
              <a:spcBef>
                <a:spcPts val="0"/>
              </a:spcBef>
              <a:buNone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11. pré-extraction : </a:t>
            </a:r>
            <a:br>
              <a:rPr lang="fr-FR" sz="2400" dirty="0" smtClean="0">
                <a:latin typeface="Arial" pitchFamily="34" charset="0"/>
                <a:cs typeface="Arial" pitchFamily="34" charset="0"/>
              </a:rPr>
            </a:br>
            <a:r>
              <a:rPr lang="fr-FR" sz="2000" dirty="0" smtClean="0">
                <a:latin typeface="Arial" pitchFamily="34" charset="0"/>
                <a:cs typeface="Arial" pitchFamily="34" charset="0"/>
              </a:rPr>
              <a:t>extraire une partie du jus avant pressurage </a:t>
            </a:r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pPr marL="985838" lvl="1" indent="-312738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foulage </a:t>
            </a:r>
          </a:p>
          <a:p>
            <a:pPr marL="985838" lvl="1" indent="-312738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égouttage</a:t>
            </a:r>
          </a:p>
          <a:p>
            <a:pPr marL="355600" indent="-355600">
              <a:spcBef>
                <a:spcPts val="0"/>
              </a:spcBef>
              <a:buNone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    12. pressurage</a:t>
            </a:r>
          </a:p>
          <a:p>
            <a:pPr marL="985838" lvl="1" indent="-312738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raisins entiers : Crémant, Grands Crus </a:t>
            </a:r>
          </a:p>
          <a:p>
            <a:pPr marL="985838" lvl="1" indent="-312738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raisins foulés : vins génériques</a:t>
            </a:r>
            <a:endParaRPr lang="fr-FR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2976" y="323000"/>
            <a:ext cx="7786742" cy="769441"/>
          </a:xfrm>
        </p:spPr>
        <p:txBody>
          <a:bodyPr wrap="square">
            <a:spAutoFit/>
          </a:bodyPr>
          <a:lstStyle/>
          <a:p>
            <a:r>
              <a:rPr lang="fr-FR" sz="4400" dirty="0" smtClean="0"/>
              <a:t>Opérations </a:t>
            </a:r>
            <a:r>
              <a:rPr lang="fr-FR" sz="4400" dirty="0" err="1" smtClean="0"/>
              <a:t>préfermentaires</a:t>
            </a:r>
            <a:endParaRPr lang="fr-FR" sz="4400" dirty="0"/>
          </a:p>
        </p:txBody>
      </p:sp>
      <p:pic>
        <p:nvPicPr>
          <p:cNvPr id="12" name="Picture 4" descr="B:\ensam\erafloirs\7 -a types de fouloirs.jpg"/>
          <p:cNvPicPr>
            <a:picLocks noChangeAspect="1" noChangeArrowheads="1"/>
          </p:cNvPicPr>
          <p:nvPr/>
        </p:nvPicPr>
        <p:blipFill>
          <a:blip r:embed="rId4" cstate="print"/>
          <a:srcRect l="10374" r="15274" b="25465"/>
          <a:stretch>
            <a:fillRect/>
          </a:stretch>
        </p:blipFill>
        <p:spPr bwMode="auto">
          <a:xfrm>
            <a:off x="5143504" y="1065408"/>
            <a:ext cx="3705196" cy="1292022"/>
          </a:xfrm>
          <a:prstGeom prst="rect">
            <a:avLst/>
          </a:prstGeom>
          <a:noFill/>
        </p:spPr>
      </p:pic>
      <p:graphicFrame>
        <p:nvGraphicFramePr>
          <p:cNvPr id="359426" name="Object 2"/>
          <p:cNvGraphicFramePr>
            <a:graphicFrameLocks noChangeAspect="1"/>
          </p:cNvGraphicFramePr>
          <p:nvPr/>
        </p:nvGraphicFramePr>
        <p:xfrm>
          <a:off x="1285852" y="4714884"/>
          <a:ext cx="1903544" cy="1928802"/>
        </p:xfrm>
        <a:graphic>
          <a:graphicData uri="http://schemas.openxmlformats.org/presentationml/2006/ole">
            <p:oleObj spid="_x0000_s359426" name="Image Photo Editor" r:id="rId5" imgW="1428949" imgH="1419048" progId="">
              <p:embed/>
            </p:oleObj>
          </a:graphicData>
        </a:graphic>
      </p:graphicFrame>
      <p:pic>
        <p:nvPicPr>
          <p:cNvPr id="14" name="Picture 5" descr="c:\windows\TEMP\\msotw9_temp0.jpg"/>
          <p:cNvPicPr>
            <a:picLocks noChangeAspect="1" noChangeArrowheads="1"/>
          </p:cNvPicPr>
          <p:nvPr/>
        </p:nvPicPr>
        <p:blipFill>
          <a:blip r:embed="rId6" cstate="print"/>
          <a:srcRect b="1396"/>
          <a:stretch>
            <a:fillRect/>
          </a:stretch>
        </p:blipFill>
        <p:spPr bwMode="auto">
          <a:xfrm>
            <a:off x="6929454" y="2643182"/>
            <a:ext cx="1868483" cy="1870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4" descr="C:\Document Véro\Agents\jean michel desseigne\ensam\pressoir suite\17 a pressoir à membrane cycle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43306" y="4643446"/>
            <a:ext cx="4857784" cy="19546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3500000" algn="ctr" rotWithShape="0">
              <a:srgbClr val="808080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9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93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93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59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1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2976" y="323000"/>
            <a:ext cx="7786742" cy="769441"/>
          </a:xfrm>
        </p:spPr>
        <p:txBody>
          <a:bodyPr wrap="square">
            <a:spAutoFit/>
          </a:bodyPr>
          <a:lstStyle/>
          <a:p>
            <a:r>
              <a:rPr lang="fr-FR" sz="4400" dirty="0" smtClean="0"/>
              <a:t>Opérations </a:t>
            </a:r>
            <a:r>
              <a:rPr lang="fr-FR" sz="4400" dirty="0" err="1" smtClean="0"/>
              <a:t>préfermentaires</a:t>
            </a:r>
            <a:endParaRPr lang="fr-FR" sz="4400" dirty="0"/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1071538" y="1263552"/>
            <a:ext cx="571504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2. </a:t>
            </a:r>
            <a:r>
              <a:rPr kumimoji="0" lang="fr-FR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Clarification</a:t>
            </a:r>
            <a:r>
              <a:rPr kumimoji="0" lang="fr-FR" sz="2400" b="0" i="0" u="sng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des jus</a:t>
            </a:r>
            <a:r>
              <a:rPr kumimoji="0" lang="fr-FR" sz="24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= débourbage</a:t>
            </a: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55600">
              <a:spcBef>
                <a:spcPts val="0"/>
              </a:spcBef>
              <a:buNone/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éliminer les particules grossières du jus</a:t>
            </a:r>
          </a:p>
          <a:p>
            <a:pPr marL="712788" lvl="1" indent="-312738" eaLnBrk="1" hangingPunct="1">
              <a:spcBef>
                <a:spcPts val="0"/>
              </a:spcBef>
              <a:buFont typeface="Arial" charset="0"/>
              <a:buChar char="–"/>
              <a:defRPr/>
            </a:pPr>
            <a:r>
              <a:rPr lang="fr-FR" sz="2000" dirty="0" smtClean="0">
                <a:solidFill>
                  <a:srgbClr val="556A2C"/>
                </a:solidFill>
                <a:latin typeface="Arial" pitchFamily="34" charset="0"/>
                <a:cs typeface="Arial" pitchFamily="34" charset="0"/>
              </a:rPr>
              <a:t>jus trop trouble = vin grossier</a:t>
            </a:r>
          </a:p>
          <a:p>
            <a:pPr marL="712788" lvl="1" indent="-312738" eaLnBrk="1" hangingPunct="1">
              <a:spcBef>
                <a:spcPts val="0"/>
              </a:spcBef>
              <a:buFont typeface="Arial" charset="0"/>
              <a:buChar char="–"/>
              <a:defRPr/>
            </a:pPr>
            <a:r>
              <a:rPr lang="fr-FR" sz="2000" dirty="0" smtClean="0">
                <a:solidFill>
                  <a:srgbClr val="556A2C"/>
                </a:solidFill>
                <a:latin typeface="Arial" pitchFamily="34" charset="0"/>
                <a:cs typeface="Arial" pitchFamily="34" charset="0"/>
              </a:rPr>
              <a:t>jus trop limpide = difficulté de fermentation</a:t>
            </a:r>
          </a:p>
          <a:p>
            <a:pPr marL="355600">
              <a:spcBef>
                <a:spcPts val="0"/>
              </a:spcBef>
              <a:buNone/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Méthodes :</a:t>
            </a:r>
          </a:p>
          <a:p>
            <a:pPr marL="712788" marR="0" lvl="1" indent="-312738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lang="fr-FR" sz="2000" dirty="0" smtClean="0">
                <a:solidFill>
                  <a:srgbClr val="556A2C"/>
                </a:solidFill>
                <a:latin typeface="Arial" pitchFamily="34" charset="0"/>
                <a:cs typeface="Arial" pitchFamily="34" charset="0"/>
              </a:rPr>
              <a:t>décantation = débourbage statique</a:t>
            </a:r>
          </a:p>
          <a:p>
            <a:pPr marL="712788" marR="0" lvl="1" indent="-312738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lang="fr-FR" sz="2000" dirty="0" smtClean="0">
                <a:solidFill>
                  <a:srgbClr val="556A2C"/>
                </a:solidFill>
                <a:latin typeface="Arial" pitchFamily="34" charset="0"/>
                <a:cs typeface="Arial" pitchFamily="34" charset="0"/>
              </a:rPr>
              <a:t>flottation, centrifugation, filtration</a:t>
            </a: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rgbClr val="556A2C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9" name="Picture 6" descr="C:\WINDOWS\Profiles\ITV Colmar\Bureau\Equipements\centrifp88.jpg"/>
          <p:cNvPicPr>
            <a:picLocks noChangeAspect="1" noChangeArrowheads="1"/>
          </p:cNvPicPr>
          <p:nvPr/>
        </p:nvPicPr>
        <p:blipFill>
          <a:blip r:embed="rId3" cstate="print"/>
          <a:srcRect r="827"/>
          <a:stretch>
            <a:fillRect/>
          </a:stretch>
        </p:blipFill>
        <p:spPr bwMode="auto">
          <a:xfrm>
            <a:off x="6500826" y="2857496"/>
            <a:ext cx="2428892" cy="1378973"/>
          </a:xfrm>
          <a:prstGeom prst="rect">
            <a:avLst/>
          </a:prstGeom>
          <a:noFill/>
        </p:spPr>
      </p:pic>
      <p:pic>
        <p:nvPicPr>
          <p:cNvPr id="10" name="Picture 6" descr="C:\WINDOWS\Profiles\ITV Colmar\Bureau\Equipements\filtrp96.jpg"/>
          <p:cNvPicPr>
            <a:picLocks noChangeAspect="1" noChangeArrowheads="1"/>
          </p:cNvPicPr>
          <p:nvPr/>
        </p:nvPicPr>
        <p:blipFill>
          <a:blip r:embed="rId4" cstate="print"/>
          <a:srcRect r="1584" b="2113"/>
          <a:stretch>
            <a:fillRect/>
          </a:stretch>
        </p:blipFill>
        <p:spPr bwMode="auto">
          <a:xfrm>
            <a:off x="6500826" y="4698004"/>
            <a:ext cx="2418507" cy="1802830"/>
          </a:xfrm>
          <a:prstGeom prst="rect">
            <a:avLst/>
          </a:prstGeom>
          <a:noFill/>
        </p:spPr>
      </p:pic>
      <p:pic>
        <p:nvPicPr>
          <p:cNvPr id="360452" name="Picture 4" descr="http://t0.gstatic.com/images?q=tbn:ANd9GcSu6bEorWk8Je8d2lhizt43n3uE6LtV-0Mnn-AujOp5oi14eNsf"/>
          <p:cNvPicPr>
            <a:picLocks noChangeAspect="1" noChangeArrowheads="1"/>
          </p:cNvPicPr>
          <p:nvPr/>
        </p:nvPicPr>
        <p:blipFill>
          <a:blip r:embed="rId5"/>
          <a:srcRect r="1360" b="2088"/>
          <a:stretch>
            <a:fillRect/>
          </a:stretch>
        </p:blipFill>
        <p:spPr bwMode="auto">
          <a:xfrm>
            <a:off x="1500165" y="3714752"/>
            <a:ext cx="4329227" cy="27978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2976" y="323000"/>
            <a:ext cx="7786742" cy="769441"/>
          </a:xfrm>
        </p:spPr>
        <p:txBody>
          <a:bodyPr wrap="square">
            <a:spAutoFit/>
          </a:bodyPr>
          <a:lstStyle/>
          <a:p>
            <a:r>
              <a:rPr lang="fr-FR" sz="4400" dirty="0" smtClean="0"/>
              <a:t>Opérations </a:t>
            </a:r>
            <a:r>
              <a:rPr lang="fr-FR" sz="4400" dirty="0" err="1" smtClean="0"/>
              <a:t>préfermentaires</a:t>
            </a:r>
            <a:endParaRPr lang="fr-FR" sz="4400" dirty="0"/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1071538" y="1263552"/>
            <a:ext cx="7858180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3. </a:t>
            </a:r>
            <a:r>
              <a:rPr kumimoji="0" lang="fr-FR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Corrections</a:t>
            </a:r>
            <a:r>
              <a:rPr kumimoji="0" lang="fr-FR" sz="2400" b="0" i="0" u="sng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des jus</a:t>
            </a: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12788" lvl="1" indent="-312738" eaLnBrk="1" hangingPunct="1">
              <a:spcBef>
                <a:spcPts val="0"/>
              </a:spcBef>
              <a:buFont typeface="Arial" charset="0"/>
              <a:buChar char="–"/>
              <a:defRPr/>
            </a:pPr>
            <a:r>
              <a:rPr lang="fr-FR" sz="2000" dirty="0" smtClean="0">
                <a:solidFill>
                  <a:srgbClr val="556A2C"/>
                </a:solidFill>
                <a:latin typeface="Arial" pitchFamily="34" charset="0"/>
                <a:cs typeface="Arial" pitchFamily="34" charset="0"/>
              </a:rPr>
              <a:t>enrichissement en sucre</a:t>
            </a:r>
          </a:p>
          <a:p>
            <a:pPr marL="1169988" lvl="2" indent="-312738" eaLnBrk="1" hangingPunct="1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fr-FR" sz="2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par addition de sucre = chaptalisation</a:t>
            </a:r>
          </a:p>
          <a:p>
            <a:pPr marL="1169988" lvl="2" indent="-312738" eaLnBrk="1" hangingPunct="1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fr-FR" sz="2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par élimination d’eau (osmose, évaporation sous vide) </a:t>
            </a:r>
          </a:p>
          <a:p>
            <a:pPr marL="712788" lvl="1" indent="-312738" eaLnBrk="1" hangingPunct="1">
              <a:spcBef>
                <a:spcPts val="0"/>
              </a:spcBef>
              <a:buFont typeface="Arial" charset="0"/>
              <a:buChar char="–"/>
              <a:defRPr/>
            </a:pPr>
            <a:r>
              <a:rPr lang="fr-FR" sz="2000" dirty="0" err="1" smtClean="0">
                <a:solidFill>
                  <a:srgbClr val="556A2C"/>
                </a:solidFill>
                <a:latin typeface="Arial" pitchFamily="34" charset="0"/>
                <a:cs typeface="Arial" pitchFamily="34" charset="0"/>
              </a:rPr>
              <a:t>désacidifcation</a:t>
            </a:r>
            <a:endParaRPr lang="fr-FR" sz="2000" dirty="0" smtClean="0">
              <a:solidFill>
                <a:srgbClr val="556A2C"/>
              </a:solidFill>
              <a:latin typeface="Arial" pitchFamily="34" charset="0"/>
              <a:cs typeface="Arial" pitchFamily="34" charset="0"/>
            </a:endParaRPr>
          </a:p>
          <a:p>
            <a:pPr marL="712788" lvl="1" indent="-312738" eaLnBrk="1" hangingPunct="1">
              <a:spcBef>
                <a:spcPts val="0"/>
              </a:spcBef>
              <a:buFont typeface="Arial" charset="0"/>
              <a:buChar char="–"/>
              <a:defRPr/>
            </a:pPr>
            <a:r>
              <a:rPr lang="fr-FR" sz="2000" dirty="0" smtClean="0">
                <a:solidFill>
                  <a:srgbClr val="556A2C"/>
                </a:solidFill>
                <a:latin typeface="Arial" pitchFamily="34" charset="0"/>
                <a:cs typeface="Arial" pitchFamily="34" charset="0"/>
              </a:rPr>
              <a:t>acidification</a:t>
            </a:r>
          </a:p>
          <a:p>
            <a:pPr marL="712788" lvl="1" indent="-312738" eaLnBrk="1" hangingPunct="1">
              <a:spcBef>
                <a:spcPts val="0"/>
              </a:spcBef>
              <a:buFont typeface="Arial" charset="0"/>
              <a:buChar char="–"/>
              <a:defRPr/>
            </a:pPr>
            <a:r>
              <a:rPr lang="fr-FR" sz="2000" dirty="0" smtClean="0">
                <a:solidFill>
                  <a:srgbClr val="556A2C"/>
                </a:solidFill>
                <a:latin typeface="Arial" pitchFamily="34" charset="0"/>
                <a:cs typeface="Arial" pitchFamily="34" charset="0"/>
              </a:rPr>
              <a:t>traitement des faux-goûts (raisins pourris)</a:t>
            </a:r>
          </a:p>
          <a:p>
            <a:pPr marL="355600" lvl="1" eaLnBrk="1" hangingPunct="1">
              <a:spcBef>
                <a:spcPts val="0"/>
              </a:spcBef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Ces pratiques sont soumises à autorisation,</a:t>
            </a:r>
            <a:r>
              <a:rPr kumimoji="0" lang="fr-FR" sz="20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déclaration et enregistrements</a:t>
            </a: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pSp>
        <p:nvGrpSpPr>
          <p:cNvPr id="7" name="Group 12"/>
          <p:cNvGrpSpPr>
            <a:grpSpLocks noChangeAspect="1"/>
          </p:cNvGrpSpPr>
          <p:nvPr/>
        </p:nvGrpSpPr>
        <p:grpSpPr bwMode="auto">
          <a:xfrm>
            <a:off x="5000628" y="4143380"/>
            <a:ext cx="3763948" cy="2365815"/>
            <a:chOff x="1560" y="1392"/>
            <a:chExt cx="2632" cy="1848"/>
          </a:xfrm>
        </p:grpSpPr>
        <p:sp>
          <p:nvSpPr>
            <p:cNvPr id="8" name="Rectangle 13"/>
            <p:cNvSpPr>
              <a:spLocks noChangeAspect="1" noChangeArrowheads="1"/>
            </p:cNvSpPr>
            <p:nvPr/>
          </p:nvSpPr>
          <p:spPr bwMode="auto">
            <a:xfrm>
              <a:off x="1560" y="1392"/>
              <a:ext cx="2632" cy="18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11" name="Picture 14" descr="C:\A Valérie\TSA\SIVAL 2001\Schémas\photo ESV 2.ti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669" y="1472"/>
              <a:ext cx="2406" cy="1680"/>
            </a:xfrm>
            <a:prstGeom prst="rect">
              <a:avLst/>
            </a:prstGeom>
            <a:noFill/>
          </p:spPr>
        </p:pic>
      </p:grpSp>
      <p:pic>
        <p:nvPicPr>
          <p:cNvPr id="12" name="Picture 10" descr="C:\A Valérie\TSA\DNO Toulouse\paetoi.t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14480" y="4214818"/>
            <a:ext cx="2897969" cy="2285992"/>
          </a:xfrm>
          <a:prstGeom prst="rect">
            <a:avLst/>
          </a:prstGeom>
          <a:noFill/>
        </p:spPr>
      </p:pic>
      <p:sp>
        <p:nvSpPr>
          <p:cNvPr id="9" name="ZoneTexte 8"/>
          <p:cNvSpPr txBox="1"/>
          <p:nvPr/>
        </p:nvSpPr>
        <p:spPr>
          <a:xfrm>
            <a:off x="1714480" y="6500834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800" dirty="0" smtClean="0">
                <a:latin typeface="Arial" pitchFamily="34" charset="0"/>
                <a:cs typeface="Arial" pitchFamily="34" charset="0"/>
              </a:rPr>
              <a:t>Osmose inverse</a:t>
            </a:r>
            <a:endParaRPr lang="fr-FR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143504" y="6429396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800" dirty="0" smtClean="0">
                <a:latin typeface="Arial" pitchFamily="34" charset="0"/>
                <a:cs typeface="Arial" pitchFamily="34" charset="0"/>
              </a:rPr>
              <a:t>Evaporation sous vide</a:t>
            </a:r>
            <a:endParaRPr lang="fr-FR" sz="1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071594" y="292222"/>
            <a:ext cx="8001000" cy="707886"/>
          </a:xfrm>
        </p:spPr>
        <p:txBody>
          <a:bodyPr>
            <a:spAutoFit/>
          </a:bodyPr>
          <a:lstStyle/>
          <a:p>
            <a:r>
              <a:rPr lang="fr-FR" dirty="0" smtClean="0"/>
              <a:t>Fermentation alcoolique - FA</a:t>
            </a:r>
            <a:endParaRPr lang="fr-FR" dirty="0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2976" y="1221336"/>
            <a:ext cx="7929618" cy="5493812"/>
          </a:xfrm>
        </p:spPr>
        <p:txBody>
          <a:bodyPr>
            <a:spAutoFit/>
          </a:bodyPr>
          <a:lstStyle/>
          <a:p>
            <a:pPr>
              <a:spcBef>
                <a:spcPts val="0"/>
              </a:spcBef>
            </a:pPr>
            <a:r>
              <a:rPr lang="fr-FR" sz="2400" u="sng" dirty="0" smtClean="0">
                <a:latin typeface="Arial" pitchFamily="34" charset="0"/>
                <a:cs typeface="Arial" pitchFamily="34" charset="0"/>
              </a:rPr>
              <a:t>Agent de la fermentation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: levures</a:t>
            </a:r>
          </a:p>
          <a:p>
            <a:pPr lvl="1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Fermentation spontanée ou après apport de levure (</a:t>
            </a:r>
            <a:r>
              <a:rPr lang="fr-FR" sz="2000" dirty="0" err="1" smtClean="0">
                <a:latin typeface="Arial" pitchFamily="34" charset="0"/>
                <a:cs typeface="Arial" pitchFamily="34" charset="0"/>
              </a:rPr>
              <a:t>levurage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spcBef>
                <a:spcPts val="600"/>
              </a:spcBef>
            </a:pPr>
            <a:r>
              <a:rPr lang="fr-FR" sz="2400" u="sng" dirty="0" smtClean="0">
                <a:latin typeface="Arial" pitchFamily="34" charset="0"/>
                <a:cs typeface="Arial" pitchFamily="34" charset="0"/>
              </a:rPr>
              <a:t>Transformation principale</a:t>
            </a:r>
            <a:endParaRPr lang="fr-FR" sz="2400" dirty="0">
              <a:latin typeface="Arial" pitchFamily="34" charset="0"/>
              <a:cs typeface="Arial" pitchFamily="34" charset="0"/>
            </a:endParaRPr>
          </a:p>
          <a:p>
            <a:pPr lvl="1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sucre </a:t>
            </a:r>
            <a:r>
              <a:rPr lang="fr-FR" sz="200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 éthanol + CO</a:t>
            </a:r>
            <a:r>
              <a:rPr lang="fr-FR" sz="2000" baseline="-2500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2</a:t>
            </a:r>
            <a:r>
              <a:rPr lang="fr-FR" sz="200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 + chaleur</a:t>
            </a:r>
            <a:endParaRPr lang="fr-FR" sz="2000" dirty="0">
              <a:latin typeface="Arial" pitchFamily="34" charset="0"/>
              <a:cs typeface="Arial" pitchFamily="34" charset="0"/>
            </a:endParaRPr>
          </a:p>
          <a:p>
            <a:pPr lvl="1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Il faut 16 à 17 g  de sucre pour 1° alcool</a:t>
            </a:r>
          </a:p>
          <a:p>
            <a:pPr>
              <a:spcBef>
                <a:spcPts val="600"/>
              </a:spcBef>
            </a:pPr>
            <a:r>
              <a:rPr lang="fr-FR" sz="2400" u="sng" dirty="0" smtClean="0">
                <a:latin typeface="Arial" pitchFamily="34" charset="0"/>
                <a:cs typeface="Arial" pitchFamily="34" charset="0"/>
              </a:rPr>
              <a:t>Transformations secondaires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:</a:t>
            </a:r>
          </a:p>
          <a:p>
            <a:pPr lvl="1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Produits secondaires : glycérol, esters, alcools supérieurs acides acétique, pyruvique, succinique </a:t>
            </a:r>
            <a:br>
              <a:rPr lang="fr-FR" sz="2000" dirty="0" smtClean="0">
                <a:latin typeface="Arial" pitchFamily="34" charset="0"/>
                <a:cs typeface="Arial" pitchFamily="34" charset="0"/>
              </a:rPr>
            </a:br>
            <a:r>
              <a:rPr lang="fr-FR" sz="2000" dirty="0" smtClean="0">
                <a:latin typeface="Arial" pitchFamily="34" charset="0"/>
                <a:cs typeface="Arial" pitchFamily="34" charset="0"/>
              </a:rPr>
              <a:t>composés soufrés  dont H</a:t>
            </a:r>
            <a:r>
              <a:rPr lang="fr-FR" sz="20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S, …</a:t>
            </a:r>
          </a:p>
          <a:p>
            <a:pPr lvl="1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Activités enzymatiques des levures : </a:t>
            </a:r>
            <a:br>
              <a:rPr lang="fr-FR" sz="2000" dirty="0" smtClean="0">
                <a:latin typeface="Arial" pitchFamily="34" charset="0"/>
                <a:cs typeface="Arial" pitchFamily="34" charset="0"/>
              </a:rPr>
            </a:br>
            <a:r>
              <a:rPr lang="fr-FR" sz="2000" dirty="0" smtClean="0">
                <a:latin typeface="Arial" pitchFamily="34" charset="0"/>
                <a:cs typeface="Arial" pitchFamily="34" charset="0"/>
              </a:rPr>
              <a:t>révélation d’arômes et catabolisme des arômes</a:t>
            </a:r>
          </a:p>
          <a:p>
            <a:pPr lvl="1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Autolyse des levures après fermentation = enrichissement en acides aminés et polysaccharides</a:t>
            </a:r>
          </a:p>
          <a:p>
            <a:pPr>
              <a:spcBef>
                <a:spcPts val="600"/>
              </a:spcBef>
            </a:pPr>
            <a:r>
              <a:rPr lang="fr-FR" sz="2400" u="sng" dirty="0" smtClean="0">
                <a:latin typeface="Arial" pitchFamily="34" charset="0"/>
                <a:cs typeface="Arial" pitchFamily="34" charset="0"/>
              </a:rPr>
              <a:t>Objectifs de vinification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:</a:t>
            </a:r>
          </a:p>
          <a:p>
            <a:pPr lvl="1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Fermentation totale = vins secs</a:t>
            </a:r>
          </a:p>
          <a:p>
            <a:pPr lvl="1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Fermentation partielle = vins à sucres résiduels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6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6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6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65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65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65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65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2976" y="228600"/>
            <a:ext cx="7929618" cy="1066800"/>
          </a:xfrm>
        </p:spPr>
        <p:txBody>
          <a:bodyPr/>
          <a:lstStyle/>
          <a:p>
            <a:r>
              <a:rPr lang="fr-FR" sz="3600" dirty="0"/>
              <a:t>Les facteurs intervenant sur </a:t>
            </a:r>
            <a:br>
              <a:rPr lang="fr-FR" sz="3600" dirty="0"/>
            </a:br>
            <a:r>
              <a:rPr lang="fr-FR" sz="3600" dirty="0" smtClean="0"/>
              <a:t>la fermentation alcoolique</a:t>
            </a:r>
            <a:endParaRPr lang="fr-FR" sz="3600" dirty="0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2976" y="1484784"/>
            <a:ext cx="7786742" cy="4487382"/>
          </a:xfrm>
        </p:spPr>
        <p:txBody>
          <a:bodyPr>
            <a:spAutoFit/>
          </a:bodyPr>
          <a:lstStyle/>
          <a:p>
            <a:r>
              <a:rPr lang="fr-FR" sz="2400" u="sng" dirty="0" smtClean="0">
                <a:latin typeface="Arial" pitchFamily="34" charset="0"/>
                <a:cs typeface="Arial" pitchFamily="34" charset="0"/>
              </a:rPr>
              <a:t>Les levures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>
                <a:latin typeface="Arial" pitchFamily="34" charset="0"/>
                <a:cs typeface="Arial" pitchFamily="34" charset="0"/>
              </a:rPr>
              <a:t>:</a:t>
            </a:r>
          </a:p>
          <a:p>
            <a:pPr lvl="1"/>
            <a:r>
              <a:rPr lang="fr-FR" sz="2000" dirty="0">
                <a:latin typeface="Arial" pitchFamily="34" charset="0"/>
                <a:cs typeface="Arial" pitchFamily="34" charset="0"/>
              </a:rPr>
              <a:t>Écologie : diversité des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espèces </a:t>
            </a:r>
            <a:br>
              <a:rPr lang="fr-FR" sz="2000" dirty="0" smtClean="0">
                <a:latin typeface="Arial" pitchFamily="34" charset="0"/>
                <a:cs typeface="Arial" pitchFamily="34" charset="0"/>
              </a:rPr>
            </a:br>
            <a:r>
              <a:rPr lang="fr-FR" sz="2000" dirty="0" smtClean="0">
                <a:latin typeface="Arial" pitchFamily="34" charset="0"/>
                <a:cs typeface="Arial" pitchFamily="34" charset="0"/>
              </a:rPr>
              <a:t>mais surtout</a:t>
            </a:r>
            <a:r>
              <a:rPr lang="fr-FR" sz="2000" i="1" dirty="0" smtClean="0">
                <a:latin typeface="Arial" pitchFamily="34" charset="0"/>
                <a:cs typeface="Arial" pitchFamily="34" charset="0"/>
              </a:rPr>
              <a:t> Saccharomyces </a:t>
            </a:r>
            <a:r>
              <a:rPr lang="fr-FR" sz="2000" i="1" dirty="0" err="1" smtClean="0">
                <a:latin typeface="Arial" pitchFamily="34" charset="0"/>
                <a:cs typeface="Arial" pitchFamily="34" charset="0"/>
              </a:rPr>
              <a:t>cerevisiae</a:t>
            </a:r>
            <a:endParaRPr lang="fr-FR" sz="2000" dirty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fr-FR" sz="2000" dirty="0">
                <a:latin typeface="Arial" pitchFamily="34" charset="0"/>
                <a:cs typeface="Arial" pitchFamily="34" charset="0"/>
              </a:rPr>
              <a:t>Génétique : diversité des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souches</a:t>
            </a:r>
            <a:br>
              <a:rPr lang="fr-FR" sz="2000" dirty="0" smtClean="0">
                <a:latin typeface="Arial" pitchFamily="34" charset="0"/>
                <a:cs typeface="Arial" pitchFamily="34" charset="0"/>
              </a:rPr>
            </a:br>
            <a:r>
              <a:rPr lang="fr-FR" sz="2000" dirty="0" smtClean="0">
                <a:latin typeface="Arial" pitchFamily="34" charset="0"/>
                <a:cs typeface="Arial" pitchFamily="34" charset="0"/>
              </a:rPr>
              <a:t>= levures sélectionnées (LSA) : env. 200</a:t>
            </a:r>
            <a:endParaRPr lang="fr-FR" sz="2000" dirty="0">
              <a:latin typeface="Arial" pitchFamily="34" charset="0"/>
              <a:cs typeface="Arial" pitchFamily="34" charset="0"/>
            </a:endParaRPr>
          </a:p>
          <a:p>
            <a:r>
              <a:rPr lang="fr-FR" sz="2400" u="sng" dirty="0" smtClean="0">
                <a:latin typeface="Arial" pitchFamily="34" charset="0"/>
                <a:cs typeface="Arial" pitchFamily="34" charset="0"/>
              </a:rPr>
              <a:t>La composition de moût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:</a:t>
            </a:r>
          </a:p>
          <a:p>
            <a:pPr lvl="1"/>
            <a:r>
              <a:rPr lang="fr-FR" sz="2000" dirty="0" smtClean="0">
                <a:latin typeface="Arial" pitchFamily="34" charset="0"/>
                <a:cs typeface="Arial" pitchFamily="34" charset="0"/>
              </a:rPr>
              <a:t>Nutriments : sucres, azote, oxygène</a:t>
            </a:r>
          </a:p>
          <a:p>
            <a:pPr lvl="1"/>
            <a:r>
              <a:rPr lang="fr-FR" sz="2000" dirty="0" smtClean="0">
                <a:latin typeface="Arial" pitchFamily="34" charset="0"/>
                <a:cs typeface="Arial" pitchFamily="34" charset="0"/>
              </a:rPr>
              <a:t>Produits inhibiteurs : éthanol, CO2, </a:t>
            </a:r>
            <a:br>
              <a:rPr lang="fr-FR" sz="2000" dirty="0" smtClean="0">
                <a:latin typeface="Arial" pitchFamily="34" charset="0"/>
                <a:cs typeface="Arial" pitchFamily="34" charset="0"/>
              </a:rPr>
            </a:br>
            <a:r>
              <a:rPr lang="fr-FR" sz="2000" dirty="0" smtClean="0">
                <a:latin typeface="Arial" pitchFamily="34" charset="0"/>
                <a:cs typeface="Arial" pitchFamily="34" charset="0"/>
              </a:rPr>
              <a:t>acides gras, résidus pesticides</a:t>
            </a:r>
          </a:p>
          <a:p>
            <a:pPr lvl="1"/>
            <a:r>
              <a:rPr lang="fr-FR" sz="2000" dirty="0" smtClean="0">
                <a:latin typeface="Arial" pitchFamily="34" charset="0"/>
                <a:cs typeface="Arial" pitchFamily="34" charset="0"/>
              </a:rPr>
              <a:t>Autres facteurs : pH, turbidité,..</a:t>
            </a:r>
          </a:p>
          <a:p>
            <a:r>
              <a:rPr lang="fr-FR" sz="2400" u="sng" dirty="0" smtClean="0">
                <a:latin typeface="Arial" pitchFamily="34" charset="0"/>
                <a:cs typeface="Arial" pitchFamily="34" charset="0"/>
              </a:rPr>
              <a:t>Le milieu ambiant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:</a:t>
            </a:r>
            <a:endParaRPr lang="fr-FR" sz="2400" dirty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fr-FR" sz="2000" dirty="0" smtClean="0">
                <a:latin typeface="Arial" pitchFamily="34" charset="0"/>
                <a:cs typeface="Arial" pitchFamily="34" charset="0"/>
              </a:rPr>
              <a:t>Régulation thermique : permet de « piloter » la fermentation</a:t>
            </a:r>
          </a:p>
        </p:txBody>
      </p:sp>
      <p:pic>
        <p:nvPicPr>
          <p:cNvPr id="4" name="Picture 12" descr="http://t1.gstatic.com/images?q=tbn:ANd9GcRqqxjTP9uK8W3KS0tk52m51O0s9rTg-yU_01UKyuFh5SsW43VZ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8459" y="2987831"/>
            <a:ext cx="1768383" cy="1584177"/>
          </a:xfrm>
          <a:prstGeom prst="rect">
            <a:avLst/>
          </a:prstGeom>
          <a:noFill/>
        </p:spPr>
      </p:pic>
      <p:pic>
        <p:nvPicPr>
          <p:cNvPr id="5" name="Picture 10" descr="http://www.cvc.u-psud.fr/IMG/jpg/Saccharomyces_cerevisiae_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16" y="1449875"/>
            <a:ext cx="1890448" cy="12535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4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4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4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49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49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000100" y="292222"/>
            <a:ext cx="8143900" cy="707886"/>
          </a:xfrm>
        </p:spPr>
        <p:txBody>
          <a:bodyPr wrap="square">
            <a:spAutoFit/>
          </a:bodyPr>
          <a:lstStyle/>
          <a:p>
            <a:r>
              <a:rPr lang="fr-FR" dirty="0" smtClean="0"/>
              <a:t>Fermentation </a:t>
            </a:r>
            <a:r>
              <a:rPr lang="fr-FR" dirty="0" err="1" smtClean="0"/>
              <a:t>malolactique</a:t>
            </a:r>
            <a:r>
              <a:rPr lang="fr-FR" dirty="0" smtClean="0"/>
              <a:t> - FML</a:t>
            </a:r>
            <a:endParaRPr lang="fr-FR" dirty="0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2976" y="1285860"/>
            <a:ext cx="7929618" cy="5357850"/>
          </a:xfrm>
        </p:spPr>
        <p:txBody>
          <a:bodyPr/>
          <a:lstStyle/>
          <a:p>
            <a:r>
              <a:rPr lang="fr-FR" sz="2400" u="sng" dirty="0" smtClean="0">
                <a:latin typeface="Arial" pitchFamily="34" charset="0"/>
                <a:cs typeface="Arial" pitchFamily="34" charset="0"/>
              </a:rPr>
              <a:t>Agent de la fermentation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: bactéries lactiques</a:t>
            </a:r>
          </a:p>
          <a:p>
            <a:pPr lvl="1"/>
            <a:r>
              <a:rPr lang="fr-FR" sz="2000" dirty="0" smtClean="0">
                <a:latin typeface="Arial" pitchFamily="34" charset="0"/>
                <a:cs typeface="Arial" pitchFamily="34" charset="0"/>
              </a:rPr>
              <a:t>Fermentation spontanée ou après ensemencement</a:t>
            </a:r>
          </a:p>
          <a:p>
            <a:r>
              <a:rPr lang="fr-FR" sz="2400" u="sng" dirty="0" smtClean="0">
                <a:latin typeface="Arial" pitchFamily="34" charset="0"/>
                <a:cs typeface="Arial" pitchFamily="34" charset="0"/>
              </a:rPr>
              <a:t>Transformation principale</a:t>
            </a:r>
            <a:endParaRPr lang="fr-FR" sz="2400" dirty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fr-FR" sz="2000" dirty="0" smtClean="0">
                <a:latin typeface="Arial" pitchFamily="34" charset="0"/>
                <a:cs typeface="Arial" pitchFamily="34" charset="0"/>
              </a:rPr>
              <a:t>acide malique </a:t>
            </a:r>
            <a:r>
              <a:rPr lang="fr-FR" sz="200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 acide lactique + CO</a:t>
            </a:r>
            <a:r>
              <a:rPr lang="fr-FR" sz="2000" baseline="-2500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2</a:t>
            </a:r>
            <a:endParaRPr lang="fr-FR" sz="2000" dirty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fr-FR" sz="2000" dirty="0" smtClean="0">
                <a:latin typeface="Arial" pitchFamily="34" charset="0"/>
                <a:cs typeface="Arial" pitchFamily="34" charset="0"/>
              </a:rPr>
              <a:t>diminution de l’acidité du vin</a:t>
            </a:r>
          </a:p>
          <a:p>
            <a:r>
              <a:rPr lang="fr-FR" sz="2400" u="sng" dirty="0" smtClean="0">
                <a:latin typeface="Arial" pitchFamily="34" charset="0"/>
                <a:cs typeface="Arial" pitchFamily="34" charset="0"/>
              </a:rPr>
              <a:t>Transformations secondaires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:</a:t>
            </a:r>
          </a:p>
          <a:p>
            <a:pPr lvl="1"/>
            <a:r>
              <a:rPr lang="fr-FR" sz="2000" dirty="0" smtClean="0">
                <a:latin typeface="Arial" pitchFamily="34" charset="0"/>
                <a:cs typeface="Arial" pitchFamily="34" charset="0"/>
              </a:rPr>
              <a:t>Produits secondaires : acide acétique, </a:t>
            </a:r>
            <a:r>
              <a:rPr lang="fr-FR" sz="2000" dirty="0" err="1" smtClean="0">
                <a:latin typeface="Arial" pitchFamily="34" charset="0"/>
                <a:cs typeface="Arial" pitchFamily="34" charset="0"/>
              </a:rPr>
              <a:t>diacétyl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, </a:t>
            </a:r>
            <a:br>
              <a:rPr lang="fr-FR" sz="2000" dirty="0" smtClean="0">
                <a:latin typeface="Arial" pitchFamily="34" charset="0"/>
                <a:cs typeface="Arial" pitchFamily="34" charset="0"/>
              </a:rPr>
            </a:br>
            <a:r>
              <a:rPr lang="fr-FR" sz="2000" dirty="0" smtClean="0">
                <a:latin typeface="Arial" pitchFamily="34" charset="0"/>
                <a:cs typeface="Arial" pitchFamily="34" charset="0"/>
              </a:rPr>
              <a:t>2,3-</a:t>
            </a:r>
            <a:r>
              <a:rPr lang="fr-FR" sz="2000" dirty="0" err="1" smtClean="0">
                <a:latin typeface="Arial" pitchFamily="34" charset="0"/>
                <a:cs typeface="Arial" pitchFamily="34" charset="0"/>
              </a:rPr>
              <a:t>butanediol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et arômes lactés</a:t>
            </a:r>
          </a:p>
          <a:p>
            <a:pPr lvl="1"/>
            <a:r>
              <a:rPr lang="fr-FR" sz="2000" dirty="0" smtClean="0">
                <a:latin typeface="Arial" pitchFamily="34" charset="0"/>
                <a:cs typeface="Arial" pitchFamily="34" charset="0"/>
              </a:rPr>
              <a:t>Activités résiduelles des bactéries : risque de formation d’amines biogènes : histamine  putrescine  </a:t>
            </a:r>
            <a:r>
              <a:rPr lang="fr-FR" sz="2000" dirty="0" err="1" smtClean="0">
                <a:latin typeface="Arial" pitchFamily="34" charset="0"/>
                <a:cs typeface="Arial" pitchFamily="34" charset="0"/>
              </a:rPr>
              <a:t>phényléthylamine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spcBef>
                <a:spcPts val="600"/>
              </a:spcBef>
            </a:pPr>
            <a:r>
              <a:rPr lang="fr-FR" sz="2400" u="sng" dirty="0" smtClean="0">
                <a:latin typeface="Arial" pitchFamily="34" charset="0"/>
                <a:cs typeface="Arial" pitchFamily="34" charset="0"/>
              </a:rPr>
              <a:t>Objectifs de vinification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:</a:t>
            </a:r>
          </a:p>
          <a:p>
            <a:pPr lvl="1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FML non souhaitée = vins blancs et rosés</a:t>
            </a:r>
          </a:p>
          <a:p>
            <a:pPr lvl="1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FML recherchée = vins rouges, certains blancs, </a:t>
            </a:r>
            <a:br>
              <a:rPr lang="fr-FR" sz="2000" dirty="0" smtClean="0">
                <a:latin typeface="Arial" pitchFamily="34" charset="0"/>
                <a:cs typeface="Arial" pitchFamily="34" charset="0"/>
              </a:rPr>
            </a:br>
            <a:r>
              <a:rPr lang="fr-FR" sz="2000" dirty="0" smtClean="0">
                <a:latin typeface="Arial" pitchFamily="34" charset="0"/>
                <a:cs typeface="Arial" pitchFamily="34" charset="0"/>
              </a:rPr>
              <a:t>certains vins de base pour effervescent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6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6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6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65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65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65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2976" y="228600"/>
            <a:ext cx="7929618" cy="1066800"/>
          </a:xfrm>
        </p:spPr>
        <p:txBody>
          <a:bodyPr/>
          <a:lstStyle/>
          <a:p>
            <a:r>
              <a:rPr lang="fr-FR" sz="3600" dirty="0"/>
              <a:t>Les facteurs intervenant sur </a:t>
            </a:r>
            <a:br>
              <a:rPr lang="fr-FR" sz="3600" dirty="0"/>
            </a:br>
            <a:r>
              <a:rPr lang="fr-FR" sz="3600" dirty="0" smtClean="0"/>
              <a:t>la fermentation </a:t>
            </a:r>
            <a:r>
              <a:rPr lang="fr-FR" sz="3600" dirty="0" err="1" smtClean="0"/>
              <a:t>malolactique</a:t>
            </a:r>
            <a:endParaRPr lang="fr-FR" sz="3600" dirty="0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2976" y="1447800"/>
            <a:ext cx="7786742" cy="4548938"/>
          </a:xfrm>
        </p:spPr>
        <p:txBody>
          <a:bodyPr>
            <a:spAutoFit/>
          </a:bodyPr>
          <a:lstStyle/>
          <a:p>
            <a:r>
              <a:rPr lang="fr-FR" sz="2400" u="sng" dirty="0" smtClean="0">
                <a:latin typeface="Arial" pitchFamily="34" charset="0"/>
                <a:cs typeface="Arial" pitchFamily="34" charset="0"/>
              </a:rPr>
              <a:t>Les bactéries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>
                <a:latin typeface="Arial" pitchFamily="34" charset="0"/>
                <a:cs typeface="Arial" pitchFamily="34" charset="0"/>
              </a:rPr>
              <a:t>:</a:t>
            </a:r>
          </a:p>
          <a:p>
            <a:pPr lvl="1"/>
            <a:r>
              <a:rPr lang="fr-FR" sz="2000" dirty="0">
                <a:latin typeface="Arial" pitchFamily="34" charset="0"/>
                <a:cs typeface="Arial" pitchFamily="34" charset="0"/>
              </a:rPr>
              <a:t>Écologie : diversité des espèces de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bactéries, </a:t>
            </a:r>
            <a:br>
              <a:rPr lang="fr-FR" sz="2000" dirty="0" smtClean="0">
                <a:latin typeface="Arial" pitchFamily="34" charset="0"/>
                <a:cs typeface="Arial" pitchFamily="34" charset="0"/>
              </a:rPr>
            </a:br>
            <a:r>
              <a:rPr lang="fr-FR" sz="2000" i="1" dirty="0" err="1" smtClean="0">
                <a:latin typeface="Arial" pitchFamily="34" charset="0"/>
                <a:cs typeface="Arial" pitchFamily="34" charset="0"/>
                <a:sym typeface="Symbol" pitchFamily="18" charset="2"/>
              </a:rPr>
              <a:t>Oenoccocus</a:t>
            </a:r>
            <a:r>
              <a:rPr lang="fr-FR" sz="2000" i="1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fr-FR" sz="2000" i="1" dirty="0" err="1" smtClean="0">
                <a:latin typeface="Arial" pitchFamily="34" charset="0"/>
                <a:cs typeface="Arial" pitchFamily="34" charset="0"/>
                <a:sym typeface="Symbol" pitchFamily="18" charset="2"/>
              </a:rPr>
              <a:t>oeni</a:t>
            </a:r>
            <a:r>
              <a:rPr lang="fr-FR" sz="2000" i="1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fr-FR" sz="20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= espèce principale</a:t>
            </a:r>
            <a:endParaRPr lang="fr-FR" sz="2000" dirty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fr-FR" sz="2000" dirty="0">
                <a:latin typeface="Arial" pitchFamily="34" charset="0"/>
                <a:cs typeface="Arial" pitchFamily="34" charset="0"/>
              </a:rPr>
              <a:t>Génétique : diversité des souches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de bactéries,</a:t>
            </a:r>
            <a:br>
              <a:rPr lang="fr-FR" sz="2000" dirty="0" smtClean="0">
                <a:latin typeface="Arial" pitchFamily="34" charset="0"/>
                <a:cs typeface="Arial" pitchFamily="34" charset="0"/>
              </a:rPr>
            </a:br>
            <a:r>
              <a:rPr lang="fr-FR" sz="2000" dirty="0" smtClean="0">
                <a:latin typeface="Arial" pitchFamily="34" charset="0"/>
                <a:cs typeface="Arial" pitchFamily="34" charset="0"/>
              </a:rPr>
              <a:t>= souches sélectionnées</a:t>
            </a:r>
            <a:endParaRPr lang="fr-FR" sz="2000" dirty="0">
              <a:latin typeface="Arial" pitchFamily="34" charset="0"/>
              <a:cs typeface="Arial" pitchFamily="34" charset="0"/>
            </a:endParaRPr>
          </a:p>
          <a:p>
            <a:r>
              <a:rPr lang="fr-FR" sz="2400" u="sng" dirty="0" smtClean="0">
                <a:latin typeface="Arial" pitchFamily="34" charset="0"/>
                <a:cs typeface="Arial" pitchFamily="34" charset="0"/>
              </a:rPr>
              <a:t>La composition de moût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:</a:t>
            </a:r>
          </a:p>
          <a:p>
            <a:pPr lvl="1"/>
            <a:r>
              <a:rPr lang="fr-FR" sz="2000" dirty="0" smtClean="0">
                <a:latin typeface="Arial" pitchFamily="34" charset="0"/>
                <a:cs typeface="Arial" pitchFamily="34" charset="0"/>
              </a:rPr>
              <a:t>Nutriments</a:t>
            </a:r>
          </a:p>
          <a:p>
            <a:pPr lvl="1"/>
            <a:r>
              <a:rPr lang="fr-FR" sz="2000" dirty="0" smtClean="0">
                <a:latin typeface="Arial" pitchFamily="34" charset="0"/>
                <a:cs typeface="Arial" pitchFamily="34" charset="0"/>
              </a:rPr>
              <a:t>Produits inhibiteurs : pH, oxygène, alcool</a:t>
            </a:r>
          </a:p>
          <a:p>
            <a:pPr lvl="1"/>
            <a:r>
              <a:rPr lang="fr-FR" sz="2000" dirty="0" smtClean="0">
                <a:latin typeface="Arial" pitchFamily="34" charset="0"/>
                <a:cs typeface="Arial" pitchFamily="34" charset="0"/>
              </a:rPr>
              <a:t>Autres facteurs :</a:t>
            </a:r>
          </a:p>
          <a:p>
            <a:pPr lvl="1"/>
            <a:r>
              <a:rPr lang="fr-FR" sz="2000" dirty="0" smtClean="0">
                <a:latin typeface="Arial" pitchFamily="34" charset="0"/>
                <a:cs typeface="Arial" pitchFamily="34" charset="0"/>
              </a:rPr>
              <a:t>Conditions de fermentation alcoolique</a:t>
            </a:r>
          </a:p>
          <a:p>
            <a:r>
              <a:rPr lang="fr-FR" sz="2400" u="sng" dirty="0" smtClean="0">
                <a:latin typeface="Arial" pitchFamily="34" charset="0"/>
                <a:cs typeface="Arial" pitchFamily="34" charset="0"/>
              </a:rPr>
              <a:t>Le milieu ambiant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:</a:t>
            </a:r>
            <a:endParaRPr lang="fr-FR" sz="2400" dirty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fr-FR" sz="2000" dirty="0" smtClean="0">
                <a:latin typeface="Arial" pitchFamily="34" charset="0"/>
                <a:cs typeface="Arial" pitchFamily="34" charset="0"/>
              </a:rPr>
              <a:t>Rôle de la température</a:t>
            </a:r>
          </a:p>
        </p:txBody>
      </p:sp>
      <p:grpSp>
        <p:nvGrpSpPr>
          <p:cNvPr id="11" name="Groupe 10"/>
          <p:cNvGrpSpPr/>
          <p:nvPr/>
        </p:nvGrpSpPr>
        <p:grpSpPr>
          <a:xfrm>
            <a:off x="6692901" y="3070181"/>
            <a:ext cx="2308255" cy="2216207"/>
            <a:chOff x="1403102" y="3992563"/>
            <a:chExt cx="2736851" cy="2644835"/>
          </a:xfrm>
        </p:grpSpPr>
        <p:pic>
          <p:nvPicPr>
            <p:cNvPr id="5" name="Picture 7" descr="ooen_7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>
            <a:xfrm>
              <a:off x="1403102" y="3992563"/>
              <a:ext cx="2736850" cy="2236787"/>
            </a:xfrm>
            <a:prstGeom prst="rect">
              <a:avLst/>
            </a:prstGeom>
            <a:noFill/>
            <a:ln/>
          </p:spPr>
        </p:pic>
        <p:sp>
          <p:nvSpPr>
            <p:cNvPr id="8" name="Text Box 12"/>
            <p:cNvSpPr txBox="1">
              <a:spLocks noChangeArrowheads="1"/>
            </p:cNvSpPr>
            <p:nvPr/>
          </p:nvSpPr>
          <p:spPr bwMode="auto">
            <a:xfrm>
              <a:off x="1403649" y="6237288"/>
              <a:ext cx="273630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2000" i="1" dirty="0" err="1">
                  <a:latin typeface="Arial" pitchFamily="34" charset="0"/>
                  <a:cs typeface="Arial" pitchFamily="34" charset="0"/>
                </a:rPr>
                <a:t>Oenococcus</a:t>
              </a:r>
              <a:r>
                <a:rPr lang="fr-FR" sz="2000" i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2000" i="1" dirty="0" err="1">
                  <a:latin typeface="Arial" pitchFamily="34" charset="0"/>
                  <a:cs typeface="Arial" pitchFamily="34" charset="0"/>
                </a:rPr>
                <a:t>oeni</a:t>
              </a:r>
              <a:endParaRPr lang="fr-FR" sz="2000" i="1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4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4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4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49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49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49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57290" y="142852"/>
            <a:ext cx="7643866" cy="1000274"/>
          </a:xfrm>
          <a:effectLst>
            <a:outerShdw dist="53882" dir="2700000" algn="ctr" rotWithShape="0">
              <a:srgbClr val="875174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r>
              <a:rPr lang="fr-FR" sz="5900" dirty="0" smtClean="0">
                <a:latin typeface="Arial" charset="0"/>
              </a:rPr>
              <a:t>Œnologie </a:t>
            </a:r>
            <a:endParaRPr lang="fr-FR" sz="3200" dirty="0">
              <a:latin typeface="Arial" charset="0"/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85852" y="1214422"/>
            <a:ext cx="7696192" cy="5078313"/>
          </a:xfrm>
        </p:spPr>
        <p:txBody>
          <a:bodyPr>
            <a:spAutoFit/>
          </a:bodyPr>
          <a:lstStyle/>
          <a:p>
            <a:pPr marL="514350" indent="-514350" algn="l">
              <a:buAutoNum type="arabicPeriod"/>
            </a:pPr>
            <a:r>
              <a:rPr lang="fr-FR" sz="3600" dirty="0" smtClean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Typologie des vins</a:t>
            </a:r>
          </a:p>
          <a:p>
            <a:pPr marL="514350" indent="-514350" algn="l">
              <a:buAutoNum type="arabicPeriod"/>
            </a:pPr>
            <a:r>
              <a:rPr lang="fr-FR" sz="3600" dirty="0" smtClean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Qualité de la vendange</a:t>
            </a:r>
            <a:endParaRPr lang="fr-FR" sz="3600" b="0" dirty="0" smtClean="0">
              <a:solidFill>
                <a:schemeClr val="bg1">
                  <a:lumMod val="65000"/>
                </a:schemeClr>
              </a:solidFill>
              <a:latin typeface="Arial" charset="0"/>
            </a:endParaRPr>
          </a:p>
          <a:p>
            <a:pPr marL="971550" lvl="1" indent="-514350" algn="l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21. Maturité</a:t>
            </a:r>
          </a:p>
          <a:p>
            <a:pPr marL="971550" lvl="1" indent="-514350" algn="l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2</a:t>
            </a:r>
            <a:r>
              <a:rPr lang="fr-FR" b="0" dirty="0" smtClean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2. Etat sanitaire (pourritures)</a:t>
            </a:r>
          </a:p>
          <a:p>
            <a:pPr marL="514350" indent="-514350" algn="l">
              <a:buAutoNum type="arabicPeriod"/>
            </a:pPr>
            <a:r>
              <a:rPr lang="fr-FR" sz="3600" dirty="0" smtClean="0">
                <a:solidFill>
                  <a:schemeClr val="tx1"/>
                </a:solidFill>
                <a:latin typeface="Arial" charset="0"/>
              </a:rPr>
              <a:t>Itinéraires de vinification</a:t>
            </a:r>
          </a:p>
          <a:p>
            <a:pPr marL="971550" lvl="1" indent="-514350" algn="l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31. Opérations </a:t>
            </a:r>
            <a:r>
              <a:rPr lang="fr-FR" dirty="0" err="1" smtClean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préfermentaires</a:t>
            </a:r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 communes</a:t>
            </a:r>
          </a:p>
          <a:p>
            <a:pPr marL="971550" lvl="1" indent="-514350" algn="l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32. Vinification en blanc</a:t>
            </a:r>
          </a:p>
          <a:p>
            <a:pPr marL="971550" lvl="1" indent="-514350" algn="l"/>
            <a:r>
              <a:rPr lang="fr-FR" dirty="0" smtClean="0">
                <a:solidFill>
                  <a:schemeClr val="tx1"/>
                </a:solidFill>
                <a:latin typeface="Arial" charset="0"/>
              </a:rPr>
              <a:t>33. Vinification en rouge</a:t>
            </a:r>
          </a:p>
          <a:p>
            <a:pPr marL="971550" lvl="1" indent="-514350" algn="l"/>
            <a:r>
              <a:rPr lang="fr-FR" dirty="0" smtClean="0">
                <a:solidFill>
                  <a:schemeClr val="tx1"/>
                </a:solidFill>
                <a:latin typeface="Arial" charset="0"/>
              </a:rPr>
              <a:t>34. Opérations </a:t>
            </a:r>
            <a:r>
              <a:rPr lang="fr-FR" dirty="0" smtClean="0">
                <a:solidFill>
                  <a:schemeClr val="tx1"/>
                </a:solidFill>
                <a:latin typeface="Arial" charset="0"/>
              </a:rPr>
              <a:t>post-fermentaires</a:t>
            </a:r>
            <a:endParaRPr lang="fr-FR" dirty="0" smtClean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1071538" y="285728"/>
            <a:ext cx="8072462" cy="707886"/>
          </a:xfrm>
        </p:spPr>
        <p:txBody>
          <a:bodyPr wrap="square">
            <a:spAutoFit/>
          </a:bodyPr>
          <a:lstStyle/>
          <a:p>
            <a:r>
              <a:rPr lang="fr-FR" dirty="0" smtClean="0">
                <a:latin typeface="Arial" charset="0"/>
              </a:rPr>
              <a:t>Vinification en rouge : objectifs</a:t>
            </a:r>
            <a:endParaRPr lang="fr-FR" dirty="0"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85852" y="4643446"/>
            <a:ext cx="7572428" cy="1200329"/>
          </a:xfrm>
          <a:prstGeom prst="rect">
            <a:avLst/>
          </a:prstGeom>
          <a:solidFill>
            <a:srgbClr val="CCECFF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fr-FR" u="sng" dirty="0" smtClean="0">
                <a:solidFill>
                  <a:schemeClr val="tx1"/>
                </a:solidFill>
              </a:rPr>
              <a:t>Opérations post-fermentaires</a:t>
            </a:r>
            <a:r>
              <a:rPr lang="fr-FR" dirty="0" smtClean="0">
                <a:solidFill>
                  <a:schemeClr val="tx1"/>
                </a:solidFill>
              </a:rPr>
              <a:t> :</a:t>
            </a:r>
            <a:br>
              <a:rPr lang="fr-FR" dirty="0" smtClean="0">
                <a:solidFill>
                  <a:schemeClr val="tx1"/>
                </a:solidFill>
              </a:rPr>
            </a:br>
            <a:r>
              <a:rPr lang="fr-FR" dirty="0" smtClean="0">
                <a:solidFill>
                  <a:schemeClr val="tx1"/>
                </a:solidFill>
              </a:rPr>
              <a:t>conservation, clarification, stabilisation, élevage</a:t>
            </a:r>
            <a:br>
              <a:rPr lang="fr-FR" dirty="0" smtClean="0">
                <a:solidFill>
                  <a:schemeClr val="tx1"/>
                </a:solidFill>
              </a:rPr>
            </a:br>
            <a:r>
              <a:rPr lang="fr-FR" dirty="0" smtClean="0">
                <a:solidFill>
                  <a:schemeClr val="tx1"/>
                </a:solidFill>
              </a:rPr>
              <a:t>conditionnement (mise en bouteilles)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85852" y="6000768"/>
            <a:ext cx="7572428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fr-FR" i="1" dirty="0" smtClean="0">
                <a:solidFill>
                  <a:schemeClr val="tx1"/>
                </a:solidFill>
                <a:cs typeface="Arial" pitchFamily="34" charset="0"/>
              </a:rPr>
              <a:t>       Vieillissement</a:t>
            </a:r>
            <a:endParaRPr lang="fr-FR" i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85852" y="1071546"/>
            <a:ext cx="7572428" cy="1569660"/>
          </a:xfrm>
          <a:prstGeom prst="rect">
            <a:avLst/>
          </a:prstGeom>
          <a:solidFill>
            <a:srgbClr val="CCFFCC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 anchorCtr="0">
            <a:spAutoFit/>
          </a:bodyPr>
          <a:lstStyle/>
          <a:p>
            <a:pPr marL="355600" indent="-355600">
              <a:spcBef>
                <a:spcPts val="0"/>
              </a:spcBef>
              <a:buAutoNum type="arabicPeriod"/>
            </a:pPr>
            <a:r>
              <a:rPr lang="fr-FR" u="sng" dirty="0" smtClean="0">
                <a:solidFill>
                  <a:schemeClr val="tx1"/>
                </a:solidFill>
              </a:rPr>
              <a:t>Opération </a:t>
            </a:r>
            <a:r>
              <a:rPr lang="fr-FR" u="sng" dirty="0" err="1" smtClean="0">
                <a:solidFill>
                  <a:schemeClr val="tx1"/>
                </a:solidFill>
              </a:rPr>
              <a:t>préfermentaires</a:t>
            </a:r>
            <a:r>
              <a:rPr lang="fr-FR" dirty="0" smtClean="0">
                <a:solidFill>
                  <a:schemeClr val="tx1"/>
                </a:solidFill>
              </a:rPr>
              <a:t> : </a:t>
            </a:r>
          </a:p>
          <a:p>
            <a:pPr marL="355600">
              <a:spcBef>
                <a:spcPts val="0"/>
              </a:spcBef>
              <a:buNone/>
            </a:pPr>
            <a:r>
              <a:rPr lang="fr-FR" u="sng" dirty="0" smtClean="0">
                <a:solidFill>
                  <a:schemeClr val="tx1"/>
                </a:solidFill>
              </a:rPr>
              <a:t>technique</a:t>
            </a:r>
            <a:r>
              <a:rPr lang="fr-FR" dirty="0" smtClean="0">
                <a:solidFill>
                  <a:schemeClr val="tx1"/>
                </a:solidFill>
              </a:rPr>
              <a:t> : préparation de la vendange à la macération</a:t>
            </a:r>
          </a:p>
          <a:p>
            <a:pPr marL="355600">
              <a:spcBef>
                <a:spcPts val="0"/>
              </a:spcBef>
              <a:buNone/>
            </a:pPr>
            <a:r>
              <a:rPr lang="fr-FR" u="sng" dirty="0" smtClean="0">
                <a:solidFill>
                  <a:schemeClr val="tx1"/>
                </a:solidFill>
              </a:rPr>
              <a:t>qualitatif</a:t>
            </a:r>
            <a:r>
              <a:rPr lang="fr-FR" dirty="0" smtClean="0">
                <a:solidFill>
                  <a:schemeClr val="tx1"/>
                </a:solidFill>
              </a:rPr>
              <a:t> : éliminer les éléments défavorables </a:t>
            </a:r>
            <a:br>
              <a:rPr lang="fr-FR" dirty="0" smtClean="0">
                <a:solidFill>
                  <a:schemeClr val="tx1"/>
                </a:solidFill>
              </a:rPr>
            </a:br>
            <a:r>
              <a:rPr lang="fr-FR" dirty="0" smtClean="0">
                <a:solidFill>
                  <a:schemeClr val="tx1"/>
                </a:solidFill>
              </a:rPr>
              <a:t>                   (éléments herbacés, rafles)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85852" y="2786058"/>
            <a:ext cx="7572428" cy="1714512"/>
          </a:xfrm>
          <a:prstGeom prst="rect">
            <a:avLst/>
          </a:prstGeom>
          <a:solidFill>
            <a:srgbClr val="FFCC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355600" indent="-355600">
              <a:lnSpc>
                <a:spcPts val="2500"/>
              </a:lnSpc>
              <a:buFont typeface="+mj-lt"/>
              <a:buAutoNum type="arabicPeriod" startAt="2"/>
            </a:pPr>
            <a:r>
              <a:rPr lang="fr-FR" u="sng" dirty="0" smtClean="0">
                <a:solidFill>
                  <a:schemeClr val="tx1"/>
                </a:solidFill>
              </a:rPr>
              <a:t>Fermentation alcoolique + macération</a:t>
            </a:r>
            <a:r>
              <a:rPr lang="fr-FR" dirty="0" smtClean="0">
                <a:solidFill>
                  <a:schemeClr val="tx1"/>
                </a:solidFill>
              </a:rPr>
              <a:t> :</a:t>
            </a:r>
            <a:br>
              <a:rPr lang="fr-FR" dirty="0" smtClean="0">
                <a:solidFill>
                  <a:schemeClr val="tx1"/>
                </a:solidFill>
              </a:rPr>
            </a:br>
            <a:r>
              <a:rPr lang="fr-FR" u="sng" dirty="0" smtClean="0">
                <a:solidFill>
                  <a:schemeClr val="tx1"/>
                </a:solidFill>
              </a:rPr>
              <a:t>technique</a:t>
            </a:r>
            <a:r>
              <a:rPr lang="fr-FR" dirty="0" smtClean="0">
                <a:solidFill>
                  <a:schemeClr val="tx1"/>
                </a:solidFill>
              </a:rPr>
              <a:t> : extraction des anthocyanes et des tanins</a:t>
            </a:r>
            <a:br>
              <a:rPr lang="fr-FR" dirty="0" smtClean="0">
                <a:solidFill>
                  <a:schemeClr val="tx1"/>
                </a:solidFill>
              </a:rPr>
            </a:br>
            <a:r>
              <a:rPr lang="fr-FR" u="sng" dirty="0" smtClean="0">
                <a:solidFill>
                  <a:schemeClr val="tx1"/>
                </a:solidFill>
              </a:rPr>
              <a:t>qualitatif</a:t>
            </a:r>
            <a:r>
              <a:rPr lang="fr-FR" dirty="0" smtClean="0">
                <a:solidFill>
                  <a:schemeClr val="tx1"/>
                </a:solidFill>
              </a:rPr>
              <a:t> : maîtrise de la fermentation alcoolique et de l’extraction des anthocyanes et des tanins selon la structure du vin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4" grpId="0" animBg="1"/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1538" y="1285860"/>
            <a:ext cx="5786478" cy="2431435"/>
          </a:xfrm>
        </p:spPr>
        <p:txBody>
          <a:bodyPr wrap="square">
            <a:spAutoFit/>
          </a:bodyPr>
          <a:lstStyle/>
          <a:p>
            <a:pPr marL="355600" indent="-355600">
              <a:spcBef>
                <a:spcPts val="0"/>
              </a:spcBef>
              <a:buAutoNum type="arabicPeriod"/>
            </a:pPr>
            <a:r>
              <a:rPr lang="fr-FR" sz="2400" u="sng" dirty="0" smtClean="0">
                <a:latin typeface="Arial" pitchFamily="34" charset="0"/>
                <a:cs typeface="Arial" pitchFamily="34" charset="0"/>
              </a:rPr>
              <a:t>Tri de la vendange</a:t>
            </a:r>
          </a:p>
          <a:p>
            <a:pPr marL="355600" indent="-355600">
              <a:spcBef>
                <a:spcPts val="0"/>
              </a:spcBef>
              <a:buNone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11. élimination des corps indésirables </a:t>
            </a:r>
            <a:br>
              <a:rPr lang="fr-FR" sz="2400" dirty="0" smtClean="0">
                <a:latin typeface="Arial" pitchFamily="34" charset="0"/>
                <a:cs typeface="Arial" pitchFamily="34" charset="0"/>
              </a:rPr>
            </a:br>
            <a:r>
              <a:rPr lang="fr-FR" sz="2000" dirty="0" smtClean="0">
                <a:latin typeface="Arial" pitchFamily="34" charset="0"/>
                <a:cs typeface="Arial" pitchFamily="34" charset="0"/>
              </a:rPr>
              <a:t>raisins altérés, feuilles, pétioles </a:t>
            </a:r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pPr marL="985838" lvl="1" indent="-312738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tri à la récolte ou sur machine </a:t>
            </a:r>
          </a:p>
          <a:p>
            <a:pPr marL="985838" lvl="1" indent="-312738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table de tri</a:t>
            </a:r>
          </a:p>
          <a:p>
            <a:pPr marL="355600" indent="-355600">
              <a:spcBef>
                <a:spcPts val="0"/>
              </a:spcBef>
              <a:buNone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    12.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éraflage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ou égrappage</a:t>
            </a:r>
            <a:br>
              <a:rPr lang="fr-FR" sz="2400" dirty="0" smtClean="0">
                <a:latin typeface="Arial" pitchFamily="34" charset="0"/>
                <a:cs typeface="Arial" pitchFamily="34" charset="0"/>
              </a:rPr>
            </a:br>
            <a:r>
              <a:rPr lang="fr-FR" sz="2000" dirty="0" smtClean="0">
                <a:latin typeface="Arial" pitchFamily="34" charset="0"/>
                <a:cs typeface="Arial" pitchFamily="34" charset="0"/>
              </a:rPr>
              <a:t>élimination des rafles de la grappe</a:t>
            </a:r>
            <a:endParaRPr lang="fr-FR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2976" y="323000"/>
            <a:ext cx="7786742" cy="769441"/>
          </a:xfrm>
        </p:spPr>
        <p:txBody>
          <a:bodyPr wrap="square">
            <a:spAutoFit/>
          </a:bodyPr>
          <a:lstStyle/>
          <a:p>
            <a:r>
              <a:rPr lang="fr-FR" sz="4400" dirty="0" smtClean="0"/>
              <a:t>Opérations </a:t>
            </a:r>
            <a:r>
              <a:rPr lang="fr-FR" sz="4400" dirty="0" err="1" smtClean="0"/>
              <a:t>préfermentaires</a:t>
            </a:r>
            <a:endParaRPr lang="fr-FR" sz="4400" dirty="0"/>
          </a:p>
        </p:txBody>
      </p:sp>
      <p:graphicFrame>
        <p:nvGraphicFramePr>
          <p:cNvPr id="388099" name="Object 3"/>
          <p:cNvGraphicFramePr>
            <a:graphicFrameLocks noChangeAspect="1"/>
          </p:cNvGraphicFramePr>
          <p:nvPr/>
        </p:nvGraphicFramePr>
        <p:xfrm>
          <a:off x="6215074" y="2143116"/>
          <a:ext cx="2743200" cy="1681163"/>
        </p:xfrm>
        <a:graphic>
          <a:graphicData uri="http://schemas.openxmlformats.org/presentationml/2006/ole">
            <p:oleObj spid="_x0000_s388099" name="Image Bitmap" r:id="rId4" imgW="2029108" imgH="1305107" progId="PBrush">
              <p:embed/>
            </p:oleObj>
          </a:graphicData>
        </a:graphic>
      </p:graphicFrame>
      <p:pic>
        <p:nvPicPr>
          <p:cNvPr id="9" name="Picture 6" descr="B:\ensam\erafloirs\3 - a fils soudés.jpg"/>
          <p:cNvPicPr>
            <a:picLocks noChangeAspect="1" noChangeArrowheads="1"/>
          </p:cNvPicPr>
          <p:nvPr/>
        </p:nvPicPr>
        <p:blipFill>
          <a:blip r:embed="rId5" cstate="print">
            <a:lum bright="-6000" contrast="12000"/>
          </a:blip>
          <a:srcRect/>
          <a:stretch>
            <a:fillRect/>
          </a:stretch>
        </p:blipFill>
        <p:spPr bwMode="auto">
          <a:xfrm>
            <a:off x="6072198" y="4143380"/>
            <a:ext cx="2857520" cy="257728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3500000" algn="ctr" rotWithShape="0">
              <a:srgbClr val="808080"/>
            </a:outerShdw>
          </a:effectLst>
        </p:spPr>
      </p:pic>
      <p:pic>
        <p:nvPicPr>
          <p:cNvPr id="10" name="Picture 7" descr="C:\WINDOWS\Profiles\ITV Colmar\Bureau\Equipements\eraflp41.jpg"/>
          <p:cNvPicPr>
            <a:picLocks noChangeAspect="1" noChangeArrowheads="1"/>
          </p:cNvPicPr>
          <p:nvPr/>
        </p:nvPicPr>
        <p:blipFill>
          <a:blip r:embed="rId6" cstate="print"/>
          <a:srcRect r="1732"/>
          <a:stretch>
            <a:fillRect/>
          </a:stretch>
        </p:blipFill>
        <p:spPr bwMode="auto">
          <a:xfrm>
            <a:off x="1673445" y="4329132"/>
            <a:ext cx="3327183" cy="2457454"/>
          </a:xfrm>
          <a:prstGeom prst="rect">
            <a:avLst/>
          </a:prstGeom>
          <a:noFill/>
        </p:spPr>
      </p:pic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1142976" y="3786190"/>
            <a:ext cx="44291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fr-FR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Foulage</a:t>
            </a: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9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88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1" grpId="0" build="allAtOnce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32" y="428604"/>
            <a:ext cx="8001000" cy="707886"/>
          </a:xfrm>
        </p:spPr>
        <p:txBody>
          <a:bodyPr>
            <a:spAutoFit/>
          </a:bodyPr>
          <a:lstStyle/>
          <a:p>
            <a:r>
              <a:rPr lang="fr-FR" dirty="0" smtClean="0"/>
              <a:t>Cuvaison</a:t>
            </a:r>
            <a:endParaRPr lang="fr-FR" dirty="0"/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33508" y="1214422"/>
            <a:ext cx="7939086" cy="5312223"/>
          </a:xfrm>
        </p:spPr>
        <p:txBody>
          <a:bodyPr wrap="square">
            <a:spAutoFit/>
          </a:bodyPr>
          <a:lstStyle/>
          <a:p>
            <a:r>
              <a:rPr lang="fr-FR" sz="2400" u="sng" dirty="0" smtClean="0">
                <a:latin typeface="Arial" pitchFamily="34" charset="0"/>
                <a:cs typeface="Arial" pitchFamily="34" charset="0"/>
              </a:rPr>
              <a:t>Objectif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: extraire les anthocyanes et les tanins des pellicules du raisin </a:t>
            </a:r>
          </a:p>
          <a:p>
            <a:r>
              <a:rPr lang="fr-FR" sz="2400" u="sng" dirty="0" smtClean="0">
                <a:latin typeface="Arial" pitchFamily="34" charset="0"/>
                <a:cs typeface="Arial" pitchFamily="34" charset="0"/>
              </a:rPr>
              <a:t>Moyen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: faire fermenter le jus en présence des pellicules (macération + fermentation = cuvaison)</a:t>
            </a: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La macération </a:t>
            </a:r>
          </a:p>
          <a:p>
            <a:pPr lvl="1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commence en phase aqueuse (favorable à l’extraction des anthocyanes) </a:t>
            </a:r>
          </a:p>
          <a:p>
            <a:pPr lvl="1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se termine en phase </a:t>
            </a:r>
            <a:r>
              <a:rPr lang="fr-FR" sz="2000" dirty="0" err="1" smtClean="0">
                <a:latin typeface="Arial" pitchFamily="34" charset="0"/>
                <a:cs typeface="Arial" pitchFamily="34" charset="0"/>
              </a:rPr>
              <a:t>hydroalcoolique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(extraction des tanins)</a:t>
            </a:r>
          </a:p>
          <a:p>
            <a:pPr lvl="1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est favorisée par la température dégagée au cours de la FA</a:t>
            </a: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Les pellicules flottent à la surface du jus (c’est le chapeau de marc)</a:t>
            </a: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Pour améliorer l’extraction et protéger le marc de l’oxydation, il faut homogénéiser régulièrement le jus et le marc (remontage ou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pigeage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8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8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8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8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7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5" name="Rectangle 3"/>
          <p:cNvSpPr>
            <a:spLocks noGrp="1" noChangeArrowheads="1"/>
          </p:cNvSpPr>
          <p:nvPr>
            <p:ph type="title"/>
          </p:nvPr>
        </p:nvSpPr>
        <p:spPr>
          <a:xfrm>
            <a:off x="1228756" y="304800"/>
            <a:ext cx="7772400" cy="1143000"/>
          </a:xfrm>
          <a:noFill/>
          <a:ln/>
        </p:spPr>
        <p:txBody>
          <a:bodyPr/>
          <a:lstStyle/>
          <a:p>
            <a:r>
              <a:rPr lang="fr-FR" sz="3600" dirty="0"/>
              <a:t>Évolution </a:t>
            </a:r>
            <a:r>
              <a:rPr lang="fr-FR" sz="3600" dirty="0" smtClean="0"/>
              <a:t>au cours de la cuvaison</a:t>
            </a:r>
            <a:endParaRPr lang="fr-FR" sz="3600" dirty="0"/>
          </a:p>
        </p:txBody>
      </p:sp>
      <p:graphicFrame>
        <p:nvGraphicFramePr>
          <p:cNvPr id="7" name="Espace réservé du graphique 6"/>
          <p:cNvGraphicFramePr>
            <a:graphicFrameLocks noGrp="1"/>
          </p:cNvGraphicFramePr>
          <p:nvPr>
            <p:ph type="chart" idx="1"/>
          </p:nvPr>
        </p:nvGraphicFramePr>
        <p:xfrm>
          <a:off x="1142976" y="1357298"/>
          <a:ext cx="8001024" cy="4786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Chart bld="series"/>
        </p:bldSub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2976" y="228600"/>
            <a:ext cx="7929618" cy="707886"/>
          </a:xfrm>
        </p:spPr>
        <p:txBody>
          <a:bodyPr>
            <a:spAutoFit/>
          </a:bodyPr>
          <a:lstStyle/>
          <a:p>
            <a:r>
              <a:rPr lang="fr-FR" dirty="0" smtClean="0"/>
              <a:t>Techniques de cuvaison</a:t>
            </a:r>
            <a:endParaRPr lang="fr-FR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142976" y="1016425"/>
            <a:ext cx="5357850" cy="5336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fr-FR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Variations de température</a:t>
            </a: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: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56A2C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Macération </a:t>
            </a:r>
            <a:r>
              <a:rPr kumimoji="0" lang="fr-FR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56A2C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préfermentaire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56A2C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à froid</a:t>
            </a:r>
            <a:endParaRPr kumimoji="0" lang="fr-FR" sz="2000" b="0" i="0" u="none" strike="noStrike" kern="1200" cap="none" spc="0" normalizeH="0" baseline="-25000" noProof="0" dirty="0" smtClean="0">
              <a:ln>
                <a:noFill/>
              </a:ln>
              <a:solidFill>
                <a:srgbClr val="556A2C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56A2C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Chauffage en début de cuvaison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56A2C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Macération finale à chaud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56A2C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Thermovinification (65-75°C)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fr-FR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Dispositifs de cuvaison</a:t>
            </a: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: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rgbClr val="556A2C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Remontage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56A2C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: pompage du jus du bas de la cuve en arrosant le </a:t>
            </a:r>
            <a:r>
              <a:rPr lang="fr-FR" sz="2000" dirty="0" smtClean="0">
                <a:solidFill>
                  <a:srgbClr val="556A2C"/>
                </a:solidFill>
                <a:latin typeface="Arial" pitchFamily="34" charset="0"/>
                <a:cs typeface="Arial" pitchFamily="34" charset="0"/>
              </a:rPr>
              <a:t>dessus du chapeau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fr-FR" sz="2000" b="0" i="0" u="sng" strike="noStrike" kern="1200" cap="none" spc="0" normalizeH="0" baseline="0" noProof="0" dirty="0" err="1" smtClean="0">
                <a:ln>
                  <a:noFill/>
                </a:ln>
                <a:solidFill>
                  <a:srgbClr val="556A2C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Pigeage</a:t>
            </a:r>
            <a:r>
              <a:rPr kumimoji="0" lang="fr-FR" sz="2000" b="0" i="0" u="none" strike="noStrike" kern="1200" cap="none" spc="0" normalizeH="0" noProof="0" dirty="0" smtClean="0">
                <a:ln>
                  <a:noFill/>
                </a:ln>
                <a:solidFill>
                  <a:srgbClr val="556A2C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: le chapeau de marc est enfoncé mécaniquement et délité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fr-FR" sz="2000" b="0" i="0" u="sng" strike="noStrike" kern="1200" cap="none" spc="0" normalizeH="0" noProof="0" dirty="0" smtClean="0">
                <a:ln>
                  <a:noFill/>
                </a:ln>
                <a:solidFill>
                  <a:srgbClr val="556A2C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Cuves particulières</a:t>
            </a:r>
            <a:r>
              <a:rPr kumimoji="0" lang="fr-FR" sz="2000" b="0" i="0" u="none" strike="noStrike" kern="1200" cap="none" spc="0" normalizeH="0" noProof="0" dirty="0" smtClean="0">
                <a:ln>
                  <a:noFill/>
                </a:ln>
                <a:solidFill>
                  <a:srgbClr val="556A2C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: </a:t>
            </a:r>
            <a:br>
              <a:rPr kumimoji="0" lang="fr-FR" sz="2000" b="0" i="0" u="none" strike="noStrike" kern="1200" cap="none" spc="0" normalizeH="0" noProof="0" dirty="0" smtClean="0">
                <a:ln>
                  <a:noFill/>
                </a:ln>
                <a:solidFill>
                  <a:srgbClr val="556A2C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</a:br>
            <a:r>
              <a:rPr kumimoji="0" lang="fr-FR" sz="2000" b="0" i="0" u="none" strike="noStrike" kern="1200" cap="none" spc="0" normalizeH="0" noProof="0" dirty="0" smtClean="0">
                <a:ln>
                  <a:noFill/>
                </a:ln>
                <a:solidFill>
                  <a:srgbClr val="556A2C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il en existe un grande variété de </a:t>
            </a:r>
            <a:r>
              <a:rPr lang="fr-FR" sz="2000" dirty="0" smtClean="0">
                <a:solidFill>
                  <a:srgbClr val="556A2C"/>
                </a:solidFill>
                <a:latin typeface="Arial" pitchFamily="34" charset="0"/>
                <a:cs typeface="Arial" pitchFamily="34" charset="0"/>
              </a:rPr>
              <a:t>dispositifs permettant d’automatiser l’extraction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56A2C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398338" name="Picture 2" descr="http://t3.gstatic.com/images?q=tbn:ANd9GcTqrbP0Nq-862X5N1b2QTQEhBgUoNphfSu0i4xV-MlXeyalRKI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6578" y="3643314"/>
            <a:ext cx="1895476" cy="2822611"/>
          </a:xfrm>
          <a:prstGeom prst="rect">
            <a:avLst/>
          </a:prstGeom>
          <a:noFill/>
        </p:spPr>
      </p:pic>
      <p:pic>
        <p:nvPicPr>
          <p:cNvPr id="398340" name="Picture 4" descr="http://t2.gstatic.com/images?q=tbn:ANd9GcQKEJt1pWXM5UHS58K_aKVU7PtAA38WMOd6J-u3ybK2pdKEX3X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50" y="1130721"/>
            <a:ext cx="2447927" cy="19410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98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98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32" y="428604"/>
            <a:ext cx="8001000" cy="707886"/>
          </a:xfrm>
        </p:spPr>
        <p:txBody>
          <a:bodyPr>
            <a:spAutoFit/>
          </a:bodyPr>
          <a:lstStyle/>
          <a:p>
            <a:r>
              <a:rPr lang="fr-FR" dirty="0" smtClean="0"/>
              <a:t>Autres dispositifs</a:t>
            </a:r>
            <a:endParaRPr lang="fr-FR" dirty="0"/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8728" y="6143644"/>
            <a:ext cx="5000660" cy="400110"/>
          </a:xfr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Système </a:t>
            </a:r>
            <a:r>
              <a:rPr lang="fr-FR" sz="2000" dirty="0" err="1" smtClean="0">
                <a:latin typeface="Arial" pitchFamily="34" charset="0"/>
                <a:cs typeface="Arial" pitchFamily="34" charset="0"/>
              </a:rPr>
              <a:t>Gimar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Tecno </a:t>
            </a:r>
            <a:r>
              <a:rPr lang="fr-FR" sz="2000" dirty="0" err="1" smtClean="0">
                <a:latin typeface="Arial" pitchFamily="34" charset="0"/>
                <a:cs typeface="Arial" pitchFamily="34" charset="0"/>
              </a:rPr>
              <a:t>Selector</a:t>
            </a:r>
            <a:endParaRPr lang="fr-FR" sz="20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14722" name="Picture 2" descr="http://www.matevi-france.com/uploads/tx_matevibase/wa061_0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702" y="1643050"/>
            <a:ext cx="2098765" cy="4071966"/>
          </a:xfrm>
          <a:prstGeom prst="rect">
            <a:avLst/>
          </a:prstGeom>
          <a:noFill/>
        </p:spPr>
      </p:pic>
      <p:pic>
        <p:nvPicPr>
          <p:cNvPr id="414724" name="Picture 4" descr="http://t1.gstatic.com/images?q=tbn:ANd9GcQKqEqXpWgkTv8CUEB-EgMd2pZqu-lkprsnAhE84TLroI0VxT0TY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3571876"/>
            <a:ext cx="5461247" cy="2500330"/>
          </a:xfrm>
          <a:prstGeom prst="rect">
            <a:avLst/>
          </a:prstGeom>
          <a:noFill/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357950" y="6072206"/>
            <a:ext cx="27860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Système </a:t>
            </a:r>
            <a:r>
              <a:rPr kumimoji="0" lang="fr-FR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Ganimede</a:t>
            </a: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394242" name="Picture 2" descr="http://missvinimatic.files.wordpress.com/2011/06/imgr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43042" y="1285860"/>
            <a:ext cx="2466975" cy="1847851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1428728" y="3143248"/>
            <a:ext cx="271464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Système </a:t>
            </a:r>
            <a:r>
              <a:rPr kumimoji="0" lang="fr-FR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Vinimatic</a:t>
            </a: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32" y="285728"/>
            <a:ext cx="8001000" cy="707886"/>
          </a:xfrm>
        </p:spPr>
        <p:txBody>
          <a:bodyPr>
            <a:spAutoFit/>
          </a:bodyPr>
          <a:lstStyle/>
          <a:p>
            <a:r>
              <a:rPr lang="fr-FR" dirty="0" smtClean="0"/>
              <a:t>Ecoulage et pressurage</a:t>
            </a:r>
            <a:endParaRPr lang="fr-FR" dirty="0"/>
          </a:p>
        </p:txBody>
      </p:sp>
      <p:grpSp>
        <p:nvGrpSpPr>
          <p:cNvPr id="15" name="Groupe 14"/>
          <p:cNvGrpSpPr/>
          <p:nvPr/>
        </p:nvGrpSpPr>
        <p:grpSpPr>
          <a:xfrm>
            <a:off x="1928794" y="1500174"/>
            <a:ext cx="1857388" cy="1571636"/>
            <a:chOff x="1571604" y="1214422"/>
            <a:chExt cx="2214578" cy="1857388"/>
          </a:xfrm>
        </p:grpSpPr>
        <p:sp>
          <p:nvSpPr>
            <p:cNvPr id="5" name="Trapèze 4"/>
            <p:cNvSpPr/>
            <p:nvPr/>
          </p:nvSpPr>
          <p:spPr>
            <a:xfrm>
              <a:off x="1857357" y="1428736"/>
              <a:ext cx="1643074" cy="500066"/>
            </a:xfrm>
            <a:prstGeom prst="trapezoid">
              <a:avLst>
                <a:gd name="adj" fmla="val 31823"/>
              </a:avLst>
            </a:prstGeom>
            <a:solidFill>
              <a:srgbClr val="66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Trapèze 5"/>
            <p:cNvSpPr/>
            <p:nvPr/>
          </p:nvSpPr>
          <p:spPr>
            <a:xfrm>
              <a:off x="1571604" y="1214422"/>
              <a:ext cx="2214578" cy="1857388"/>
            </a:xfrm>
            <a:prstGeom prst="trapezoid">
              <a:avLst>
                <a:gd name="adj" fmla="val 26836"/>
              </a:avLst>
            </a:prstGeom>
            <a:noFill/>
            <a:ln>
              <a:solidFill>
                <a:srgbClr val="8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Trapèze 6"/>
            <p:cNvSpPr/>
            <p:nvPr/>
          </p:nvSpPr>
          <p:spPr>
            <a:xfrm>
              <a:off x="1571604" y="1928802"/>
              <a:ext cx="2214578" cy="1143008"/>
            </a:xfrm>
            <a:prstGeom prst="trapezoid">
              <a:avLst>
                <a:gd name="adj" fmla="val 26194"/>
              </a:avLst>
            </a:prstGeom>
            <a:solidFill>
              <a:srgbClr val="FF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9" name="Ellipse 8"/>
          <p:cNvSpPr/>
          <p:nvPr/>
        </p:nvSpPr>
        <p:spPr>
          <a:xfrm>
            <a:off x="7143768" y="1571612"/>
            <a:ext cx="1571604" cy="1500198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9" name="Groupe 48"/>
          <p:cNvGrpSpPr/>
          <p:nvPr/>
        </p:nvGrpSpPr>
        <p:grpSpPr>
          <a:xfrm>
            <a:off x="2858282" y="1714488"/>
            <a:ext cx="5857122" cy="1358116"/>
            <a:chOff x="2858282" y="1714488"/>
            <a:chExt cx="5857122" cy="1358116"/>
          </a:xfrm>
        </p:grpSpPr>
        <p:cxnSp>
          <p:nvCxnSpPr>
            <p:cNvPr id="11" name="Connecteur en angle 10"/>
            <p:cNvCxnSpPr>
              <a:stCxn id="7" idx="2"/>
              <a:endCxn id="9" idx="4"/>
            </p:cNvCxnSpPr>
            <p:nvPr/>
          </p:nvCxnSpPr>
          <p:spPr>
            <a:xfrm rot="16200000" flipH="1">
              <a:off x="5393529" y="535769"/>
              <a:ext cx="1588" cy="5072082"/>
            </a:xfrm>
            <a:prstGeom prst="bentConnector3">
              <a:avLst>
                <a:gd name="adj1" fmla="val 14395466"/>
              </a:avLst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orde 13"/>
            <p:cNvSpPr/>
            <p:nvPr/>
          </p:nvSpPr>
          <p:spPr>
            <a:xfrm>
              <a:off x="7143768" y="1714488"/>
              <a:ext cx="1571636" cy="1357322"/>
            </a:xfrm>
            <a:prstGeom prst="chord">
              <a:avLst>
                <a:gd name="adj1" fmla="val 21555016"/>
                <a:gd name="adj2" fmla="val 10827330"/>
              </a:avLst>
            </a:prstGeom>
            <a:solidFill>
              <a:srgbClr val="FF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82306" name="AutoShape 2" descr="data:image/jpeg;base64,/9j/4AAQSkZJRgABAQAAAQABAAD/2wCEAAkGBhQSEBUQEBQVEhQVFxQUFhUWEBQWFRQUFBQVFBQYFBUYHCceFxkjGRQUHy8gIycpLCwsFh4xNTAqNSYrLCkBCQoKDgwOFQ8PGikcHBwpKS0pKSkpLCksKSkpKSksKSksKSkpKSkpLCkpLCkpKSk2LCkpKSkpKSkpKSwpKTYpKf/AABEIALcBEwMBIgACEQEDEQH/xAAbAAABBQEBAAAAAAAAAAAAAAAAAgMEBQYBB//EAEoQAAEDAQMHBgoHBgUFAQAAAAEAAgMRBBIhBQYxQVFxsRMiYYGRkgcjMkJScqGywdEUFTM0U4KiQ2JzwuHwY4OTo9IWZHSz4kT/xAAYAQEBAQEBAAAAAAAAAAAAAAAAAQIDBP/EACgRAQACAQIGAQMFAAAAAAAAAAABEQIDIRITIjFBUVJhofAEFDJxsf/aAAwDAQACEQMRAD8A9xQhCAQhCAQhCAQhCAQhCAQmZLWxvlPa3e4DiUtkocKtII6DXggWhcqmbXbo4m35HtY3a4gIH0Jmz21jxVjmuHQ4FI+s4r/J8oy+NLb7b3ZWqCShcquF4QKQuIqg6hCEAhCEAhCEAhCEAhCEAhCEAhCEAhCEAhCEAhCEAhCEAhCo85sucgy6w+McMP3R6W/YkJM0bzizuZZuY3xkvog4N9c/DSsNbc5Z5zz3kD0W4N7Bp66qFaMXVOJOJJ1npKSxqkpZwGukDsUmzQ18nA9GHBMtZVSbJzXBZD16ZmiSRu6Rw+KhZTsr5vtXvcaUDi8kgdFa4dC2tjgbKzFR58lhp6Ci0ws7Hxmsgq06JBo/Ps36N2se+hq4E110Bx6VsfoQxa4AtOGOOno2HYs/LYfo8oicL0bq8mTjSmJjJ2gAlp2AjVispWR257TeZI4UpgHyNoNHm9ikSZQdLdvyOfdqGh8hdQmmi8dOAxSnzRtcWmMjSMKGoOsYjUfamPFjRUDTdcKDcSDhv6R01tiygy5K0+U4iulryCOqtD7E+3PWUTMjbI9xJFb14BovgOLmvbUj+6qG4QnWRsND7cNKRDAx/iy4Y4Ahzmu2UBwI6ksprcoeEDkC0ERyg+cx0jWt33mnHoqunwkMoTyL9dKPaQfZUdiykcDmPEU9HB5Ijku4O13HjU+mjU6mo4FU+b7hV9nNHaXRE81224fMPs36QtW1yfn7DJg9r4ukgOb2tx9is/8Aqiy0J5ePD97Hs0ry+zR3h4vmnEOaaNIcMSCNR0Ya8CMCEuWwOpeIFddOjdw/sWx61ZbcyUXo3teNoNe3Yn15FYJ5mkPj5rgaBzTTcNOimorSWDPeUOuzMDxtbzX76aDuwSxuUKJk7Kcczb0bq7Roc09I1KWqBCEIBCEIBCEIBCEIBCEIBCEIBCEIETTBrS52AAJJ6AvNMq24yvdI7STo2DUOxa7PK3XIAwaZHU/K3nH23R1rByOqt4ueSO8Ia1OhiUY1iYtYcjCkxtTTWqTC1ZoXeRLTQ0VraZVnrM6hqrc84KS3CO+1srdvC8MaY6FEytZxLEWk0OBDtbXDFrhXWCAepQbbYvGXjGJK4Yuw3024KObG38C7tuu6NgpVQFmynE2IutDAaGjvFtfcNS1wNfNvDD1gotqyvYXDABuv7IgHuqFHZJOUF14LJTJHRszjduMrrwFTTVpBCkSZvyem/rew8Wqh3J1usrr18hzdTgJatNaEHQaHTvDk9a22Rw8XIAa1pfeK7PKVZZsmyRvkYXVD2tobseip1UoTe2+knH5BfTHHfDFxCuw0VkkZaIiKh+pxa4EgjQ4FowOuu0J/JxeQWyA343Xb9MJBQFrxhpI0jU4HVRUFgs7oQcS2t3FsbRoqMRvXbdaZKCWF5lfHjcEbqljiA+jW4OdQYVGkaqqCxy5YrrvpMYx0SNHnNGunpNxI6xrUaz5Ivi8ySgOrnEY6CCDiD8VJdPIR5QINP2Dxp146FSTwSXXMLbt083nOBFDjTDRRxFMcAFYE202SRlRfI2EF2rGp2jElL+q5m88va6mIINa9OLdCoZYZgLwvc2p+1NNGk83EDT1J+0iQO5jngEClJqDQK0BBwVGuybaCCJGG48YGmjpBGtpww+OK2eTMoiZl7QRg5tfJd8RrBXktltUkQvOJdeIFHPBFcdYGHZrU2y5zTxOMkLY71AC0y1a8VAFcBiCTjXWVm6V6yhQcm5VZMObg4aWnSPmOlTaq45RlFwjqEIWgIQhAIQhAIXAuoBCFGyjb2wxPmfW6wXjQVNOgIJKFXwZbY5jHgSUkAc3xEpwcARUhpAwO1SH25oFTeA2mN4+CDIZ7Pc+0MjaK3WV63uPwaO1UYydJ6PtCnZ2ZY8f4ugriX0rRjABgDrJNB1peQspB4qdxXkz1s4icse0LwxM1LPTWZzX0kBB0iusdG1TI7ObtVoMsWUSRG6AXN5zaayNQPSKjrSbNZg5uGzRrHQRpB3relqTn/aZY0oKKVZY6KI2QBxbsJHYaKbZ3rvE2zSYxqtLFpAVa1wAqdABJ6gplltrAGmuunknbTUFqVh3KkNP76+FVXvYrTLdobqOn90jTvCpRa2+kPaudN0qxZhFaGAYNffApgL5be1UxN0d3pVs6EbXd93zUa3RRTMLHnA0IINHNINWua7U4EAgrtkmc1jWvLZHAAOfepfI86gbQE6aBVKNT5Ma91XF+Ap5R2g8QEDJTfTf2/FSvpXQ3/U/+V0Wvob3/AOiUUgSZNGqR/RVzsPaq+BtoiJ5OjhiReJ0mgJPNOz+6lX77QNje+Pkok0uynfHyV7FIf11aqAiNjvSFRVrthxGNKHrTollkAMhbERqaKnrdXp0KDDHPygfSJgcRygEzn3mgXRdqwXXC7p2FWolA1DvBSThMck8ftSeoJUEJaPKro0jYKYJ02gbB3gm3WsbB3v6KUtGMoTSNaSxwGmvNBwIIdga+aT2BMRwtcK0AJq04aDoI7QnbW7lGlt65XzgQSBroC2mIw61Cdk5wvFloeC6nlMjc2o13QwY0FNOjcFKHcnZ6GKQxSh1+N1BIw40IDm3mnXQjGuOxbmxZ9lwFI+U6QS11fVoV4vnBM6K1C+Q83G1c1t28QXAm7XDCmGK0ubuViGl9bpoCwXScaYXqaBvoFxjS4ZvDa1u+71iHPCI4PbJHvZUfprwVjZ8rwyeRI0nZeAPYcV5W7Oefa3b5HRXam35zzaxGd7P6rcTq+aTpex1XVncxrS6Sy8o84lzhQaBdNBQalol2i/LIQhCo4F1cC6giZWlLYXuabrgMCAMO3BY222qWWN0UkrnMeKOF2MVB6Q2o6lq84zSyzEamE9i82ZlI6xJ2D4FefVwzmemaWJjy0Fmts0bGsZM4NYA1ouRmjWigFS2ugLklve80lcXHUTSh6hgFRjKfS/uO+S6crCnOLuuN/wDxXKdLVnbKbW4TrbY2vdztbSAekGvxr1JWTrCIm0BqdZ29WpQ2W9hFC4EaRjdIp0nQh9qDjS+0N2B+J9Z9fYKLHJ1P43stx3TpLfQlrOc7Hc06rx+Gldkc4mt4VpQODACNx0qFFbowKNfGANQez5pwW1p85neb81OTqYz0rxR5QvqEXnP5SQlxLjW7pPUpLbMWjB57oUhsldFDuXXMwJOHBbj9xfeE6DkllfybueKXT5uNLqkRRStAaHMoDXFrttdShWzKRDXNoKXXDX6JCadl99TzW6Tt270yn9QRGK3trppfKdGNzHfFyhNyU/8AEHc/qov17Jsb2H5oOWpP3e6fmsXr+2ulMGTH/iDuf1Sxk1/4g7n9VB+uJNo7oSTlmTaO6FY5/s2WP1W78T/bHzXRkt34n6B81WfW8vpfpb8kDK0vp+xvyW61vZstDkg/iHuj5o+pP8Q90KsdlKX0z7PkmzlCX8R3anDq/I2XH1JhTlHd1q59Qj8R3Y1Uxt0n4j+8Ug2yT03993zTh1PkbLv/AKeH4j/0/JcObjfTk7R8lQutT/Tf33fNNSWh3pO7zvmnBqfI2aE5tM9OXvD/AIpLs2o9b5e8P+Kzd87T2lMPV4M/klwu7XmJZJHX5Wue4ClTIdGnVTanIM1bNGCGF7Q4UIE5xHTis/RNuCnLz+Rcemjfm5Z6eU7/AFz09KgNyZDQV2D0zq21UCAc135f5k4x3NG4cAu2GnlEb5MzMPS8yow2yAN0X38VfLO5ifcx67+K0S7shCEIOBdXAuoK7OL7pN/DdwXlrprumvU1x4BepZxfdJv4buC8yjPxRJMi1t2jrw4pX0lnpN7wUlpSqbcVLDLCDoIPXVLMJ2exdNkYdLGdxvyXRYo/Qb3QEso26PaPYm/ozfRb3QnzkyM6nDdLI3g5dGS26nSD/OeeJKCFLYo/w2dxvyTTYG1ADQD0ClBr0KxdkcHRLKPzMPvMKY+j3SRUmh0mlT2AKiTlQ4PHQ7gVGf5R3nipGUxzZD0P4FRScTvPFYyagoFdBSby6HLk2cKRdXeUSS9WAtKamDInWFaDpXCF0Jp9oaNLmje4DioFJBKjS5WhGmWMf5jfmor85LOP2reqp4BC1gUhyqZM7bODS+TXZG/5JiXO+EapD+QDRvKVKWuky9UMmfMQ8x3W5oUGXP5mpo/1AeAWoiUtq0hyosn5wyTeQxoxoCb5rtwGoCu9Rpcs2svLWQOIBIDuRdQgGgNXGnSnDJbWWbyXfl/mXBoG4cFX5FM/jOXFMG3RQDQXV0Y4BT64dQ4LUekel5hfcx68nvLRLO5hfcm+vJ7y0S0gQhCDgXVwLqCuzi+6Tfw3cF5i0r07OL7pN6juC8wZp6vipKSeanAm2pwKBYSgkpQUUoJQSQlgrQWxVtrPPPV8FZNKrbX5Z3qwDKbubJufwKyUmfsFTdZId4aPitZb2Xr7T515vbUHisvZ/B1ZaVcJn75iPdAWZryIU3hDaNER65APgo78/ZLoc2FoqaAF7jgRWp0LQx5jWMf/AJwfWdK7i5WFlzehZ9nBG3D0Bo/NVZ6VuWGtWf8AI17mDkhQkeS4nA02pkZ42p/kXj6lnr/KV6P9Ea04NYDp5rGjtoFKjY86A7qBTp7m7zNuUcoP0MtJ3QXeICcGTspv8yYetaGs4uXpgsEh8w9eHFLbk2Tzrrd7wFJzwjyVLzmyZoWtwImwLtZtF4ChBAoK6U7J4PZ3OJ5WFrdXNkcaU3AL0P6APOkjH5q/BK5OJvlS9jDxKvMx8f4U8/i8GrvOtPdgHxepMfg3i86eZ27k2/ylbB+UbKDTlLx6Hs4aUfW8HmRSP6Q2Uj2NonF9JKZmz5iWZhr41xpTnSn4AUT9ozasriL8TXUwxLj8VazZzxt/ZMB/ffG333g+xV1pz/a3z4GerV/uRu4q3l4j7rsVBm5Zx5Fmj6oGk8FOiyM4eRDd3RhvwCzto8JWH2zj0Mhdxc5nBU9r8JBOhszt7o2D3Xqdf0TZvX5Mf511vrSNHxSTYAPKkj6iXcAvMJs/pT5MQHrSyH3S0JFlzmnke1pDADsjB1HW+8U4cvY9Pj5Nrjz2vwNRdOHbvKgDQNw4KtyM6ge4gVJY3BrRUucQNFArNowG4cFMdPhynK7uvtazNxD0vML7k31pPeWiWdzD+5N9aT3lol1ZCEIQcC6uBdQV2cX3Sb+G7gvMGaer4r0/OH7rN/DdwXl5kDTVxpv0adqkpJ9qdCZikDsWkHcQeCdBUUtKCQClBQLCWFxkWCVyZWeZj7Wpdaqy2u57v71BWVCFVW089396l0iYnsh20OxO88UqLKUEbG3nuBpjzmNFdJxOqpKi5Qko152Bx7ATivMLPnPNIQGSWeFxpgIGM/UWEjtWMsIz7rEvVjnHZ9AF/o5RzvY2q4MvjzLO7eYH8X0WKs1nt1pq0zcm1pFHeMAeMQSCwc7RtUuHwfvefGWiR26E8XuWOTj+Sty0k2dj2+bHH60kLMO8T7FDnz4I0zxDc6R/uRge1NDweQjGV07umS0MYPYPih2RsmxDnfRRT053ynsDvgrGnjHaBDnz7ZrnJ9WA8ZJfgoozsvnxbLTKf3bg9yI8VeWXKliBu2dvKH/t8nlx7S34qyjltD8I7Fa3DbLJHZ29hK3EV2Rj7Pla0T/ZWYvoSCJJphSms3ntbpwwTwsFtcfJskO/k3uH6XkrWw5BtpJPJ2SEH8SZ8xG2gY0Y16VVZ4/S7HCyQWphvvuXYrK1gHNLq3nFxOimrStUILM3rY4UNsIGyGB4HFoTFtzLoKz2iYjbJNGwe0lLzPa612lzLZJNMwRl4by8jBevMpUMIrgTgti7MbJ7tNlbXaHy17b2PWhbzs5LsEeDnxSHYZ5ZD2RkBVtogiumGEXrxqZHAtu0OgA6qAL1F3g1sR0cszdI0+80qJL4JoCaxWh7fWjB9rXN4IjzaDIpGoHcnvqwaSFu5fBXOPsrUx3Q68OLXcVDm8G9vHk8m/c+PHtLUoY1+SWnUF2DJbWuBGorSSZo29nlWZ56WscR+m8oU9jlZ9rE+Pe1w95oSIVY5Jiqx9drSN4JIParFo5o3Dgq/JLua78vEq6seTpJGjk43vwGhjiNG0JKXs3+Yf3MevJ7y0SpMz7E+KyhkjSx155oaVoTUK7VAhCEHAurgXUFdnD91m9R3BeIZz5WmgfHyJbRzXEhza4h1BjgRp2r2/OH7rN6juC8SzmYC6Pc7iEhJQ35wWhkDLRPZonRSvdE14kukvaKkXXBxGG4YKZZM6GuFDDaGepSQDuOPBIzkFMjWL/zpB/tyKJkdvjB1psi5iznhOHLhh2SsuEb7wbxVjDlAuFW8nJ0tfgey9xUdwBFCAegiqr5shWdxqYmA7Wi4e1tFnZpei300tcN109lDU9icGVGjyn3fWBb7wCzRyMR9nPPHsHK3292QFJc21t8maKXokhLCfzRn4JUSXLYMtAcMCHDaCDwVban1c7es1JbZh9rZGvG2KZjjvDXhrlZWS132B11zK15rxRwxpiKpjjGPYtY2kXrza0rUV2Vw+Kzdo8HU3myRSesxzD/ADLSA87r+KuC+nQgw31Fb43OdEHAEn7O0NBIxpzS4atQqotsmttPHG1tbtpIG95nN9q9BFoG/cCeCS6300A16SAliqzQzTsU1nbNODaJCXXg6Z9G84gAta4ahXFaiy5JskJrDZYGnbyLSe84EqRk6K8xp1kV+QrTGitYck9C0IItrqUbgNgwHYk1eVdx5KCksyeAgzrbG4qFlrMttsa1krntDTeF27ppSpq06iVtW2UBLEQQYHIfg0ZZ5OVZNMXUu/sgLuGBFw+iMarWx5KGxWYC6gq3ZICYdkdXa5RBQOyY4aE39EeFoy1JMYQZ69IFBzjtbzY52mtDE8fpK1ps4VXlzIbp4nRMkbGHgtcTFfJB2c4Xde3Sg8XikuxuOjydQ1h3yXuuTX+Kj9RnuhYJ3goeQWGdgaSDURuJwvebXp2r0GxWcsjaxxvFrQ0uDbtaClaVNO1BIQhCAQhCDgXVwLqCszndSxzn/DfwXg+XJbwafWHBe8ZwZPkngfDE5jL4LSXsc7mkUwo4UPTjuXnMvgitDyA6SFoFecC9xxpobdHFEk3m3mxFlHJMcUzns5K0SSNcwtreApiHAgijzgnD4M3xG9FM1/Q9hYe0Fy12aGZclhbyZtJljq51zkGNF51Km9Uu1aKrSus4Qp5Ba8gWpmmMu6WEO9gx9iq5pXMNHhzTscC0+1e3PsAKizZKBFCARsIqOwqUrxkWhK5Zel2vMuB2mJo6W1Yf00VLa/B4z9m97eggOHwPtShj+VQHq6tGY87fJcx43lp9uHtVDao3RvMcguuGkVGsAjEYaCkCyc/E70vlyASwAuoaXq0rqqdNFEfMK7caYbVYxZEnf5Mbh0mjR7VlVZZrbbC4GZ8LW1xa1pdhsDiAQp/K1VnZsyJneW9regAuPwCu7FmJH+0c93WGj2Y+1KRaZs2asEbtrQtC1lExYLE2KNsbBRrQABUnAdJUlbAhCEAhCEAhCEAhCEAhCEAhCEAhCEAhCEAhCEHAurgXUAhCEAhCEAhCEHC1JMIS0IIz7GCvGM/20yjM0f4f/rYvaLeyQxuELmsfTmuewvaD0tBBPavLsuZg2+WYyyGOd76VexzWaAAOY6lMANFdCDOwnxrR++33gvbYLCFgrH4MJS4OkkbHiHYc5wINRhgNPSV6JY4XNYGvfyjhpeWtaXdJa3AdSkBTbOAlhiUhUCEIQCEIQCEIQCEIQCEIQCEIQCEIQCEIQCEIQCEIQcC6hCAQhCAQhCAQhCAQhCAQhCAQhCAQhCAQhCAQhCAQhCAQhCAQhCAQhCAQhCAQhCAQhCAQhCD/2Q=="/>
          <p:cNvSpPr>
            <a:spLocks noChangeAspect="1" noChangeArrowheads="1"/>
          </p:cNvSpPr>
          <p:nvPr/>
        </p:nvSpPr>
        <p:spPr bwMode="auto">
          <a:xfrm>
            <a:off x="63500" y="-841375"/>
            <a:ext cx="2619375" cy="17430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24" name="Groupe 23"/>
          <p:cNvGrpSpPr/>
          <p:nvPr/>
        </p:nvGrpSpPr>
        <p:grpSpPr>
          <a:xfrm>
            <a:off x="1785918" y="3714752"/>
            <a:ext cx="1857388" cy="1571636"/>
            <a:chOff x="1571604" y="1214422"/>
            <a:chExt cx="2214578" cy="1857388"/>
          </a:xfrm>
        </p:grpSpPr>
        <p:sp>
          <p:nvSpPr>
            <p:cNvPr id="25" name="Trapèze 24"/>
            <p:cNvSpPr/>
            <p:nvPr/>
          </p:nvSpPr>
          <p:spPr>
            <a:xfrm>
              <a:off x="1571604" y="2649676"/>
              <a:ext cx="2214578" cy="415640"/>
            </a:xfrm>
            <a:prstGeom prst="trapezoid">
              <a:avLst>
                <a:gd name="adj" fmla="val 31823"/>
              </a:avLst>
            </a:prstGeom>
            <a:solidFill>
              <a:srgbClr val="66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" name="Trapèze 25"/>
            <p:cNvSpPr/>
            <p:nvPr/>
          </p:nvSpPr>
          <p:spPr>
            <a:xfrm>
              <a:off x="1571604" y="1214422"/>
              <a:ext cx="2214578" cy="1857388"/>
            </a:xfrm>
            <a:prstGeom prst="trapezoid">
              <a:avLst>
                <a:gd name="adj" fmla="val 26836"/>
              </a:avLst>
            </a:prstGeom>
            <a:noFill/>
            <a:ln>
              <a:solidFill>
                <a:srgbClr val="8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0" name="Groupe 49"/>
          <p:cNvGrpSpPr/>
          <p:nvPr/>
        </p:nvGrpSpPr>
        <p:grpSpPr>
          <a:xfrm>
            <a:off x="3571868" y="5072074"/>
            <a:ext cx="2191779" cy="1593926"/>
            <a:chOff x="3571868" y="5072074"/>
            <a:chExt cx="2191779" cy="1593926"/>
          </a:xfrm>
        </p:grpSpPr>
        <p:pic>
          <p:nvPicPr>
            <p:cNvPr id="482308" name="Picture 4" descr="http://www.beaujolais-remuet.fr/images/decuvage12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929058" y="5286388"/>
              <a:ext cx="1834589" cy="1379612"/>
            </a:xfrm>
            <a:prstGeom prst="rect">
              <a:avLst/>
            </a:prstGeom>
            <a:noFill/>
          </p:spPr>
        </p:pic>
        <p:cxnSp>
          <p:nvCxnSpPr>
            <p:cNvPr id="37" name="Connecteur droit avec flèche 36"/>
            <p:cNvCxnSpPr/>
            <p:nvPr/>
          </p:nvCxnSpPr>
          <p:spPr>
            <a:xfrm>
              <a:off x="3571868" y="5072074"/>
              <a:ext cx="1000132" cy="142876"/>
            </a:xfrm>
            <a:prstGeom prst="straightConnector1">
              <a:avLst/>
            </a:prstGeom>
            <a:ln w="114300">
              <a:solidFill>
                <a:srgbClr val="66006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Ellipse 37"/>
          <p:cNvSpPr/>
          <p:nvPr/>
        </p:nvSpPr>
        <p:spPr>
          <a:xfrm>
            <a:off x="7143768" y="4500570"/>
            <a:ext cx="1571604" cy="1500198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1" name="Groupe 50"/>
          <p:cNvGrpSpPr/>
          <p:nvPr/>
        </p:nvGrpSpPr>
        <p:grpSpPr>
          <a:xfrm>
            <a:off x="5786448" y="4643446"/>
            <a:ext cx="2928956" cy="1857388"/>
            <a:chOff x="5786448" y="4643446"/>
            <a:chExt cx="2928956" cy="1857388"/>
          </a:xfrm>
        </p:grpSpPr>
        <p:cxnSp>
          <p:nvCxnSpPr>
            <p:cNvPr id="39" name="Connecteur en angle 38"/>
            <p:cNvCxnSpPr>
              <a:endCxn id="38" idx="4"/>
            </p:cNvCxnSpPr>
            <p:nvPr/>
          </p:nvCxnSpPr>
          <p:spPr>
            <a:xfrm flipV="1">
              <a:off x="5786448" y="6000768"/>
              <a:ext cx="2143122" cy="500066"/>
            </a:xfrm>
            <a:prstGeom prst="bentConnector2">
              <a:avLst/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Corde 43"/>
            <p:cNvSpPr/>
            <p:nvPr/>
          </p:nvSpPr>
          <p:spPr>
            <a:xfrm>
              <a:off x="7143768" y="4643446"/>
              <a:ext cx="1571636" cy="1357322"/>
            </a:xfrm>
            <a:prstGeom prst="chord">
              <a:avLst>
                <a:gd name="adj1" fmla="val 21555016"/>
                <a:gd name="adj2" fmla="val 10827330"/>
              </a:avLst>
            </a:prstGeom>
            <a:solidFill>
              <a:srgbClr val="66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5" name="ZoneTexte 44"/>
          <p:cNvSpPr txBox="1"/>
          <p:nvPr/>
        </p:nvSpPr>
        <p:spPr>
          <a:xfrm>
            <a:off x="3786182" y="1514291"/>
            <a:ext cx="328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>
                <a:latin typeface="Arial" pitchFamily="34" charset="0"/>
                <a:cs typeface="Arial" pitchFamily="34" charset="0"/>
              </a:rPr>
              <a:t>Ecoulage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du jus de goutte dans une cuve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3714744" y="3714752"/>
            <a:ext cx="35004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>
                <a:latin typeface="Arial" pitchFamily="34" charset="0"/>
                <a:cs typeface="Arial" pitchFamily="34" charset="0"/>
              </a:rPr>
              <a:t>Décuvage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: du marc sur le pressoir pour extraire le jus de presse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7286644" y="1714488"/>
            <a:ext cx="12858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Arial" pitchFamily="34" charset="0"/>
                <a:cs typeface="Arial" pitchFamily="34" charset="0"/>
              </a:rPr>
              <a:t>Jus de goutte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ZoneTexte 47"/>
          <p:cNvSpPr txBox="1"/>
          <p:nvPr/>
        </p:nvSpPr>
        <p:spPr>
          <a:xfrm>
            <a:off x="7215206" y="4643446"/>
            <a:ext cx="12858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Arial" pitchFamily="34" charset="0"/>
                <a:cs typeface="Arial" pitchFamily="34" charset="0"/>
              </a:rPr>
              <a:t>Jus de presse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8" grpId="0" animBg="1"/>
      <p:bldP spid="45" grpId="0"/>
      <p:bldP spid="46" grpId="0"/>
      <p:bldP spid="47" grpId="0"/>
      <p:bldP spid="4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32" y="428604"/>
            <a:ext cx="8001000" cy="707886"/>
          </a:xfrm>
        </p:spPr>
        <p:txBody>
          <a:bodyPr>
            <a:spAutoFit/>
          </a:bodyPr>
          <a:lstStyle/>
          <a:p>
            <a:r>
              <a:rPr lang="fr-FR" dirty="0" smtClean="0"/>
              <a:t>La fermentation </a:t>
            </a:r>
            <a:r>
              <a:rPr lang="fr-FR" dirty="0" err="1" smtClean="0"/>
              <a:t>malolactique</a:t>
            </a:r>
            <a:endParaRPr lang="fr-FR" dirty="0"/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33508" y="1638320"/>
            <a:ext cx="7939086" cy="4167295"/>
          </a:xfrm>
        </p:spPr>
        <p:txBody>
          <a:bodyPr wrap="square">
            <a:spAutoFit/>
          </a:bodyPr>
          <a:lstStyle/>
          <a:p>
            <a:r>
              <a:rPr lang="fr-FR" sz="2800" dirty="0" smtClean="0">
                <a:latin typeface="Arial" pitchFamily="34" charset="0"/>
                <a:cs typeface="Arial" pitchFamily="34" charset="0"/>
              </a:rPr>
              <a:t>La fermentation </a:t>
            </a:r>
            <a:r>
              <a:rPr lang="fr-FR" sz="2800" dirty="0" err="1" smtClean="0">
                <a:latin typeface="Arial" pitchFamily="34" charset="0"/>
                <a:cs typeface="Arial" pitchFamily="34" charset="0"/>
              </a:rPr>
              <a:t>malolactique</a:t>
            </a:r>
            <a:r>
              <a:rPr lang="fr-FR" sz="2800" dirty="0" smtClean="0">
                <a:latin typeface="Arial" pitchFamily="34" charset="0"/>
                <a:cs typeface="Arial" pitchFamily="34" charset="0"/>
              </a:rPr>
              <a:t> est recherché pour tous les vins rouges car l’acidité renforce l’agressivité des tanins.</a:t>
            </a:r>
          </a:p>
          <a:p>
            <a:r>
              <a:rPr lang="fr-FR" sz="2800" dirty="0" smtClean="0">
                <a:latin typeface="Arial" pitchFamily="34" charset="0"/>
                <a:cs typeface="Arial" pitchFamily="34" charset="0"/>
              </a:rPr>
              <a:t>Elle doit être réalisée assez rapidement car le vin n’est pas protégé contre l’oxydation et les déviations microbiennes.</a:t>
            </a:r>
          </a:p>
          <a:p>
            <a:r>
              <a:rPr lang="fr-FR" sz="2800" u="sng" dirty="0" smtClean="0">
                <a:latin typeface="Arial" pitchFamily="34" charset="0"/>
                <a:cs typeface="Arial" pitchFamily="34" charset="0"/>
              </a:rPr>
              <a:t>Deux techniques</a:t>
            </a:r>
            <a:r>
              <a:rPr lang="fr-FR" sz="2800" dirty="0" smtClean="0">
                <a:latin typeface="Arial" pitchFamily="34" charset="0"/>
                <a:cs typeface="Arial" pitchFamily="34" charset="0"/>
              </a:rPr>
              <a:t> : </a:t>
            </a:r>
          </a:p>
          <a:p>
            <a:pPr lvl="1"/>
            <a:r>
              <a:rPr lang="fr-FR" sz="2400" dirty="0" smtClean="0">
                <a:latin typeface="Arial" pitchFamily="34" charset="0"/>
                <a:cs typeface="Arial" pitchFamily="34" charset="0"/>
              </a:rPr>
              <a:t>Bordeaux : FML en cuve et élevage en barriques</a:t>
            </a:r>
          </a:p>
          <a:p>
            <a:pPr lvl="1"/>
            <a:r>
              <a:rPr lang="fr-FR" sz="2400" dirty="0" smtClean="0">
                <a:latin typeface="Arial" pitchFamily="34" charset="0"/>
                <a:cs typeface="Arial" pitchFamily="34" charset="0"/>
              </a:rPr>
              <a:t>Bourgogne : FML en pièce</a:t>
            </a:r>
            <a:endParaRPr lang="fr-FR" sz="28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8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7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32" y="428604"/>
            <a:ext cx="8001000" cy="707886"/>
          </a:xfrm>
        </p:spPr>
        <p:txBody>
          <a:bodyPr>
            <a:spAutoFit/>
          </a:bodyPr>
          <a:lstStyle/>
          <a:p>
            <a:r>
              <a:rPr lang="fr-FR" dirty="0" smtClean="0"/>
              <a:t>L’élevage des vins rouges</a:t>
            </a:r>
            <a:endParaRPr lang="fr-FR" dirty="0"/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33508" y="1428736"/>
            <a:ext cx="7939086" cy="4179606"/>
          </a:xfrm>
        </p:spPr>
        <p:txBody>
          <a:bodyPr wrap="square">
            <a:spAutoFit/>
          </a:bodyPr>
          <a:lstStyle/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L’élevage des vins rouges joue un rôle important sur la qualité des vins</a:t>
            </a: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Stabilisation de la couleur : </a:t>
            </a:r>
          </a:p>
          <a:p>
            <a:pPr lvl="1"/>
            <a:r>
              <a:rPr lang="fr-FR" sz="2000" dirty="0" smtClean="0">
                <a:latin typeface="Arial" pitchFamily="34" charset="0"/>
                <a:cs typeface="Arial" pitchFamily="34" charset="0"/>
              </a:rPr>
              <a:t>Les anthocyanes libres ne sont pas stables</a:t>
            </a:r>
          </a:p>
          <a:p>
            <a:pPr lvl="1"/>
            <a:r>
              <a:rPr lang="fr-FR" sz="2000" dirty="0" smtClean="0">
                <a:latin typeface="Arial" pitchFamily="34" charset="0"/>
                <a:cs typeface="Arial" pitchFamily="34" charset="0"/>
              </a:rPr>
              <a:t>Réactions tanins-anthocyanes favorisées par une oxydation ménagée</a:t>
            </a: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Assouplissement des tanins :</a:t>
            </a:r>
          </a:p>
          <a:p>
            <a:pPr lvl="1"/>
            <a:r>
              <a:rPr lang="fr-FR" sz="2000" dirty="0" smtClean="0">
                <a:latin typeface="Arial" pitchFamily="34" charset="0"/>
                <a:cs typeface="Arial" pitchFamily="34" charset="0"/>
              </a:rPr>
              <a:t>Précipitation des tanins condensés</a:t>
            </a:r>
          </a:p>
          <a:p>
            <a:pPr lvl="1"/>
            <a:r>
              <a:rPr lang="fr-FR" sz="2000" dirty="0" smtClean="0">
                <a:latin typeface="Arial" pitchFamily="34" charset="0"/>
                <a:cs typeface="Arial" pitchFamily="34" charset="0"/>
              </a:rPr>
              <a:t>Modification de la structure des tanins</a:t>
            </a:r>
          </a:p>
          <a:p>
            <a:pPr lvl="1"/>
            <a:r>
              <a:rPr lang="fr-FR" sz="2000" dirty="0" smtClean="0">
                <a:latin typeface="Arial" pitchFamily="34" charset="0"/>
                <a:cs typeface="Arial" pitchFamily="34" charset="0"/>
              </a:rPr>
              <a:t>Collage = ajout de protéines (blanc d’œuf) pour clarifier le vin et éliminer certains tanins.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8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8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8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8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7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1071538" y="285728"/>
            <a:ext cx="8072462" cy="707886"/>
          </a:xfrm>
        </p:spPr>
        <p:txBody>
          <a:bodyPr wrap="square">
            <a:spAutoFit/>
          </a:bodyPr>
          <a:lstStyle/>
          <a:p>
            <a:r>
              <a:rPr lang="fr-FR" dirty="0" smtClean="0">
                <a:latin typeface="Arial" charset="0"/>
              </a:rPr>
              <a:t>Résumé</a:t>
            </a:r>
            <a:endParaRPr lang="fr-FR" dirty="0"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14480" y="2285992"/>
            <a:ext cx="3286148" cy="461665"/>
          </a:xfrm>
          <a:prstGeom prst="rect">
            <a:avLst/>
          </a:prstGeom>
          <a:solidFill>
            <a:srgbClr val="CCFFCC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Pressurage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14480" y="3000372"/>
            <a:ext cx="3286148" cy="461665"/>
          </a:xfrm>
          <a:prstGeom prst="rect">
            <a:avLst/>
          </a:prstGeom>
          <a:solidFill>
            <a:srgbClr val="CCFFCC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Travail du jus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14480" y="3714752"/>
            <a:ext cx="3286148" cy="461665"/>
          </a:xfrm>
          <a:prstGeom prst="rect">
            <a:avLst/>
          </a:prstGeom>
          <a:solidFill>
            <a:srgbClr val="FFCC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Fermentation alcoolique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14480" y="4357694"/>
            <a:ext cx="3286148" cy="461665"/>
          </a:xfrm>
          <a:prstGeom prst="rect">
            <a:avLst/>
          </a:prstGeom>
          <a:solidFill>
            <a:srgbClr val="FFCCFF">
              <a:alpha val="50000"/>
            </a:srgbClr>
          </a:solidFill>
          <a:ln>
            <a:solidFill>
              <a:srgbClr val="FF0000">
                <a:alpha val="70000"/>
              </a:srgb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Ferment. </a:t>
            </a:r>
            <a:r>
              <a:rPr lang="fr-FR" dirty="0" err="1" smtClean="0">
                <a:solidFill>
                  <a:schemeClr val="tx1"/>
                </a:solidFill>
              </a:rPr>
              <a:t>malolactique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572132" y="2285992"/>
            <a:ext cx="3286148" cy="1857388"/>
          </a:xfrm>
          <a:prstGeom prst="rect">
            <a:avLst/>
          </a:prstGeom>
          <a:solidFill>
            <a:srgbClr val="FFCC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r>
              <a:rPr lang="fr-FR" dirty="0" smtClean="0">
                <a:solidFill>
                  <a:schemeClr val="tx1"/>
                </a:solidFill>
              </a:rPr>
              <a:t>Macération</a:t>
            </a:r>
          </a:p>
          <a:p>
            <a:pPr algn="ctr">
              <a:lnSpc>
                <a:spcPts val="2500"/>
              </a:lnSpc>
            </a:pPr>
            <a:endParaRPr lang="fr-FR" dirty="0" smtClean="0">
              <a:solidFill>
                <a:schemeClr val="tx1"/>
              </a:solidFill>
            </a:endParaRPr>
          </a:p>
          <a:p>
            <a:pPr algn="ctr">
              <a:lnSpc>
                <a:spcPts val="2500"/>
              </a:lnSpc>
            </a:pPr>
            <a:r>
              <a:rPr lang="fr-FR" dirty="0" smtClean="0">
                <a:solidFill>
                  <a:schemeClr val="tx1"/>
                </a:solidFill>
              </a:rPr>
              <a:t>Fermentation alcoolique</a:t>
            </a:r>
          </a:p>
          <a:p>
            <a:pPr algn="ctr">
              <a:lnSpc>
                <a:spcPts val="2500"/>
              </a:lnSpc>
            </a:pPr>
            <a:endParaRPr lang="fr-FR" dirty="0" smtClean="0">
              <a:solidFill>
                <a:schemeClr val="tx1"/>
              </a:solidFill>
            </a:endParaRPr>
          </a:p>
          <a:p>
            <a:pPr algn="ctr">
              <a:lnSpc>
                <a:spcPts val="2500"/>
              </a:lnSpc>
            </a:pPr>
            <a:r>
              <a:rPr lang="fr-FR" dirty="0" smtClean="0">
                <a:solidFill>
                  <a:schemeClr val="tx1"/>
                </a:solidFill>
              </a:rPr>
              <a:t>Pressurage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572132" y="4357694"/>
            <a:ext cx="3286148" cy="461665"/>
          </a:xfrm>
          <a:prstGeom prst="rect">
            <a:avLst/>
          </a:prstGeom>
          <a:solidFill>
            <a:srgbClr val="FFCC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Ferment. </a:t>
            </a:r>
            <a:r>
              <a:rPr lang="fr-FR" dirty="0" err="1" smtClean="0">
                <a:solidFill>
                  <a:schemeClr val="tx1"/>
                </a:solidFill>
              </a:rPr>
              <a:t>malolactique</a:t>
            </a:r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2" name="Groupe 18"/>
          <p:cNvGrpSpPr/>
          <p:nvPr/>
        </p:nvGrpSpPr>
        <p:grpSpPr>
          <a:xfrm>
            <a:off x="5357818" y="1142984"/>
            <a:ext cx="3643338" cy="5643602"/>
            <a:chOff x="5357818" y="1142984"/>
            <a:chExt cx="3643338" cy="5643602"/>
          </a:xfrm>
        </p:grpSpPr>
        <p:sp>
          <p:nvSpPr>
            <p:cNvPr id="17" name="Rectangle 16"/>
            <p:cNvSpPr/>
            <p:nvPr/>
          </p:nvSpPr>
          <p:spPr>
            <a:xfrm>
              <a:off x="5357818" y="1571636"/>
              <a:ext cx="3643338" cy="5214950"/>
            </a:xfrm>
            <a:prstGeom prst="rect">
              <a:avLst/>
            </a:prstGeom>
            <a:noFill/>
            <a:ln w="50800" cmpd="tri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500694" y="1142984"/>
              <a:ext cx="3357586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 smtClean="0">
                  <a:solidFill>
                    <a:srgbClr val="FF0000"/>
                  </a:solidFill>
                </a:rPr>
                <a:t>VINIFICATION EN ROUGE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" name="Groupe 17"/>
          <p:cNvGrpSpPr/>
          <p:nvPr/>
        </p:nvGrpSpPr>
        <p:grpSpPr>
          <a:xfrm>
            <a:off x="1571604" y="1142984"/>
            <a:ext cx="3643338" cy="5643578"/>
            <a:chOff x="1571604" y="1142984"/>
            <a:chExt cx="3643338" cy="5643578"/>
          </a:xfrm>
        </p:grpSpPr>
        <p:sp>
          <p:nvSpPr>
            <p:cNvPr id="16" name="Rectangle 15"/>
            <p:cNvSpPr/>
            <p:nvPr/>
          </p:nvSpPr>
          <p:spPr>
            <a:xfrm>
              <a:off x="1571604" y="1571612"/>
              <a:ext cx="3643338" cy="5214950"/>
            </a:xfrm>
            <a:prstGeom prst="rect">
              <a:avLst/>
            </a:prstGeom>
            <a:noFill/>
            <a:ln w="50800" cmpd="tri"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714480" y="1142984"/>
              <a:ext cx="328614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 smtClean="0">
                  <a:solidFill>
                    <a:srgbClr val="FF9900"/>
                  </a:solidFill>
                </a:rPr>
                <a:t>VINIFICATION EN BLANC</a:t>
              </a:r>
              <a:endParaRPr lang="fr-FR" b="1" dirty="0">
                <a:solidFill>
                  <a:srgbClr val="FF9900"/>
                </a:solidFill>
              </a:endParaRPr>
            </a:p>
          </p:txBody>
        </p:sp>
      </p:grpSp>
      <p:grpSp>
        <p:nvGrpSpPr>
          <p:cNvPr id="18" name="Groupe 19"/>
          <p:cNvGrpSpPr/>
          <p:nvPr/>
        </p:nvGrpSpPr>
        <p:grpSpPr>
          <a:xfrm>
            <a:off x="1714480" y="5000636"/>
            <a:ext cx="7143800" cy="1714512"/>
            <a:chOff x="1714480" y="5000636"/>
            <a:chExt cx="7143800" cy="1714512"/>
          </a:xfrm>
        </p:grpSpPr>
        <p:sp>
          <p:nvSpPr>
            <p:cNvPr id="9" name="Rectangle 8"/>
            <p:cNvSpPr/>
            <p:nvPr/>
          </p:nvSpPr>
          <p:spPr>
            <a:xfrm>
              <a:off x="1714480" y="5000636"/>
              <a:ext cx="7143800" cy="461665"/>
            </a:xfrm>
            <a:prstGeom prst="rect">
              <a:avLst/>
            </a:prstGeom>
            <a:solidFill>
              <a:srgbClr val="CCECFF"/>
            </a:solidFill>
            <a:ln>
              <a:solidFill>
                <a:srgbClr val="00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Conservation, clarification, stabilisation, élevage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714480" y="5643578"/>
              <a:ext cx="7143800" cy="461665"/>
            </a:xfrm>
            <a:prstGeom prst="rect">
              <a:avLst/>
            </a:prstGeom>
            <a:solidFill>
              <a:srgbClr val="CCECFF"/>
            </a:solidFill>
            <a:ln>
              <a:solidFill>
                <a:srgbClr val="00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Conditionnement (mise en bouteilles)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714480" y="6253483"/>
              <a:ext cx="7143800" cy="4616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fr-FR" i="1" dirty="0" smtClean="0">
                  <a:solidFill>
                    <a:schemeClr val="bg1">
                      <a:lumMod val="50000"/>
                    </a:schemeClr>
                  </a:solidFill>
                  <a:cs typeface="Arial" pitchFamily="34" charset="0"/>
                </a:rPr>
                <a:t>Vieillissement</a:t>
              </a:r>
              <a:endParaRPr lang="fr-FR" i="1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1714480" y="1643050"/>
            <a:ext cx="7143800" cy="461665"/>
          </a:xfrm>
          <a:prstGeom prst="rect">
            <a:avLst/>
          </a:prstGeom>
          <a:solidFill>
            <a:srgbClr val="CCFFCC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Récolte, transport, travail du raisin </a:t>
            </a:r>
            <a:endParaRPr lang="fr-FR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2" grpId="0" animBg="1"/>
      <p:bldP spid="13" grpId="0" animBg="1"/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57290" y="142852"/>
            <a:ext cx="7643866" cy="1000274"/>
          </a:xfrm>
          <a:effectLst>
            <a:outerShdw dist="53882" dir="2700000" algn="ctr" rotWithShape="0">
              <a:srgbClr val="875174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r>
              <a:rPr lang="fr-FR" sz="5900" dirty="0" smtClean="0">
                <a:latin typeface="Arial" charset="0"/>
              </a:rPr>
              <a:t>Œnologie </a:t>
            </a:r>
            <a:endParaRPr lang="fr-FR" sz="3200" dirty="0">
              <a:latin typeface="Arial" charset="0"/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85852" y="1214422"/>
            <a:ext cx="7696192" cy="5078313"/>
          </a:xfrm>
        </p:spPr>
        <p:txBody>
          <a:bodyPr>
            <a:spAutoFit/>
          </a:bodyPr>
          <a:lstStyle/>
          <a:p>
            <a:pPr marL="514350" indent="-514350" algn="l">
              <a:buAutoNum type="arabicPeriod"/>
            </a:pPr>
            <a:r>
              <a:rPr lang="fr-FR" sz="3600" dirty="0" smtClean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Typologie des vins</a:t>
            </a:r>
          </a:p>
          <a:p>
            <a:pPr marL="514350" indent="-514350" algn="l">
              <a:buAutoNum type="arabicPeriod"/>
            </a:pPr>
            <a:r>
              <a:rPr lang="fr-FR" sz="3600" dirty="0" smtClean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Qualité de la vendange</a:t>
            </a:r>
            <a:endParaRPr lang="fr-FR" sz="3600" b="0" dirty="0" smtClean="0">
              <a:solidFill>
                <a:schemeClr val="bg1">
                  <a:lumMod val="65000"/>
                </a:schemeClr>
              </a:solidFill>
              <a:latin typeface="Arial" charset="0"/>
            </a:endParaRPr>
          </a:p>
          <a:p>
            <a:pPr marL="971550" lvl="1" indent="-514350" algn="l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21. Maturité</a:t>
            </a:r>
          </a:p>
          <a:p>
            <a:pPr marL="971550" lvl="1" indent="-514350" algn="l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2</a:t>
            </a:r>
            <a:r>
              <a:rPr lang="fr-FR" b="0" dirty="0" smtClean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2. Etat sanitaire (pourritures)</a:t>
            </a:r>
          </a:p>
          <a:p>
            <a:pPr marL="514350" indent="-514350" algn="l">
              <a:buAutoNum type="arabicPeriod"/>
            </a:pPr>
            <a:r>
              <a:rPr lang="fr-FR" sz="3600" dirty="0" smtClean="0">
                <a:solidFill>
                  <a:schemeClr val="tx1"/>
                </a:solidFill>
                <a:latin typeface="Arial" charset="0"/>
              </a:rPr>
              <a:t>Itinéraires de vinification</a:t>
            </a:r>
          </a:p>
          <a:p>
            <a:pPr marL="971550" lvl="1" indent="-514350" algn="l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31. Opérations </a:t>
            </a:r>
            <a:r>
              <a:rPr lang="fr-FR" dirty="0" err="1" smtClean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préfermentaires</a:t>
            </a:r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 communes</a:t>
            </a:r>
          </a:p>
          <a:p>
            <a:pPr marL="971550" lvl="1" indent="-514350" algn="l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32. Vinification en blanc</a:t>
            </a:r>
          </a:p>
          <a:p>
            <a:pPr marL="971550" lvl="1" indent="-514350" algn="l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33. Vinification en rouge</a:t>
            </a:r>
          </a:p>
          <a:p>
            <a:pPr marL="971550" lvl="1" indent="-514350" algn="l"/>
            <a:r>
              <a:rPr lang="fr-FR" dirty="0" smtClean="0">
                <a:solidFill>
                  <a:schemeClr val="tx1"/>
                </a:solidFill>
                <a:latin typeface="Arial" charset="0"/>
              </a:rPr>
              <a:t>34. Opérations </a:t>
            </a:r>
            <a:r>
              <a:rPr lang="fr-FR" dirty="0" smtClean="0">
                <a:solidFill>
                  <a:schemeClr val="tx1"/>
                </a:solidFill>
                <a:latin typeface="Arial" charset="0"/>
              </a:rPr>
              <a:t>post-fermentaires</a:t>
            </a:r>
            <a:endParaRPr lang="fr-FR" dirty="0" smtClean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214414" y="285728"/>
            <a:ext cx="7772400" cy="1446550"/>
          </a:xfrm>
        </p:spPr>
        <p:txBody>
          <a:bodyPr>
            <a:spAutoFit/>
          </a:bodyPr>
          <a:lstStyle/>
          <a:p>
            <a:r>
              <a:rPr lang="fr-FR" sz="4400" dirty="0"/>
              <a:t>Les objectifs des opérations </a:t>
            </a:r>
            <a:br>
              <a:rPr lang="fr-FR" sz="4400" dirty="0"/>
            </a:br>
            <a:r>
              <a:rPr lang="fr-FR" sz="4400" dirty="0"/>
              <a:t>post-fermentaires</a:t>
            </a:r>
          </a:p>
        </p:txBody>
      </p:sp>
      <p:sp>
        <p:nvSpPr>
          <p:cNvPr id="155653" name="Text Box 5"/>
          <p:cNvSpPr txBox="1">
            <a:spLocks noChangeArrowheads="1"/>
          </p:cNvSpPr>
          <p:nvPr/>
        </p:nvSpPr>
        <p:spPr bwMode="auto">
          <a:xfrm>
            <a:off x="5929322" y="1928802"/>
            <a:ext cx="251416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800" dirty="0">
                <a:solidFill>
                  <a:srgbClr val="009900"/>
                </a:solidFill>
                <a:latin typeface="Arial" charset="0"/>
              </a:rPr>
              <a:t>Maturation - Élevage</a:t>
            </a:r>
          </a:p>
        </p:txBody>
      </p:sp>
      <p:sp>
        <p:nvSpPr>
          <p:cNvPr id="155654" name="Text Box 6"/>
          <p:cNvSpPr txBox="1">
            <a:spLocks noChangeArrowheads="1"/>
          </p:cNvSpPr>
          <p:nvPr/>
        </p:nvSpPr>
        <p:spPr bwMode="auto">
          <a:xfrm>
            <a:off x="5928876" y="4695837"/>
            <a:ext cx="23579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800" dirty="0">
                <a:solidFill>
                  <a:srgbClr val="FF0000"/>
                </a:solidFill>
                <a:latin typeface="Arial" charset="0"/>
              </a:rPr>
              <a:t>Conservation</a:t>
            </a:r>
          </a:p>
        </p:txBody>
      </p:sp>
      <p:sp>
        <p:nvSpPr>
          <p:cNvPr id="155655" name="Text Box 7"/>
          <p:cNvSpPr txBox="1">
            <a:spLocks noChangeArrowheads="1"/>
          </p:cNvSpPr>
          <p:nvPr/>
        </p:nvSpPr>
        <p:spPr bwMode="auto">
          <a:xfrm>
            <a:off x="1285852" y="3054354"/>
            <a:ext cx="255129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800" dirty="0">
                <a:solidFill>
                  <a:srgbClr val="0000FF"/>
                </a:solidFill>
                <a:latin typeface="Arial" charset="0"/>
              </a:rPr>
              <a:t>Clarification - Stabilisation</a:t>
            </a:r>
          </a:p>
        </p:txBody>
      </p:sp>
      <p:sp>
        <p:nvSpPr>
          <p:cNvPr id="155656" name="AutoShape 8"/>
          <p:cNvSpPr>
            <a:spLocks noChangeArrowheads="1"/>
          </p:cNvSpPr>
          <p:nvPr/>
        </p:nvSpPr>
        <p:spPr bwMode="auto">
          <a:xfrm>
            <a:off x="1228756" y="5453082"/>
            <a:ext cx="7772400" cy="762000"/>
          </a:xfrm>
          <a:prstGeom prst="rightArrow">
            <a:avLst>
              <a:gd name="adj1" fmla="val 60000"/>
              <a:gd name="adj2" fmla="val 149978"/>
            </a:avLst>
          </a:prstGeom>
          <a:gradFill rotWithShape="0">
            <a:gsLst>
              <a:gs pos="0">
                <a:srgbClr val="FFFFCC"/>
              </a:gs>
              <a:gs pos="100000">
                <a:srgbClr val="FFFF00"/>
              </a:gs>
            </a:gsLst>
            <a:lin ang="0" scaled="1"/>
          </a:gradFill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fr-FR" b="1" dirty="0">
                <a:latin typeface="Arial" charset="0"/>
              </a:rPr>
              <a:t>Vins primeurs                             Vins de garde</a:t>
            </a:r>
          </a:p>
        </p:txBody>
      </p:sp>
      <p:sp>
        <p:nvSpPr>
          <p:cNvPr id="9" name="Organigramme : Extraire 8"/>
          <p:cNvSpPr/>
          <p:nvPr/>
        </p:nvSpPr>
        <p:spPr>
          <a:xfrm rot="16200000">
            <a:off x="3536149" y="2393149"/>
            <a:ext cx="2357454" cy="2286016"/>
          </a:xfrm>
          <a:prstGeom prst="flowChartExtra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86000">
                <a:srgbClr val="009900">
                  <a:alpha val="72000"/>
                </a:srgb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5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56" grpId="0" animBg="1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214414" y="1142984"/>
            <a:ext cx="7848600" cy="5309146"/>
          </a:xfrm>
        </p:spPr>
        <p:txBody>
          <a:bodyPr>
            <a:spAutoFit/>
          </a:bodyPr>
          <a:lstStyle/>
          <a:p>
            <a:pPr marL="361950" indent="-361950">
              <a:spcBef>
                <a:spcPts val="600"/>
              </a:spcBef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Le vin est un milieu complexe et fragile. </a:t>
            </a:r>
          </a:p>
          <a:p>
            <a:pPr marL="361950" indent="-361950">
              <a:spcBef>
                <a:spcPts val="600"/>
              </a:spcBef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Il n’est pas stable sur le plan microbiologique.</a:t>
            </a:r>
          </a:p>
          <a:p>
            <a:pPr marL="361950" indent="-361950">
              <a:spcBef>
                <a:spcPts val="600"/>
              </a:spcBef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Pendant la période entre la fin des fermentations et le conditionnement, il faut le préserver des déviations</a:t>
            </a:r>
          </a:p>
          <a:p>
            <a:pPr marL="361950" indent="-361950">
              <a:spcBef>
                <a:spcPts val="600"/>
              </a:spcBef>
            </a:pPr>
            <a:r>
              <a:rPr lang="fr-FR" sz="2400" u="sng" dirty="0" smtClean="0">
                <a:latin typeface="Arial" pitchFamily="34" charset="0"/>
                <a:cs typeface="Arial" pitchFamily="34" charset="0"/>
              </a:rPr>
              <a:t>Déviations microbiennes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marL="762000" lvl="1" indent="-361950">
              <a:spcBef>
                <a:spcPts val="60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Levures (</a:t>
            </a:r>
            <a:r>
              <a:rPr lang="fr-FR" sz="2000" dirty="0" err="1" smtClean="0">
                <a:latin typeface="Arial" pitchFamily="34" charset="0"/>
                <a:cs typeface="Arial" pitchFamily="34" charset="0"/>
              </a:rPr>
              <a:t>refermentation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des vins avec sucres)</a:t>
            </a:r>
          </a:p>
          <a:p>
            <a:pPr marL="762000" lvl="1" indent="-361950">
              <a:spcBef>
                <a:spcPts val="60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Bactéries lactiques (FML en bouteilles) </a:t>
            </a:r>
          </a:p>
          <a:p>
            <a:pPr marL="762000" lvl="1" indent="-361950">
              <a:spcBef>
                <a:spcPts val="60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Bactéries acétiques (vinaigre)</a:t>
            </a:r>
          </a:p>
          <a:p>
            <a:pPr marL="762000" lvl="1" indent="-361950">
              <a:spcBef>
                <a:spcPts val="60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Autres bactéries (maladies du vin)</a:t>
            </a:r>
          </a:p>
          <a:p>
            <a:pPr marL="762000" lvl="1" indent="-361950">
              <a:spcBef>
                <a:spcPts val="600"/>
              </a:spcBef>
            </a:pPr>
            <a:r>
              <a:rPr lang="fr-FR" sz="2000" dirty="0" err="1" smtClean="0">
                <a:latin typeface="Arial" pitchFamily="34" charset="0"/>
                <a:cs typeface="Arial" pitchFamily="34" charset="0"/>
              </a:rPr>
              <a:t>Brettanomyces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(levures)</a:t>
            </a:r>
          </a:p>
          <a:p>
            <a:pPr marL="361950" indent="-361950">
              <a:spcBef>
                <a:spcPts val="600"/>
              </a:spcBef>
            </a:pPr>
            <a:r>
              <a:rPr lang="fr-FR" sz="2400" u="sng" dirty="0" smtClean="0">
                <a:latin typeface="Arial" pitchFamily="34" charset="0"/>
                <a:cs typeface="Arial" pitchFamily="34" charset="0"/>
              </a:rPr>
              <a:t>Déviations organoleptiques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marL="762000" lvl="1" indent="-361950">
              <a:spcBef>
                <a:spcPts val="60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Oxydation (sauf vinifications particulières)</a:t>
            </a:r>
          </a:p>
          <a:p>
            <a:pPr marL="762000" lvl="1" indent="-361950">
              <a:spcBef>
                <a:spcPts val="60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Réduction (molécules soufrées)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142976" y="230667"/>
            <a:ext cx="7786742" cy="769441"/>
          </a:xfrm>
        </p:spPr>
        <p:txBody>
          <a:bodyPr wrap="square">
            <a:spAutoFit/>
          </a:bodyPr>
          <a:lstStyle/>
          <a:p>
            <a:r>
              <a:rPr lang="fr-FR" sz="4400" dirty="0" smtClean="0"/>
              <a:t>Conservation des vins</a:t>
            </a:r>
            <a:endParaRPr lang="fr-FR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8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8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8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87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87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87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187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7" grpId="0" build="p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142976" y="230667"/>
            <a:ext cx="7786742" cy="769441"/>
          </a:xfrm>
        </p:spPr>
        <p:txBody>
          <a:bodyPr wrap="square">
            <a:spAutoFit/>
          </a:bodyPr>
          <a:lstStyle/>
          <a:p>
            <a:r>
              <a:rPr lang="fr-FR" sz="4400" dirty="0" smtClean="0"/>
              <a:t>Moyens de conservation</a:t>
            </a:r>
            <a:endParaRPr lang="fr-FR" sz="4400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1214414" y="1214422"/>
          <a:ext cx="7786742" cy="451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74"/>
                <a:gridCol w="2928958"/>
                <a:gridCol w="142876"/>
                <a:gridCol w="3071834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2400" dirty="0" smtClean="0">
                          <a:latin typeface="Arial" pitchFamily="34" charset="0"/>
                          <a:cs typeface="Arial" pitchFamily="34" charset="0"/>
                        </a:rPr>
                        <a:t>Procédés</a:t>
                      </a:r>
                      <a:endParaRPr lang="fr-FR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latin typeface="Arial" pitchFamily="34" charset="0"/>
                          <a:cs typeface="Arial" pitchFamily="34" charset="0"/>
                        </a:rPr>
                        <a:t>Antiseptiques</a:t>
                      </a:r>
                      <a:endParaRPr lang="fr-FR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latin typeface="Arial" pitchFamily="34" charset="0"/>
                          <a:cs typeface="Arial" pitchFamily="34" charset="0"/>
                        </a:rPr>
                        <a:t>Antioxydants</a:t>
                      </a:r>
                      <a:endParaRPr lang="fr-FR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400" dirty="0" smtClean="0">
                          <a:latin typeface="Arial" pitchFamily="34" charset="0"/>
                          <a:cs typeface="Arial" pitchFamily="34" charset="0"/>
                        </a:rPr>
                        <a:t>Chimiques</a:t>
                      </a:r>
                      <a:endParaRPr lang="fr-FR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latin typeface="Arial" pitchFamily="34" charset="0"/>
                          <a:cs typeface="Arial" pitchFamily="34" charset="0"/>
                        </a:rPr>
                        <a:t>Anhydride</a:t>
                      </a:r>
                      <a:r>
                        <a:rPr lang="fr-FR" sz="2400" baseline="0" dirty="0" smtClean="0">
                          <a:latin typeface="Arial" pitchFamily="34" charset="0"/>
                          <a:cs typeface="Arial" pitchFamily="34" charset="0"/>
                        </a:rPr>
                        <a:t> sulfureux (</a:t>
                      </a:r>
                      <a:r>
                        <a:rPr lang="fr-FR" sz="2400" dirty="0" smtClean="0">
                          <a:latin typeface="Arial" pitchFamily="34" charset="0"/>
                          <a:cs typeface="Arial" pitchFamily="34" charset="0"/>
                        </a:rPr>
                        <a:t>SO</a:t>
                      </a:r>
                      <a:r>
                        <a:rPr lang="fr-FR" sz="2400" baseline="-25000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fr-FR" sz="2400" dirty="0" smtClean="0"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fr-FR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sz="2000" dirty="0" smtClean="0">
                          <a:latin typeface="Arial" pitchFamily="34" charset="0"/>
                          <a:cs typeface="Arial" pitchFamily="34" charset="0"/>
                        </a:rPr>
                        <a:t>Acide </a:t>
                      </a:r>
                      <a:r>
                        <a:rPr lang="fr-FR" sz="2000" dirty="0" err="1" smtClean="0">
                          <a:latin typeface="Arial" pitchFamily="34" charset="0"/>
                          <a:cs typeface="Arial" pitchFamily="34" charset="0"/>
                        </a:rPr>
                        <a:t>sorbique</a:t>
                      </a:r>
                      <a:endParaRPr lang="fr-F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>
                          <a:latin typeface="Arial" pitchFamily="34" charset="0"/>
                          <a:cs typeface="Arial" pitchFamily="34" charset="0"/>
                        </a:rPr>
                        <a:t>Acide ascorbique</a:t>
                      </a:r>
                      <a:endParaRPr lang="fr-F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sz="2000" dirty="0" err="1" smtClean="0">
                          <a:latin typeface="Arial" pitchFamily="34" charset="0"/>
                          <a:cs typeface="Arial" pitchFamily="34" charset="0"/>
                        </a:rPr>
                        <a:t>Dicarbonate</a:t>
                      </a:r>
                      <a:r>
                        <a:rPr lang="fr-FR" sz="20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000" dirty="0" err="1" smtClean="0">
                          <a:latin typeface="Arial" pitchFamily="34" charset="0"/>
                          <a:cs typeface="Arial" pitchFamily="34" charset="0"/>
                        </a:rPr>
                        <a:t>diméthyl</a:t>
                      </a:r>
                      <a:endParaRPr lang="fr-F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24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 smtClean="0">
                          <a:latin typeface="Arial" pitchFamily="34" charset="0"/>
                          <a:cs typeface="Arial" pitchFamily="34" charset="0"/>
                        </a:rPr>
                        <a:t>Lysozyme</a:t>
                      </a:r>
                      <a:endParaRPr lang="fr-F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24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400" dirty="0" smtClean="0">
                          <a:latin typeface="Arial" pitchFamily="34" charset="0"/>
                          <a:cs typeface="Arial" pitchFamily="34" charset="0"/>
                        </a:rPr>
                        <a:t>Physiques</a:t>
                      </a:r>
                      <a:endParaRPr lang="fr-FR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sz="2400" dirty="0" smtClean="0">
                          <a:latin typeface="Arial" pitchFamily="34" charset="0"/>
                          <a:cs typeface="Arial" pitchFamily="34" charset="0"/>
                        </a:rPr>
                        <a:t>Chauffage </a:t>
                      </a:r>
                      <a:r>
                        <a:rPr lang="fr-FR" sz="2000" dirty="0" smtClean="0">
                          <a:latin typeface="Arial" pitchFamily="34" charset="0"/>
                          <a:cs typeface="Arial" pitchFamily="34" charset="0"/>
                        </a:rPr>
                        <a:t>(pasteurisation)</a:t>
                      </a:r>
                      <a:endParaRPr lang="fr-F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 smtClean="0">
                          <a:latin typeface="Arial" pitchFamily="34" charset="0"/>
                          <a:cs typeface="Arial" pitchFamily="34" charset="0"/>
                        </a:rPr>
                        <a:t>Ouillage </a:t>
                      </a:r>
                      <a:br>
                        <a:rPr lang="fr-FR" sz="2400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fr-FR" sz="2000" dirty="0" smtClean="0">
                          <a:latin typeface="Arial" pitchFamily="34" charset="0"/>
                          <a:cs typeface="Arial" pitchFamily="34" charset="0"/>
                        </a:rPr>
                        <a:t>(maintenir</a:t>
                      </a:r>
                      <a:r>
                        <a:rPr lang="fr-FR" sz="2000" baseline="0" dirty="0" smtClean="0">
                          <a:latin typeface="Arial" pitchFamily="34" charset="0"/>
                          <a:cs typeface="Arial" pitchFamily="34" charset="0"/>
                        </a:rPr>
                        <a:t> cuves pleines)</a:t>
                      </a:r>
                      <a:endParaRPr lang="fr-F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sz="2400" dirty="0" smtClean="0">
                          <a:latin typeface="Arial" pitchFamily="34" charset="0"/>
                          <a:cs typeface="Arial" pitchFamily="34" charset="0"/>
                        </a:rPr>
                        <a:t>Filtration stérile</a:t>
                      </a:r>
                      <a:endParaRPr lang="fr-FR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 err="1" smtClean="0">
                          <a:latin typeface="Arial" pitchFamily="34" charset="0"/>
                          <a:cs typeface="Arial" pitchFamily="34" charset="0"/>
                        </a:rPr>
                        <a:t>Inertage</a:t>
                      </a:r>
                      <a:r>
                        <a:rPr lang="fr-FR" sz="2400" dirty="0" smtClean="0">
                          <a:latin typeface="Arial" pitchFamily="34" charset="0"/>
                          <a:cs typeface="Arial" pitchFamily="34" charset="0"/>
                        </a:rPr>
                        <a:t> des cuves avec CO</a:t>
                      </a:r>
                      <a:r>
                        <a:rPr lang="fr-FR" sz="2400" baseline="-25000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fr-FR" sz="2400" dirty="0" smtClean="0"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fr-FR" sz="2400" baseline="0" dirty="0" smtClean="0">
                          <a:latin typeface="Arial" pitchFamily="34" charset="0"/>
                          <a:cs typeface="Arial" pitchFamily="34" charset="0"/>
                        </a:rPr>
                        <a:t> N</a:t>
                      </a:r>
                      <a:r>
                        <a:rPr lang="fr-FR" sz="2400" baseline="-25000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fr-FR" sz="2400" baseline="-25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>
                          <a:latin typeface="Arial" pitchFamily="34" charset="0"/>
                          <a:cs typeface="Arial" pitchFamily="34" charset="0"/>
                        </a:rPr>
                        <a:t>Froid</a:t>
                      </a:r>
                    </a:p>
                    <a:p>
                      <a:endParaRPr lang="fr-FR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 smtClean="0">
                          <a:latin typeface="Arial" pitchFamily="34" charset="0"/>
                          <a:cs typeface="Arial" pitchFamily="34" charset="0"/>
                        </a:rPr>
                        <a:t>Maîtrise</a:t>
                      </a:r>
                      <a:r>
                        <a:rPr lang="fr-FR" sz="2400" baseline="0" dirty="0" smtClean="0">
                          <a:latin typeface="Arial" pitchFamily="34" charset="0"/>
                          <a:cs typeface="Arial" pitchFamily="34" charset="0"/>
                        </a:rPr>
                        <a:t> de l’oxygène (d</a:t>
                      </a:r>
                      <a:r>
                        <a:rPr lang="fr-FR" sz="2400" dirty="0" smtClean="0">
                          <a:latin typeface="Arial" pitchFamily="34" charset="0"/>
                          <a:cs typeface="Arial" pitchFamily="34" charset="0"/>
                        </a:rPr>
                        <a:t>ésoxygénation)</a:t>
                      </a:r>
                      <a:endParaRPr lang="fr-FR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214414" y="1142984"/>
            <a:ext cx="7848600" cy="5509200"/>
          </a:xfrm>
        </p:spPr>
        <p:txBody>
          <a:bodyPr>
            <a:spAutoFit/>
          </a:bodyPr>
          <a:lstStyle/>
          <a:p>
            <a:pPr marL="361950" indent="-361950">
              <a:spcBef>
                <a:spcPts val="600"/>
              </a:spcBef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Au moment de la commercialisation le vin doit être limpide et il doit le rester au cours du vieillissement.</a:t>
            </a:r>
          </a:p>
          <a:p>
            <a:pPr marL="361950" indent="-361950">
              <a:spcBef>
                <a:spcPts val="600"/>
              </a:spcBef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Il faut donc :</a:t>
            </a:r>
          </a:p>
          <a:p>
            <a:pPr marL="762000" lvl="1" indent="-361950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Clarifier le vin = le rendre limpide</a:t>
            </a:r>
          </a:p>
          <a:p>
            <a:pPr marL="762000" lvl="1" indent="-361950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Stabiliser le vin = faire en sorte qu’il reste limpide</a:t>
            </a:r>
          </a:p>
          <a:p>
            <a:pPr marL="361950" indent="-361950">
              <a:spcBef>
                <a:spcPts val="600"/>
              </a:spcBef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Les deux opérations vont souvent de paire. </a:t>
            </a:r>
            <a:br>
              <a:rPr lang="fr-FR" sz="2400" dirty="0" smtClean="0">
                <a:latin typeface="Arial" pitchFamily="34" charset="0"/>
                <a:cs typeface="Arial" pitchFamily="34" charset="0"/>
              </a:rPr>
            </a:br>
            <a:r>
              <a:rPr lang="fr-FR" sz="2400" dirty="0" smtClean="0">
                <a:latin typeface="Arial" pitchFamily="34" charset="0"/>
                <a:cs typeface="Arial" pitchFamily="34" charset="0"/>
              </a:rPr>
              <a:t>La stabilisation s’accompagne d’une clarification </a:t>
            </a:r>
          </a:p>
          <a:p>
            <a:pPr marL="361950" indent="-361950">
              <a:spcBef>
                <a:spcPts val="600"/>
              </a:spcBef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Elles ont pris de l’importance avec la mise en bouteilles des vins.</a:t>
            </a:r>
          </a:p>
          <a:p>
            <a:pPr marL="361950" indent="-361950">
              <a:spcBef>
                <a:spcPts val="600"/>
              </a:spcBef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Stabilisation :</a:t>
            </a:r>
          </a:p>
          <a:p>
            <a:pPr marL="762000" lvl="1" indent="-361950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Microbiologique : empêcher les développements microbiens</a:t>
            </a:r>
          </a:p>
          <a:p>
            <a:pPr marL="762000" lvl="1" indent="-361950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Tartrique : formation de cristaux de tartre</a:t>
            </a:r>
          </a:p>
          <a:p>
            <a:pPr marL="762000" lvl="1" indent="-361950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Protéique : trouble par floculation des protéines</a:t>
            </a:r>
          </a:p>
          <a:p>
            <a:pPr marL="762000" lvl="1" indent="-361950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Métalliques : troubles par réaction colloïdale / fer et cuivre</a:t>
            </a:r>
          </a:p>
          <a:p>
            <a:pPr marL="762000" lvl="1" indent="-361950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Matières colorantes (vins rouges)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142976" y="230667"/>
            <a:ext cx="7786742" cy="769441"/>
          </a:xfrm>
        </p:spPr>
        <p:txBody>
          <a:bodyPr wrap="square">
            <a:spAutoFit/>
          </a:bodyPr>
          <a:lstStyle/>
          <a:p>
            <a:r>
              <a:rPr lang="fr-FR" sz="4400" dirty="0" smtClean="0"/>
              <a:t>Stabilisation des vins</a:t>
            </a:r>
            <a:endParaRPr lang="fr-FR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8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8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8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87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87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87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187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7" grpId="0" build="p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142976" y="230667"/>
            <a:ext cx="7786742" cy="769441"/>
          </a:xfrm>
        </p:spPr>
        <p:txBody>
          <a:bodyPr wrap="square">
            <a:spAutoFit/>
          </a:bodyPr>
          <a:lstStyle/>
          <a:p>
            <a:r>
              <a:rPr lang="fr-FR" sz="4400" dirty="0" smtClean="0"/>
              <a:t>Moyens de stabilisation</a:t>
            </a:r>
            <a:endParaRPr lang="fr-FR" sz="4400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1214414" y="1214422"/>
          <a:ext cx="7786742" cy="3535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4578"/>
                <a:gridCol w="2357454"/>
                <a:gridCol w="3214710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2400" dirty="0" smtClean="0">
                          <a:latin typeface="Arial" pitchFamily="34" charset="0"/>
                          <a:cs typeface="Arial" pitchFamily="34" charset="0"/>
                        </a:rPr>
                        <a:t>Stabilisation</a:t>
                      </a:r>
                      <a:endParaRPr lang="fr-FR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latin typeface="Arial" pitchFamily="34" charset="0"/>
                          <a:cs typeface="Arial" pitchFamily="34" charset="0"/>
                        </a:rPr>
                        <a:t>Chimiques</a:t>
                      </a:r>
                      <a:endParaRPr lang="fr-FR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latin typeface="Arial" pitchFamily="34" charset="0"/>
                          <a:cs typeface="Arial" pitchFamily="34" charset="0"/>
                        </a:rPr>
                        <a:t>Physiques</a:t>
                      </a:r>
                      <a:endParaRPr lang="fr-FR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 smtClean="0">
                          <a:latin typeface="Arial" pitchFamily="34" charset="0"/>
                          <a:cs typeface="Arial" pitchFamily="34" charset="0"/>
                        </a:rPr>
                        <a:t>Tartrique</a:t>
                      </a:r>
                      <a:endParaRPr lang="fr-F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aseline="0" dirty="0" smtClean="0">
                          <a:latin typeface="Arial" pitchFamily="34" charset="0"/>
                          <a:cs typeface="Arial" pitchFamily="34" charset="0"/>
                        </a:rPr>
                        <a:t>Inhibition de la formation des cristaux </a:t>
                      </a:r>
                      <a:endParaRPr lang="fr-F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>
                          <a:latin typeface="Arial" pitchFamily="34" charset="0"/>
                          <a:cs typeface="Arial" pitchFamily="34" charset="0"/>
                        </a:rPr>
                        <a:t>Traitement</a:t>
                      </a:r>
                      <a:r>
                        <a:rPr lang="fr-FR" sz="2000" baseline="0" dirty="0" smtClean="0">
                          <a:latin typeface="Arial" pitchFamily="34" charset="0"/>
                          <a:cs typeface="Arial" pitchFamily="34" charset="0"/>
                        </a:rPr>
                        <a:t> au froid</a:t>
                      </a:r>
                    </a:p>
                    <a:p>
                      <a:r>
                        <a:rPr lang="fr-FR" sz="2000" baseline="0" dirty="0" smtClean="0">
                          <a:latin typeface="Arial" pitchFamily="34" charset="0"/>
                          <a:cs typeface="Arial" pitchFamily="34" charset="0"/>
                        </a:rPr>
                        <a:t>Electrodialyse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 smtClean="0">
                          <a:latin typeface="Arial" pitchFamily="34" charset="0"/>
                          <a:cs typeface="Arial" pitchFamily="34" charset="0"/>
                        </a:rPr>
                        <a:t>Protéique </a:t>
                      </a:r>
                      <a:r>
                        <a:rPr lang="fr-FR" sz="1800" dirty="0" smtClean="0"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fr-FR" sz="1800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fr-FR" sz="1800" dirty="0" smtClean="0">
                          <a:latin typeface="Arial" pitchFamily="34" charset="0"/>
                          <a:cs typeface="Arial" pitchFamily="34" charset="0"/>
                        </a:rPr>
                        <a:t>(vins blancs&amp;r</a:t>
                      </a:r>
                      <a:r>
                        <a:rPr lang="fr-FR" sz="1800" baseline="0" dirty="0" smtClean="0">
                          <a:latin typeface="Arial" pitchFamily="34" charset="0"/>
                          <a:cs typeface="Arial" pitchFamily="34" charset="0"/>
                        </a:rPr>
                        <a:t>osés)</a:t>
                      </a:r>
                      <a:endParaRPr lang="fr-FR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>
                          <a:latin typeface="Arial" pitchFamily="34" charset="0"/>
                          <a:cs typeface="Arial" pitchFamily="34" charset="0"/>
                        </a:rPr>
                        <a:t>Bentonite (argile)</a:t>
                      </a:r>
                      <a:endParaRPr lang="fr-F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fr-F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 smtClean="0">
                          <a:latin typeface="Arial" pitchFamily="34" charset="0"/>
                          <a:cs typeface="Arial" pitchFamily="34" charset="0"/>
                        </a:rPr>
                        <a:t>Métalliques</a:t>
                      </a:r>
                      <a:endParaRPr lang="fr-F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 smtClean="0">
                          <a:latin typeface="Arial" pitchFamily="34" charset="0"/>
                          <a:cs typeface="Arial" pitchFamily="34" charset="0"/>
                        </a:rPr>
                        <a:t>Prophylaxie</a:t>
                      </a:r>
                      <a:r>
                        <a:rPr lang="fr-FR" sz="2000" baseline="0" dirty="0" smtClean="0">
                          <a:latin typeface="Arial" pitchFamily="34" charset="0"/>
                          <a:cs typeface="Arial" pitchFamily="34" charset="0"/>
                        </a:rPr>
                        <a:t> : éviter les enrichissements en fer et en cuivre  avec du matériel en inox</a:t>
                      </a:r>
                      <a:endParaRPr lang="fr-F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 smtClean="0">
                          <a:latin typeface="Arial" pitchFamily="34" charset="0"/>
                          <a:cs typeface="Arial" pitchFamily="34" charset="0"/>
                        </a:rPr>
                        <a:t>Matières colorantes </a:t>
                      </a:r>
                      <a:endParaRPr lang="fr-F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>
                          <a:latin typeface="Arial" pitchFamily="34" charset="0"/>
                          <a:cs typeface="Arial" pitchFamily="34" charset="0"/>
                        </a:rPr>
                        <a:t>Colles</a:t>
                      </a:r>
                      <a:r>
                        <a:rPr lang="fr-FR" sz="2000" baseline="0" dirty="0" smtClean="0">
                          <a:latin typeface="Arial" pitchFamily="34" charset="0"/>
                          <a:cs typeface="Arial" pitchFamily="34" charset="0"/>
                        </a:rPr>
                        <a:t> protéiques</a:t>
                      </a:r>
                      <a:endParaRPr lang="fr-F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>
                          <a:latin typeface="Arial" pitchFamily="34" charset="0"/>
                          <a:cs typeface="Arial" pitchFamily="34" charset="0"/>
                        </a:rPr>
                        <a:t>Froid</a:t>
                      </a:r>
                      <a:endParaRPr lang="fr-F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214414" y="1142984"/>
            <a:ext cx="7848600" cy="5478423"/>
          </a:xfrm>
        </p:spPr>
        <p:txBody>
          <a:bodyPr>
            <a:spAutoFit/>
          </a:bodyPr>
          <a:lstStyle/>
          <a:p>
            <a:pPr marL="361950" indent="-361950">
              <a:spcBef>
                <a:spcPts val="600"/>
              </a:spcBef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La clarification consiste à éliminer les particules en suspension pour rendre le vin limpide</a:t>
            </a:r>
          </a:p>
          <a:p>
            <a:pPr marL="361950" indent="-361950">
              <a:spcBef>
                <a:spcPts val="600"/>
              </a:spcBef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Clarification par décantation :</a:t>
            </a:r>
          </a:p>
          <a:p>
            <a:pPr marL="762000" lvl="1" indent="-361950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Attendre que les particules se déposent et faire un soutirage</a:t>
            </a:r>
          </a:p>
          <a:p>
            <a:pPr marL="762000" lvl="1" indent="-361950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Peut convenir aux vins de garde mais souvent insuffisant </a:t>
            </a:r>
          </a:p>
          <a:p>
            <a:pPr marL="361950" indent="-361950">
              <a:spcBef>
                <a:spcPts val="0"/>
              </a:spcBef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Clarification par collage :</a:t>
            </a:r>
          </a:p>
          <a:p>
            <a:pPr marL="762000" lvl="1" indent="-361950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Addition d’une protéine qui coagule avec les particules en suspension pour favoriser leur sédimentation</a:t>
            </a:r>
          </a:p>
          <a:p>
            <a:pPr marL="762000" lvl="1" indent="-361950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Type de colles : gélatine, albumine d’œuf, colle de poisson, protéines végétales,.</a:t>
            </a:r>
          </a:p>
          <a:p>
            <a:pPr marL="361950" indent="-361950">
              <a:spcBef>
                <a:spcPts val="600"/>
              </a:spcBef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Clarification par filtration :</a:t>
            </a:r>
          </a:p>
          <a:p>
            <a:pPr marL="762000" lvl="1" indent="-361950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Le vin passe sur un média qui retient les particules en suspension</a:t>
            </a:r>
          </a:p>
          <a:p>
            <a:pPr marL="762000" lvl="1" indent="-361950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Pas d’action de stabilisation</a:t>
            </a:r>
          </a:p>
          <a:p>
            <a:pPr marL="762000" lvl="1" indent="-361950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Généralement au moins une filtration au moment de la mise en bouteilles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142976" y="230667"/>
            <a:ext cx="7786742" cy="769441"/>
          </a:xfrm>
        </p:spPr>
        <p:txBody>
          <a:bodyPr wrap="square">
            <a:spAutoFit/>
          </a:bodyPr>
          <a:lstStyle/>
          <a:p>
            <a:r>
              <a:rPr lang="fr-FR" sz="4400" dirty="0" smtClean="0"/>
              <a:t>Clarification des vins</a:t>
            </a:r>
            <a:endParaRPr lang="fr-FR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8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8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8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87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87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87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7" grpId="0" build="p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9682" name="Group 2"/>
          <p:cNvGraphicFramePr>
            <a:graphicFrameLocks noGrp="1"/>
          </p:cNvGraphicFramePr>
          <p:nvPr/>
        </p:nvGraphicFramePr>
        <p:xfrm>
          <a:off x="1214414" y="1214422"/>
          <a:ext cx="7572429" cy="4572953"/>
        </p:xfrm>
        <a:graphic>
          <a:graphicData uri="http://schemas.openxmlformats.org/drawingml/2006/table">
            <a:tbl>
              <a:tblPr/>
              <a:tblGrid>
                <a:gridCol w="1500842"/>
                <a:gridCol w="1705502"/>
                <a:gridCol w="1722878"/>
                <a:gridCol w="2643207"/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Principe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Type de média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Technique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Filtre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Frontale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fr-FR" sz="18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adjuvants</a:t>
                      </a: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sur précouche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classique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- cellulose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+ alluvionnage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filtre rotatif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- diatomées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filtre-presse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- perlites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média fixe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plaques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9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modules lenticulaires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endParaRPr kumimoji="0" lang="fr-FR" sz="18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préfiltres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filtres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Tangentielle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fr-FR" sz="18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membranes</a:t>
                      </a: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microfiltration (&gt; 0,1 µ)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- organique</a:t>
                      </a:r>
                      <a:b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</a:b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- minérale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ultrafiltration </a:t>
                      </a:r>
                      <a:b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</a:b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(20 à 1000Å)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osmose inverse </a:t>
                      </a:r>
                      <a:b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</a:b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(quelques Å)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9758" name="AutoShape 78"/>
          <p:cNvSpPr>
            <a:spLocks noChangeArrowheads="1"/>
          </p:cNvSpPr>
          <p:nvPr/>
        </p:nvSpPr>
        <p:spPr bwMode="auto">
          <a:xfrm>
            <a:off x="8839200" y="1143000"/>
            <a:ext cx="228600" cy="4953000"/>
          </a:xfrm>
          <a:custGeom>
            <a:avLst/>
            <a:gdLst>
              <a:gd name="G0" fmla="+- 10200 0 0"/>
              <a:gd name="G1" fmla="+- 21600 0 10200"/>
              <a:gd name="G2" fmla="*/ 10200 1 2"/>
              <a:gd name="G3" fmla="+- 21600 0 G2"/>
              <a:gd name="G4" fmla="+/ 10200 21600 2"/>
              <a:gd name="G5" fmla="+/ G1 0 2"/>
              <a:gd name="G6" fmla="*/ 21600 21600 10200"/>
              <a:gd name="G7" fmla="*/ G6 1 2"/>
              <a:gd name="G8" fmla="+- 21600 0 G7"/>
              <a:gd name="G9" fmla="*/ 21600 1 2"/>
              <a:gd name="G10" fmla="+- 10200 0 G9"/>
              <a:gd name="G11" fmla="?: G10 G8 0"/>
              <a:gd name="G12" fmla="?: G10 G7 21600"/>
              <a:gd name="T0" fmla="*/ 16500 w 21600"/>
              <a:gd name="T1" fmla="*/ 10800 h 21600"/>
              <a:gd name="T2" fmla="*/ 10800 w 21600"/>
              <a:gd name="T3" fmla="*/ 21600 h 21600"/>
              <a:gd name="T4" fmla="*/ 5100 w 21600"/>
              <a:gd name="T5" fmla="*/ 10800 h 21600"/>
              <a:gd name="T6" fmla="*/ 10800 w 21600"/>
              <a:gd name="T7" fmla="*/ 0 h 21600"/>
              <a:gd name="T8" fmla="*/ 6900 w 21600"/>
              <a:gd name="T9" fmla="*/ 6900 h 21600"/>
              <a:gd name="T10" fmla="*/ 14700 w 21600"/>
              <a:gd name="T11" fmla="*/ 147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0200" y="21600"/>
                </a:lnTo>
                <a:lnTo>
                  <a:pt x="11400" y="21600"/>
                </a:lnTo>
                <a:lnTo>
                  <a:pt x="21600" y="0"/>
                </a:lnTo>
                <a:close/>
              </a:path>
            </a:pathLst>
          </a:custGeom>
          <a:gradFill rotWithShape="0">
            <a:gsLst>
              <a:gs pos="0">
                <a:srgbClr val="FF0000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99759" name="Rectangle 79"/>
          <p:cNvSpPr>
            <a:spLocks noGrp="1" noChangeArrowheads="1"/>
          </p:cNvSpPr>
          <p:nvPr>
            <p:ph type="title"/>
          </p:nvPr>
        </p:nvSpPr>
        <p:spPr>
          <a:xfrm>
            <a:off x="1071538" y="285728"/>
            <a:ext cx="8072462" cy="679450"/>
          </a:xfrm>
          <a:noFill/>
          <a:ln/>
        </p:spPr>
        <p:txBody>
          <a:bodyPr/>
          <a:lstStyle/>
          <a:p>
            <a:r>
              <a:rPr lang="fr-FR" sz="3200" dirty="0"/>
              <a:t>Les différentes techniques de filtration</a:t>
            </a:r>
          </a:p>
        </p:txBody>
      </p:sp>
      <p:grpSp>
        <p:nvGrpSpPr>
          <p:cNvPr id="2" name="Group 80"/>
          <p:cNvGrpSpPr>
            <a:grpSpLocks/>
          </p:cNvGrpSpPr>
          <p:nvPr/>
        </p:nvGrpSpPr>
        <p:grpSpPr bwMode="auto">
          <a:xfrm>
            <a:off x="1514460" y="2143116"/>
            <a:ext cx="914400" cy="1371600"/>
            <a:chOff x="288" y="1488"/>
            <a:chExt cx="576" cy="864"/>
          </a:xfrm>
        </p:grpSpPr>
        <p:sp>
          <p:nvSpPr>
            <p:cNvPr id="199761" name="AutoShape 81"/>
            <p:cNvSpPr>
              <a:spLocks noChangeArrowheads="1"/>
            </p:cNvSpPr>
            <p:nvPr/>
          </p:nvSpPr>
          <p:spPr bwMode="auto">
            <a:xfrm>
              <a:off x="288" y="1824"/>
              <a:ext cx="576" cy="192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99762" name="Line 82"/>
            <p:cNvSpPr>
              <a:spLocks noChangeShapeType="1"/>
            </p:cNvSpPr>
            <p:nvPr/>
          </p:nvSpPr>
          <p:spPr bwMode="auto">
            <a:xfrm flipH="1">
              <a:off x="576" y="1488"/>
              <a:ext cx="0" cy="864"/>
            </a:xfrm>
            <a:prstGeom prst="line">
              <a:avLst/>
            </a:prstGeom>
            <a:noFill/>
            <a:ln w="88900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fr-FR"/>
            </a:p>
          </p:txBody>
        </p:sp>
      </p:grpSp>
      <p:grpSp>
        <p:nvGrpSpPr>
          <p:cNvPr id="3" name="Group 83"/>
          <p:cNvGrpSpPr>
            <a:grpSpLocks/>
          </p:cNvGrpSpPr>
          <p:nvPr/>
        </p:nvGrpSpPr>
        <p:grpSpPr bwMode="auto">
          <a:xfrm>
            <a:off x="1343012" y="4948254"/>
            <a:ext cx="1371600" cy="838200"/>
            <a:chOff x="240" y="3072"/>
            <a:chExt cx="864" cy="528"/>
          </a:xfrm>
        </p:grpSpPr>
        <p:sp>
          <p:nvSpPr>
            <p:cNvPr id="199764" name="AutoShape 84"/>
            <p:cNvSpPr>
              <a:spLocks noChangeArrowheads="1"/>
            </p:cNvSpPr>
            <p:nvPr/>
          </p:nvSpPr>
          <p:spPr bwMode="auto">
            <a:xfrm>
              <a:off x="432" y="3072"/>
              <a:ext cx="576" cy="192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99765" name="Line 85"/>
            <p:cNvSpPr>
              <a:spLocks noChangeShapeType="1"/>
            </p:cNvSpPr>
            <p:nvPr/>
          </p:nvSpPr>
          <p:spPr bwMode="auto">
            <a:xfrm flipH="1">
              <a:off x="240" y="3312"/>
              <a:ext cx="864" cy="0"/>
            </a:xfrm>
            <a:prstGeom prst="line">
              <a:avLst/>
            </a:prstGeom>
            <a:noFill/>
            <a:ln w="88900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fr-FR"/>
            </a:p>
          </p:txBody>
        </p:sp>
        <p:sp>
          <p:nvSpPr>
            <p:cNvPr id="199766" name="AutoShape 86"/>
            <p:cNvSpPr>
              <a:spLocks noChangeArrowheads="1"/>
            </p:cNvSpPr>
            <p:nvPr/>
          </p:nvSpPr>
          <p:spPr bwMode="auto">
            <a:xfrm>
              <a:off x="288" y="3360"/>
              <a:ext cx="48" cy="24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99767" name="AutoShape 87"/>
            <p:cNvSpPr>
              <a:spLocks noChangeArrowheads="1"/>
            </p:cNvSpPr>
            <p:nvPr/>
          </p:nvSpPr>
          <p:spPr bwMode="auto">
            <a:xfrm>
              <a:off x="480" y="3360"/>
              <a:ext cx="48" cy="24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99768" name="AutoShape 88"/>
            <p:cNvSpPr>
              <a:spLocks noChangeArrowheads="1"/>
            </p:cNvSpPr>
            <p:nvPr/>
          </p:nvSpPr>
          <p:spPr bwMode="auto">
            <a:xfrm>
              <a:off x="672" y="3360"/>
              <a:ext cx="48" cy="24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99769" name="AutoShape 89"/>
            <p:cNvSpPr>
              <a:spLocks noChangeArrowheads="1"/>
            </p:cNvSpPr>
            <p:nvPr/>
          </p:nvSpPr>
          <p:spPr bwMode="auto">
            <a:xfrm>
              <a:off x="864" y="3360"/>
              <a:ext cx="48" cy="24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142976" y="292222"/>
            <a:ext cx="8001024" cy="707886"/>
          </a:xfrm>
        </p:spPr>
        <p:txBody>
          <a:bodyPr wrap="square">
            <a:spAutoFit/>
          </a:bodyPr>
          <a:lstStyle/>
          <a:p>
            <a:r>
              <a:rPr lang="fr-FR" dirty="0" smtClean="0"/>
              <a:t>Mise en bouteilles</a:t>
            </a:r>
            <a:endParaRPr lang="fr-FR" dirty="0"/>
          </a:p>
        </p:txBody>
      </p:sp>
      <p:pic>
        <p:nvPicPr>
          <p:cNvPr id="183298" name="Picture 2"/>
          <p:cNvPicPr>
            <a:picLocks noChangeAspect="1" noChangeArrowheads="1"/>
          </p:cNvPicPr>
          <p:nvPr/>
        </p:nvPicPr>
        <p:blipFill>
          <a:blip r:embed="rId2"/>
          <a:srcRect l="2068"/>
          <a:stretch>
            <a:fillRect/>
          </a:stretch>
        </p:blipFill>
        <p:spPr bwMode="auto">
          <a:xfrm rot="60000">
            <a:off x="2470256" y="1327883"/>
            <a:ext cx="4857489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ZoneTexte 5"/>
          <p:cNvSpPr txBox="1"/>
          <p:nvPr/>
        </p:nvSpPr>
        <p:spPr>
          <a:xfrm>
            <a:off x="1785918" y="1285860"/>
            <a:ext cx="1428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rinçage</a:t>
            </a:r>
            <a:endParaRPr lang="fr-FR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572132" y="1071546"/>
            <a:ext cx="2214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remplissage</a:t>
            </a:r>
            <a:endParaRPr lang="fr-FR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572264" y="4357694"/>
            <a:ext cx="1785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bouchage</a:t>
            </a:r>
            <a:endParaRPr lang="fr-FR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3300" name="AutoShape 4" descr="data:image/jpeg;base64,/9j/4AAQSkZJRgABAQAAAQABAAD/2wCEAAkGBhAQEBAPDw0NDxAPDxIODw4ODw8PDQ8OFBQVFBQUEhcXHCYeFxkjGRIUHzAgLycpLS0uFSA9QTAqNSY3OCkBCQoKDgwOGg8PGCwcHRwsLSwpLCk1NjQsLiksLS0pKSkqLTAvKSksKSw2KSwsKSwpKikpLCk1KSkuLCkpKSwpLP/AABEIAPAAPgMBIgACEQEDEQH/xAAcAAABBQEBAQAAAAAAAAAAAAAFAAMEBgcIAgH/xABKEAABAwICAwoKBgUNAAAAAAABAAIDBAURIQcSMQYTIkFRdHWRs7QlMjVSYWJxgbHBFDOCoaLCFiMkcpIVNEJDU2Nkc4OEo7LR/8QAGgEAAgMBAQAAAAAAAAAAAAAAAwQAAQUCBv/EACURAAICAQMEAgMBAAAAAAAAAAABAgMxBBEyBSEjMxJxIlFhE//aAAwDAQACEQMRAD8A3FJJJQhm+mXdLJSsooYqmSF1TUHfRDi2V1OxvCAcM2jWczZgSs2qL6SD+01x/flqyfvcrVp4t0pq7XMNUxkSwjFxGEmIfnlsLf8AqqjJRPIzcwfxn/xZ+qa+S7il8pJrYiWvddNBVQOfXVopzNGyoZv1U5pp3PAky1sQQ0uIIzxAXQu424PnoonSvc+ZmtDMXt1ZRLG4scJBgMH8HPLDFcy1lmkkcyKNzHSTSxxRtGLdaR7w1oxOQxJGa6M0eGR1NNNJGY/pFbU1EbHOa529ufgC4tJG1ruPZgmqWnHsHre67lpCSQSRggl8K+pKEMm04zfr7PH50tS/+FjB+ZVGXYrRpxbjWWb0fTD90CqcuxZes5r6EtQ/yBlJJq1tE7Hxa+kd1TsK37cG/Ggh9DpmfwTyN+S54nfqzQO82pgd1StK6A0c4igAO1tXXt6q2oCb03APTxLOEkkkyGEkkkoQyLTY/wDbbSOMMrD7jvI+RVPldkrLpgk1rtRR/wBnQySn7cpb+RV2VuSytY/IvoSv5FdujsC08kkZ/G1dGbiY9WmlbyXG5D3fTqhc53kcHHkc09TgV0fuQd+qqB5txrwfaaqV35k5puAaniHUkkkyHEkkvhUIYrpSZjfYfRam/fUToLOMkS3dzF9+qcf6mkpoR7HAy/mKHzbFjat+URv5lYvv1b/QCepb7o8q98ZcPVutT1PbFKO1WD3uPFj/AN13wW66OS3Uqy0jhz08x/1LdQux68U7pH+IenBcEkkk4HEmKyrZFG+WR7WRxtMkj3HBrGNGLifYAniVg+kHdxJdZn0VK7Vt0L9WaVp/nkrTsBG2MHYOPDHkw5lJRW7Kb2W7BQuZrKqquB1gKqYmJrtrYGDUjB+yE9O9RYaYsaAMgBgByDkTMzXHjKxJv/SbkZs5OUhiueCDsVw0JbpGx1lRRyyHGqZG+AvcTi+FpaYxj/d4YDkjVEqoHIDVNkje2Rjnsexwex7Har2uacQ5p4iCBmntMtnkaqaR2OF9VN0ebthXRMY92vJvZfHNwWmoYzVEmu0fVzMc5oe3ZwmuHBeALknxkzrTPukfBSR0UDsKi4udDiNrKZoG/O94cG/aPIs7ttsEcbWNGTR1njKKbupvpF+qMSCKOmhgYMPFLwZHfe5ycbDgFi9Qv2kofoXte/YHzR4BRt5U6qGaZ1UlGXYUYPmp/Qg1fRgg5KxzMQuram65td0SDe5C3DXiSlqxA14Zv8jTTvdgGw1wxELicDgx+sYX8rJXHa0LpqyXdlVTw1EeTZWB2qSC5jxk9jvWa4OafS0rki8tIIc04EHIjIg7QR1Lo/RndTLHUAiQBzoK9muQRhW08c8gb6N/+kH7S2oPdJmhF7ozyvbjebweMVEI929FEiMkOqx4ZvB/xEQ/40ScF5jqL87AzyyBUtzUchSajamXBcxwLMh1CFVXGitQhNUnKyQyVm9cXtW7aGZ3OjYHbP5Jofwz1zB+FoWE3ni9q3bQx9W3omh7xXraq4D8MFUrT4Yu/Oo+yRJwyQyu8sXfnUfZBEycl5nqXvYCfJkCfamnJ2o8ZNOKqOBdkOpQmqRWoKE1adrKjkrN5+a3XQv9W3omh7xXrCrz81uuhf6tvRND3ivW1VxQ/Xgqlf5Yu/Oo+yCJO2IbX+WLvzqPsgiR2LzfUfewM+TIE5zTTk5PtTZC4jgWZDqUIqyi9SEIqwnayQyVm8LdNC3iN6Jou816wu8fNbpoW8RvRNF3mvW3VxQ/DBV64eGLvzqPsgiRGSHVx8L3fncfZBEicl5nqXvYGXJkCcZpohPTnNNE5LiOBdkKqQirCL1JQiqKdrKjkrF5GXvW5aFTwG9E0Xea9YdednvW4aFTwW9E0Xeq9bdXBD8MFXuJ8MXbnTOyCnl+SH3HyxdudM7IKdhkvO9Q9zAT5MhzPzXh0i9zDNNSNXERdkKokQuqciM7dqFVadrRcMldvDvity0KeK3omj71cFhd1+a3PQn4reiaPvdwWzXxHoYKzcfK9250zsgp3Eh90d4Yu3OmdkFO1sl53qC8zAT5MjTbU25e5jmm3FCiuwBkOoahFY3ajU42oPVt2pytlRyVi7t+K2/Qn4reiKPvdwWJ3huXvW2aE/FZ0RSd7uC2quI/Xgql2Phi7c5Z2YU4HJQLv5Zu3OY+zCmjYsLXLysWs5MYlOaaeV7lOaaegxQBnh+xDKoIoRkh1S1HhkiK1eWcErZdCfis6IpO93BZDd2cF3sWu6EtjOiKTvlwWzp3vEfqwVS7+WbtziPswpvEoN28tXfnEfZhTuJY2v8Aaxe3kyLLtXhyE7od07KZxja3fZ/MxIYzk18MyfVHWqrU7p652e/GMebGGsHwxRKdJZOKeF/ThVORfzsUCqaqjQ7sqmMgSOE7ONr8A7D1XDMHrVphro5498iJI2OacA9juRw+exdT086u7wSdbhkDXVvBd7FrOhLY3oml75cFllybwXexaloS2N6Jpe+XBaOm4jNOCqXjK+XZhycZo3tB2lu9jMDjGY601uhvbaWEnFu+u4MbcQXA+eR6PjgrnpW0VTV0zK+3va2qa1scsT3ajZWtya5jjkHAZEHIgDYRwsnr9H91aNae2V23MxRtnPFxMdyYodujVlvzb7fouVW8tyqtdI95c3Fzzi4nEYnHaSSvEjXg8IEH0o9+hdVtNHdGj17dUZdS8foq8ZFtY3/YVGKd3OgBipdpujqeQPbmDwXs4ns4wjUW4t7tkdyf/lWudx+IUqm0fzvybQXx55HULadvW55VNqS2aL237bEiula6IysOsxzcQ7k9B5D6FrOhylDGA6wJba7exwGeq6SSrqMD6dWZh96zGl0OXSbBsdBJTAuGvJVVcWDmn1WD5Fb7uQ3NfQacRve2WaQh88jWhjC9rGxsaxv9FjI42MaORvKSh1V/BFQr+KP/2Q=="/>
          <p:cNvSpPr>
            <a:spLocks noChangeAspect="1" noChangeArrowheads="1"/>
          </p:cNvSpPr>
          <p:nvPr/>
        </p:nvSpPr>
        <p:spPr bwMode="auto">
          <a:xfrm>
            <a:off x="63500" y="-1108075"/>
            <a:ext cx="590550" cy="2286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83302" name="Picture 6" descr="http://www.emballagedigest.fr/dotclear/images/2009/REVUE%202009/JUILLET%20AOUT%2009/08_09_bouteille_verr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2143116"/>
            <a:ext cx="742950" cy="2857500"/>
          </a:xfrm>
          <a:prstGeom prst="rect">
            <a:avLst/>
          </a:prstGeom>
          <a:noFill/>
        </p:spPr>
      </p:pic>
      <p:sp>
        <p:nvSpPr>
          <p:cNvPr id="11" name="ZoneTexte 10"/>
          <p:cNvSpPr txBox="1"/>
          <p:nvPr/>
        </p:nvSpPr>
        <p:spPr>
          <a:xfrm>
            <a:off x="3643306" y="6215082"/>
            <a:ext cx="4357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habillage (étiquette, capsule)</a:t>
            </a:r>
            <a:endParaRPr lang="fr-FR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49"/>
          <p:cNvGrpSpPr/>
          <p:nvPr/>
        </p:nvGrpSpPr>
        <p:grpSpPr>
          <a:xfrm>
            <a:off x="5357818" y="3429000"/>
            <a:ext cx="2781312" cy="942975"/>
            <a:chOff x="5357818" y="3429000"/>
            <a:chExt cx="2781312" cy="942975"/>
          </a:xfrm>
        </p:grpSpPr>
        <p:pic>
          <p:nvPicPr>
            <p:cNvPr id="183304" name="Picture 8" descr="http://t3.gstatic.com/images?q=tbn:ANd9GcTBvf0jvbKIRSVGjl9dgUEg-3Az2rYtMAA1wMHaS9DdulZpd2xI3g"/>
            <p:cNvPicPr>
              <a:picLocks noChangeAspect="1" noChangeArrowheads="1"/>
            </p:cNvPicPr>
            <p:nvPr/>
          </p:nvPicPr>
          <p:blipFill>
            <a:blip r:embed="rId4"/>
            <a:srcRect l="40495"/>
            <a:stretch>
              <a:fillRect/>
            </a:stretch>
          </p:blipFill>
          <p:spPr bwMode="auto">
            <a:xfrm>
              <a:off x="7504338" y="3429000"/>
              <a:ext cx="634792" cy="942975"/>
            </a:xfrm>
            <a:prstGeom prst="rect">
              <a:avLst/>
            </a:prstGeom>
            <a:noFill/>
          </p:spPr>
        </p:pic>
        <p:cxnSp>
          <p:nvCxnSpPr>
            <p:cNvPr id="41" name="Connecteur en angle 40"/>
            <p:cNvCxnSpPr>
              <a:stCxn id="183304" idx="1"/>
            </p:cNvCxnSpPr>
            <p:nvPr/>
          </p:nvCxnSpPr>
          <p:spPr>
            <a:xfrm rot="10800000" flipV="1">
              <a:off x="5357818" y="3900488"/>
              <a:ext cx="2146520" cy="457206"/>
            </a:xfrm>
            <a:prstGeom prst="bentConnector3">
              <a:avLst>
                <a:gd name="adj1" fmla="val 81206"/>
              </a:avLst>
            </a:prstGeom>
            <a:ln w="38100">
              <a:solidFill>
                <a:srgbClr val="00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e 48"/>
          <p:cNvGrpSpPr/>
          <p:nvPr/>
        </p:nvGrpSpPr>
        <p:grpSpPr>
          <a:xfrm>
            <a:off x="6215074" y="357166"/>
            <a:ext cx="2857520" cy="2390491"/>
            <a:chOff x="6215074" y="357166"/>
            <a:chExt cx="2857520" cy="2390491"/>
          </a:xfrm>
        </p:grpSpPr>
        <p:sp>
          <p:nvSpPr>
            <p:cNvPr id="39" name="ZoneTexte 38"/>
            <p:cNvSpPr txBox="1"/>
            <p:nvPr/>
          </p:nvSpPr>
          <p:spPr>
            <a:xfrm>
              <a:off x="7786678" y="2285992"/>
              <a:ext cx="12859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filtration</a:t>
              </a:r>
              <a:endParaRPr lang="fr-FR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4" name="Groupe 22"/>
            <p:cNvGrpSpPr/>
            <p:nvPr/>
          </p:nvGrpSpPr>
          <p:grpSpPr>
            <a:xfrm>
              <a:off x="7929586" y="1571612"/>
              <a:ext cx="714380" cy="430216"/>
              <a:chOff x="7929586" y="1714488"/>
              <a:chExt cx="714380" cy="430216"/>
            </a:xfrm>
          </p:grpSpPr>
          <p:cxnSp>
            <p:nvCxnSpPr>
              <p:cNvPr id="15" name="Connecteur droit 14"/>
              <p:cNvCxnSpPr/>
              <p:nvPr/>
            </p:nvCxnSpPr>
            <p:spPr>
              <a:xfrm>
                <a:off x="7929586" y="1714488"/>
                <a:ext cx="714380" cy="1588"/>
              </a:xfrm>
              <a:prstGeom prst="line">
                <a:avLst/>
              </a:prstGeom>
              <a:ln w="508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necteur droit 16"/>
              <p:cNvCxnSpPr/>
              <p:nvPr/>
            </p:nvCxnSpPr>
            <p:spPr>
              <a:xfrm>
                <a:off x="7929586" y="1785926"/>
                <a:ext cx="714380" cy="1588"/>
              </a:xfrm>
              <a:prstGeom prst="line">
                <a:avLst/>
              </a:prstGeom>
              <a:ln w="508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necteur droit 17"/>
              <p:cNvCxnSpPr/>
              <p:nvPr/>
            </p:nvCxnSpPr>
            <p:spPr>
              <a:xfrm>
                <a:off x="7929586" y="1857364"/>
                <a:ext cx="714380" cy="1588"/>
              </a:xfrm>
              <a:prstGeom prst="line">
                <a:avLst/>
              </a:prstGeom>
              <a:ln w="508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necteur droit 18"/>
              <p:cNvCxnSpPr/>
              <p:nvPr/>
            </p:nvCxnSpPr>
            <p:spPr>
              <a:xfrm>
                <a:off x="7929586" y="1928802"/>
                <a:ext cx="714380" cy="1588"/>
              </a:xfrm>
              <a:prstGeom prst="line">
                <a:avLst/>
              </a:prstGeom>
              <a:ln w="508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necteur droit 19"/>
              <p:cNvCxnSpPr/>
              <p:nvPr/>
            </p:nvCxnSpPr>
            <p:spPr>
              <a:xfrm>
                <a:off x="7929586" y="2000240"/>
                <a:ext cx="714380" cy="1588"/>
              </a:xfrm>
              <a:prstGeom prst="line">
                <a:avLst/>
              </a:prstGeom>
              <a:ln w="508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necteur droit 20"/>
              <p:cNvCxnSpPr/>
              <p:nvPr/>
            </p:nvCxnSpPr>
            <p:spPr>
              <a:xfrm>
                <a:off x="7929586" y="2070090"/>
                <a:ext cx="714380" cy="1588"/>
              </a:xfrm>
              <a:prstGeom prst="line">
                <a:avLst/>
              </a:prstGeom>
              <a:ln w="508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21"/>
              <p:cNvCxnSpPr/>
              <p:nvPr/>
            </p:nvCxnSpPr>
            <p:spPr>
              <a:xfrm>
                <a:off x="7929586" y="2143116"/>
                <a:ext cx="714380" cy="1588"/>
              </a:xfrm>
              <a:prstGeom prst="line">
                <a:avLst/>
              </a:prstGeom>
              <a:ln w="508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9" name="Connecteur en angle 28"/>
            <p:cNvCxnSpPr/>
            <p:nvPr/>
          </p:nvCxnSpPr>
          <p:spPr>
            <a:xfrm rot="10800000" flipV="1">
              <a:off x="6215074" y="2000240"/>
              <a:ext cx="2071702" cy="214314"/>
            </a:xfrm>
            <a:prstGeom prst="bentConnector3">
              <a:avLst>
                <a:gd name="adj1" fmla="val 213"/>
              </a:avLst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eur droit 37"/>
            <p:cNvCxnSpPr/>
            <p:nvPr/>
          </p:nvCxnSpPr>
          <p:spPr>
            <a:xfrm rot="5400000">
              <a:off x="7929586" y="1214422"/>
              <a:ext cx="714380" cy="158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ZoneTexte 46"/>
            <p:cNvSpPr txBox="1"/>
            <p:nvPr/>
          </p:nvSpPr>
          <p:spPr>
            <a:xfrm>
              <a:off x="7929586" y="357166"/>
              <a:ext cx="7143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vin</a:t>
              </a:r>
              <a:endParaRPr lang="fr-FR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1" name="ZoneTexte 50"/>
          <p:cNvSpPr txBox="1"/>
          <p:nvPr/>
        </p:nvSpPr>
        <p:spPr>
          <a:xfrm>
            <a:off x="6572264" y="4896161"/>
            <a:ext cx="1500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stockage</a:t>
            </a:r>
            <a:endParaRPr lang="fr-FR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3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1" grpId="0"/>
      <p:bldP spid="51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142976" y="214290"/>
            <a:ext cx="8001024" cy="707886"/>
          </a:xfrm>
        </p:spPr>
        <p:txBody>
          <a:bodyPr wrap="square">
            <a:spAutoFit/>
          </a:bodyPr>
          <a:lstStyle/>
          <a:p>
            <a:r>
              <a:rPr lang="fr-FR" dirty="0" smtClean="0"/>
              <a:t>Les obturateurs</a:t>
            </a:r>
            <a:endParaRPr lang="fr-FR" dirty="0"/>
          </a:p>
        </p:txBody>
      </p:sp>
      <p:pic>
        <p:nvPicPr>
          <p:cNvPr id="2140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64" y="785794"/>
            <a:ext cx="2428892" cy="5702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4022" name="AutoShape 6" descr="data:image/jpeg;base64,/9j/4AAQSkZJRgABAQAAAQABAAD/2wCEAAkGBhISEBMUEBIUFRUWGBUVFRUVGBIVGBQSFBIVFxQUFxQXGyYeGBolGRUUHy8gIycpLCwtFx4xOTAqNSY3LCkBCQoKDgwOGg8PGiwkHyQsKSwsLCksLCwpLCwpKSwsLCksLCksKSwpLywsLCwsLCwsLCwsKSwsLCksLCwsLCwsLP/AABEIAJgA6AMBIgACEQEDEQH/xAAbAAEAAgMBAQAAAAAAAAAAAAAAAwQBAgUGB//EAD0QAAEDAgQDBQUECAcAAAAAAAEAAhEDIQQSMUEFUWEGInGBkRMyobHBFVLR8AcUI0JDU2LxFjNygpKisv/EABkBAQEBAQEBAAAAAAAAAAAAAAABAgMEBf/EACARAQEAAgICAgMAAAAAAAAAAAABAhESIRMxQVEDIjL/2gAMAwEAAhEDEQA/APuKIiAiIgIiICIiAiIgIiICIiAiIgIiICIiAiIgIiICIiAiIgIiICIiAiIgIiICwSjnQJK5mKxRd4bTIHmd1nLLSybW3cQZtLuo09VoeJtGx/6/iuScRrLoyi5F2i0m+gspGVszQ4QAdNDmB3BXLyOnBfHGGfdd5CfkVJ9ot5H4fiucHj92JFrLTNLg2QHG5EyY8k8lTg6juJNAuD6LLuIsA3VKkGC1/GT5qPEFoOpO4sPnF/BXmnFf+1qcxJncRMePJb/aDOvouC/GhgJMNmJMS5x0FhcrTCYOCCzMGgkkEkl5/qJudeanla4PQniNMamFluPYdD8CuX7drbPmerTBvtPiFLUDXAhhgxEwLT0NlfKzwdE4xkxmE6x0OifrbPvCy5D6ABIeM0iRbWDqRuoX4tlOmX1MoA1LfTzudFPKvB6ClWa73SD4GVuvmOJ7ZPZVLqTQG35iT1+K9d2V7VtxbSCA2oLluxHMfULeOe+mbjp6BERdGRERAREQEREBERAREQEREHL4xjg2G+BPgqdNxc27rXj+y53F62ao6OZufvcvSFpQxpYQwBzi8HKSIptMHMSZ1AGkLx55/s9GOPTohrQ1wc5oixMGDOxWjYIBYWkWAHes0Hl+6udUrNpFtMhzpAh14c+d9tjM9Fe/Xw6zGEzroIP91jlPTWl2g151hl9Bclu2u63rezae973M6gHryXOpY54b+1MOcXARJi/cFhOm5VPHMDg1ueGky9sWdOwJ0ul/JJCY7vbo18M50EPyNBmRo5hiQ4ag8iCt6Ra0ua1h6ZiXOII965sOigw1UMGUy1ugnQDoeSziaQAzF5dlHvd24mYMQDsPNJetw18JMOKbon3i0Xggm11Zw+CyDuZ/9zifmVUaS7XSfz4K5Rs2JO+pm3LwWpO0qSmx2pg30MaHWPiUcQ0yTMW8LqmMc5jj7SDoWBogtEXa6dTN5HNbYOu7vOe6xJJ1hv3QOdvim4mm/EWFzH5nEMym7Iltvezar592g4vneaVN5LGga2zP3IjyC97jKmRjqjahENkAZcp8o3Xy6lTipnILgQY0kkmY05lY1eW2t9aZxAs2REtE2JkkmfmNgrHC+JmjVY6nYsI851B5gz8VTqYiBczyHzv9ELC6CDEwDYREHbYA/RdNsa+32/CYkVKbXt0cA4eBEqZeZ/R7inOwYa8y6m5zT4E5m/Ar0y9cu5txoiIqgiIgIiICIiAiIgLSs+Gk8gT6BbqLFsmm8c2uHqCg+fV681mNgEOBdmk372g21hWA8uE6Ee64GR16bQqjSDBIAI03g8wNlgYiA4DQAnlbUwF87X29u197tBmcTMt0BvtygLXCPLC5z3yZktAMNmBbeAB81yaGPNQ91xa1hAuB3gQbDcRIurbKgbAHhcz6k3KntdfC9xOq5zGvp1WMAcDmIzBzD7wgkajQzbkUZjAObm/fAOUfkqhVqMc3JUBDDYZZEHkRsqj3ZBDJDJAJLnPd7OOvXkpaSfD0LqxcGk5t806A8oGp3VevibhodFiS8AGDa8G2h3CpYfEOytYHDWTAsRzuTOwWW8SpCqQ6MwAu75N+GitNadNsEi3umdXAGw73XzVivjsoMgbazlid4+S87isWxxFKqwkFwyGcp5y0yCCFcw+LElsm1hNvPW6SpZHRo46o+zw0EH3gNJ6E6xss0s7fdqNyNJhpBcSSDYunYmeeyoUsUQ2Q14MmCYh0ugQZuDZSUqj20xb9obvj75N4nUbeSURcWxhOHe5oAHuuadWnNEtjVeXNQACNASItOtx0sF3uOE/q7jzc2R5wT8vReWqVf2hAuAMx0htoiZ13WsOsdueXd0jqEOc64nf+kG8dOfNSYYkdbwfCFphwGkuAA3dA1MxM9BbyWzm5TIuHESNwT9IWkfQf0cvtiBtLD6hw+i9mvD/oypwMR4sHwdHwIXuF68P5cL7ERFtBERAREQEREBERAREQfMOIk069SmQbOMQNRrZc6Q4kzMnygQHN8ddF6ft7ws+0bUFg4QTez2i0xzH/AJXh8Vw0SMpIBzA5RFjrv4+q8GcsunrwssdejUBbYAHSQADE6Gyy95LiOk/kqpQeG87bakD6rZldrnEtdNtfNTXS7TZyO8XODIO405kc+Sko4ljhlMwBAOxAEe9uVQ+0srIrACJuNHAG0Dn0UFVzXOfLoaQ3UZRpMyg6rOJs9pIIAm+3d5jpPyVitW/aRawkSAYvY+K45rnvDLIAsWwc3QA6WVhlWATlEajLd08tUNupWrZxFQZhNtiD4qviGhzSGBocbCw228NfVUjiA/uEWcDM7iw+qmpjKyG22DhrbmTulJdLbHkMaIawGwbI7kDS1pjQKLiPGntLG5S5rjBuAW8wOZMKGtVc4aibZrTmE66yCo8U4Oa4OY107u2OxnX0WbLpqWb7W+K4kVMM5rSRYdCDI2PL6Lz2IwrcjWyfeJOWRIDSPIEm/grXD8KGNfJkySZEQ0iIAmwtr1VfNfUXMCTBAOg+q1jetM5TVYe0AXvmJEHX3Z5XNjyQVpjKCQbCbZet7wFLJJAsY709Y066rSpVgkESDcHobxHPZbc30j9HWFLcM9ztXVDfo0ADxXq1z+AYM0sNSYdQ0F3+p1z8SugvZjNRwoiIqgiIgIiICIiAiIgIiIK3EcA2tTdTfo4a7g7EdQV8i4/w+ph6pp1JjUR3czQbODtfzC+ylcHtLgadVmSo0P3A3aeYdsueeEybxy0+SYnEmIpvyuGm8idFYwmKDm63Fz4zqDF7q9j+x9Qf5c9Ab/GFyKvCcWz+Hm8yuPju3TnFs4kRJiJFzz03Wtd+YHqI2gjkVx8Q7Eic2Hf67+mqq/adRv8AAf1v9U8dJnHoW4qABYmIGXQja60OLIb3tN9gCNpXnncb1zUqg3kc/Vbt7RiILKn/AB39Vm/jrXOPTU8cLWBjlEwdfFT1eIAxqYsG6X9F5Kl2kYP3XgnXuqxT7T0oNnT1adecpwqbjsjFEPcTJBPwgRb8FJS4hmb7zB3iNILYOmtz1XJ/xBSdEujyKzT4hSmQ9u9ojXyUuFa5RK+iXSajogkyHEARpAmIjmp8IQ6XNcC515P7wixjlEaKqa4cLH4rIzMu0OnSwmfQaLMw1VuUrpDCubLs0zsPzI3XZ7H9n/b4przJZSAc8mYLp7rI5yJPRVez3AcVinCGZGT3qjrCOQbq4/mV9V4Zw1lCmGM8ydXHcnqvRjhv243LS2iIu7kIiICIiAiIgIiICIiAiIghxFbKLanT8Vy30pM6/nmrta5UOQrNais6hyRuHEaBXBTTIoKDsC06tHooqnCaW7G+gXT9jzWPZoOM/s7QOtNvoFE7sthz/Cb6Lv8As0NNB5z/AAbhv5Q9Ah7F4b+U1ekDFnIg8wex2F/lD0WzOyOH19kF6MUk9kEHCZ2coDSm30CnpcKp7NHoun7HkshiCvh6JYZbb6rr0auYT6qhlKmwzod4rURdREVQREQEREBERAREQEREBavNlstXIIci1yqaEyqKiyplUmVZhBDlWfZqWFiFBEKazlUuVA1URFiZVJCZUEZYtXBTwmVQQZLLGRTuatYVEWVAxS5UyoicIsN0WVQREQEREBERAREQEREBYKyiDWEhZhZQawkLZEGsJC2RBiFiFsiDWEhbIg1hIWyINSFiFskINYSFskIAWURAREQEREBERAREQEREBERAREQEREBERAREQEREBERAREQEREBERAREQEREBERB/9k="/>
          <p:cNvSpPr>
            <a:spLocks noChangeAspect="1" noChangeArrowheads="1"/>
          </p:cNvSpPr>
          <p:nvPr/>
        </p:nvSpPr>
        <p:spPr bwMode="auto">
          <a:xfrm>
            <a:off x="63500" y="-704850"/>
            <a:ext cx="2209800" cy="1447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Rectangle 1027"/>
          <p:cNvSpPr txBox="1">
            <a:spLocks noChangeArrowheads="1"/>
          </p:cNvSpPr>
          <p:nvPr/>
        </p:nvSpPr>
        <p:spPr bwMode="auto">
          <a:xfrm>
            <a:off x="1142976" y="1071546"/>
            <a:ext cx="5715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55600" marR="0" lvl="0" indent="-3556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Bouchons en liège naturel</a:t>
            </a:r>
            <a:r>
              <a:rPr kumimoji="0" lang="fr-FR" sz="24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ou colmaté</a:t>
            </a: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rgbClr val="556A2C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14026" name="AutoShape 10" descr="data:image/jpeg;base64,/9j/4AAQSkZJRgABAQAAAQABAAD/2wCEAAkGBhQSERUUExQWFRQVGRgYFxYYFRwdFxcYHR8cFxcYFxccHCYlGiUjIRcaIjEjJCcqLCwsGR4xNTAqNSYrLCkBCQoKDgwOGQ8PGi8kHyQsNCksNCksLioqLC0pLSwpLC0sKSkpLCksKSwpKSkpLCwsKSkpLCwsKSkpKSwsLCwpLP/AABEIAE4AeAMBIgACEQEDEQH/xAAcAAACAgMBAQAAAAAAAAAAAAAEBQAGAQIDBwj/xAA4EAABAgQEBAUCBAUFAQAAAAABAhEAAxIhBDFBUQUGImETMnGBkVKhByOx8BZCYoLBFTRjktEU/8QAGQEAAwEBAQAAAAAAAAAAAAAAAQIEAwAF/8QAJREAAgIBBAEEAwEAAAAAAAAAAAECEQMSITFBUQQTYYEiIzIU/9oADAMBAAIRAxEAPwD2CJEhbxXGMKQW+ojP0iOUtKsqitTpDAzBuPkRkGKPxHiSitOHlKaatJWpesqUC1Q/qUbJfudIOwUlKBSkOLF7kk7lRNz3if8A0V0a+z8lriRSuK8XElD+NQpRKUVTFBBUzmo6MPeNeGc0TFMKpsxRyCEJoZnqCzcjuc8s4ZZ4voHtMu8SK3/E6xnLWOl2KLv9OY6u0dp/MqkIqMlah2sQN6XJ7WeCs0BXjY+iQm/idDpHhzaiHaghhk5qZr2bOCpfGpZ+sb9BtGiyRfYHFoPiQGni8k/zgeoI/UCO8rFIUHStKhuFA/oYbUhaOsSJEgnEiRIkccccXiAhBUdBFWmYl7qs5JJfa5hpzNiGSlP1GKFzEPAwc5KFKJWFAFSnNc5YSWt3iTPbkolGJUmw3lceKhWKU9WKWVsc0yh0yUjsEh/VRh1i55pDEpsS4YEAZue+0AYICUhKHIoAA7BICUgCOcxISMnc2qvmcv3lEM5W2ymMeg3BJFKFAli5Y3cm7nfWN5uKShRWwu/ue59hHLErKJZITWuWLAWqOw9YHWkTAXcAZNYhWrHtlCcDJXydsJxNM5FUtSZgFirZWflGTbQQg0jpsane1s/83gSVgpcrw6QUgEkMLnQju7gRusk0hQCafM2b/S5tkdIF1wdSN8PZQJKlBuguAlzmdSczf9YM/wDuA3UBnZm0cb63gAYtKAqYssLX0qekJtd3Ye8bcOS0snYBnzG/xDamBoOcFLpLkuxc5Qs43xDwpctKAFTp6/ClIKQXURdZB/lRmSbNpHUzbgBi4NN89nGcK8ErxuJzphujByxh5e3irFc5Xxb3EbY6dt8Izla+xzw7CnCyyKipnUuatRUtZ3Jf4AAA2jaRxueVBVTC/RZvRRjlxKfdCDcPfvs8aUg5g3fqGj9IJ9QftDxm+WwOK4oumDxPiISrcfB1iQHwNXQU7GJHoxdqyJ7MT82TPzEAb/EU3mucKJV2Bn4cEnIMoqBPuBFo5yU05HdxFO5qQE4epRKgmZKVcCwC0/a8S5b91eCjHWhjyXixMTWnqYqFtcwD+9o4T1rExIAZIPUXD3bTa/zGuBSA4SKQCQRq8brV1eYd/QDftEDRWnuFzMUXIAYM4L2Obt3EZxAKgE1MVgMrbLIQJNWyQQXS4GtibAfu0C8Qx5SopCFlSk2WlNkJyd38wvaBTZ3A/wDHs5csAB/n3MCzZ5IOdRd7aZOG2tAXDcbWmYQkhFXTU7l2JJfu8Gy5hJta2ZP6CA1ewLo1VI6/EWokIAUmXakGwdtTb2cxsvEmghIAHmI0Bz6RlfX0hXxnGCYJklK1IWVJSSNRmw7F2JeJwGbOoUic5UhRZZAZSD5W3bvsIOl1uw2OMKulb5JAKlHOwYv2hTyV/tEzVeaeuZPVu61kgn+0CNuPYinCzlDzJkzb+qaT85xvgE+HIkoBZpKALZdI/wDY1TrHt2xK/PcZJwf5hmVXUR6U7N+84MlG2XtAPDkiZKlrzUpuoaXf2yg4zBUBqQS3YMD+o+Y0h8iS5HXL9gpIyDD4ESM8AHnPeJHoQ2iiKXIq58wJVLC05pY/F4pOKWjEyFoJ8ySkj6SRm3YsfaPXMZhRMSUnWPNeN/h4sLKpZZ9o5wUqDGWmxLwrjClS0OkVh0zQ9xMTY27s/vDhUxK5WqLOzh96Ts8VzF8mT0kllOWcgkEtk7ZwJMkYpGZV6kO420jCXpbdo1j6hdlnXPIdIAOTX01f0+8Zn0KmMpKuopUC5ACkhgBe27axUV8TxA8yUlssx85xJnMU0hKVSU0i5uSytCGjJ+ln0arPF9ltK3qQK9WmBmtqd29I1wYARSBkA4Ic1d93iuyeaiGFIezOqlI0N1B/gHOC8JxtdTiWm/V0zRZy2TXLXjP2Z+B9cRrPm00vYA29Bv7tBWHdRqtYEDMWJBu+riKli+K4hMoTJgCQgVNTWXu6Zi6wWUWuAftFg4biSpKFughQdRBcPakJ7B1CrtAlicdwqaexjmNL4LFZg+GpX2FvtDKWfypJ/wCNBH/UQv4lIMyXNSL1ypiBdg5SWtrdoDw09a8Fh1S1pcykPWSbgU6G1x8QYr9f2B/2WfgaaJQTlao/3ElxDC1T2qAtuxv8WH2hTy0onDoMwuu4UW7k5e8M5528ymT/AIEMlbSEk6ssfLyPyn+ovEg3AyaZaRsIkegtiM7xDEiRwTRUlJzA+IGncIlKzSPiDIkcChDieTZC/wCUfEKcT+HEo5Wi6RINs6jzbE/hf9JhPivw2mJuBHsLxgiDqBpPC8XyXPAYgkbaQu/0KdLayuk2ckj0pdiI+g1SgcxHCZw2WrNIgbeA7+Tw6VxWehIBSC2rEfAjPA+LiUhUpaSEVFUs501FykhsgciNNI9jncryVZpELMXyFIVkGhHjg1VDa58lQ4VzDIQ4rABJId89QzdofcuJViZ3iMRLTZL6/wBRjEr8OpQW72i5YDAJlJCUgQsccY8HSnKQUBGIzEjQB//Z"/>
          <p:cNvSpPr>
            <a:spLocks noChangeAspect="1" noChangeArrowheads="1"/>
          </p:cNvSpPr>
          <p:nvPr/>
        </p:nvSpPr>
        <p:spPr bwMode="auto">
          <a:xfrm>
            <a:off x="63500" y="-361950"/>
            <a:ext cx="1143000" cy="7429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14028" name="AutoShape 12" descr="data:image/jpeg;base64,/9j/4AAQSkZJRgABAQAAAQABAAD/2wCEAAkGBhQSERUUExQWFRQVGRgYFxYYFRwdFxcYHR8cFxcYFxccHCYlGiUjIRcaIjEjJCcqLCwsGR4xNTAqNSYrLCkBCQoKDgwOGQ8PGi8kHyQsNCksNCksLioqLC0pLSwpLC0sKSkpLCksKSwpKSkpLCwsKSkpLCwsKSkpKSwsLCwpLP/AABEIAE4AeAMBIgACEQEDEQH/xAAcAAACAgMBAQAAAAAAAAAAAAAEBQAGAQIDBwj/xAA4EAABAgQEBAUCBAUFAQAAAAABAhEAAxIhBDFBUQUGImETMnGBkVKhByOx8BZCYoLBFTRjktEU/8QAGQEAAwEBAQAAAAAAAAAAAAAAAQIEAwAF/8QAJREAAgIBBAEEAwEAAAAAAAAAAAECEQMSITFBUQQTYYEiIzIU/9oADAMBAAIRAxEAPwD2CJEhbxXGMKQW+ojP0iOUtKsqitTpDAzBuPkRkGKPxHiSitOHlKaatJWpesqUC1Q/qUbJfudIOwUlKBSkOLF7kk7lRNz3if8A0V0a+z8lriRSuK8XElD+NQpRKUVTFBBUzmo6MPeNeGc0TFMKpsxRyCEJoZnqCzcjuc8s4ZZ4voHtMu8SK3/E6xnLWOl2KLv9OY6u0dp/MqkIqMlah2sQN6XJ7WeCs0BXjY+iQm/idDpHhzaiHaghhk5qZr2bOCpfGpZ+sb9BtGiyRfYHFoPiQGni8k/zgeoI/UCO8rFIUHStKhuFA/oYbUhaOsSJEgnEiRIkccccXiAhBUdBFWmYl7qs5JJfa5hpzNiGSlP1GKFzEPAwc5KFKJWFAFSnNc5YSWt3iTPbkolGJUmw3lceKhWKU9WKWVsc0yh0yUjsEh/VRh1i55pDEpsS4YEAZue+0AYICUhKHIoAA7BICUgCOcxISMnc2qvmcv3lEM5W2ymMeg3BJFKFAli5Y3cm7nfWN5uKShRWwu/ue59hHLErKJZITWuWLAWqOw9YHWkTAXcAZNYhWrHtlCcDJXydsJxNM5FUtSZgFirZWflGTbQQg0jpsane1s/83gSVgpcrw6QUgEkMLnQju7gRusk0hQCafM2b/S5tkdIF1wdSN8PZQJKlBuguAlzmdSczf9YM/wDuA3UBnZm0cb63gAYtKAqYssLX0qekJtd3Ye8bcOS0snYBnzG/xDamBoOcFLpLkuxc5Qs43xDwpctKAFTp6/ClIKQXURdZB/lRmSbNpHUzbgBi4NN89nGcK8ErxuJzphujByxh5e3irFc5Xxb3EbY6dt8Izla+xzw7CnCyyKipnUuatRUtZ3Jf4AAA2jaRxueVBVTC/RZvRRjlxKfdCDcPfvs8aUg5g3fqGj9IJ9QftDxm+WwOK4oumDxPiISrcfB1iQHwNXQU7GJHoxdqyJ7MT82TPzEAb/EU3mucKJV2Bn4cEnIMoqBPuBFo5yU05HdxFO5qQE4epRKgmZKVcCwC0/a8S5b91eCjHWhjyXixMTWnqYqFtcwD+9o4T1rExIAZIPUXD3bTa/zGuBSA4SKQCQRq8brV1eYd/QDftEDRWnuFzMUXIAYM4L2Obt3EZxAKgE1MVgMrbLIQJNWyQQXS4GtibAfu0C8Qx5SopCFlSk2WlNkJyd38wvaBTZ3A/wDHs5csAB/n3MCzZ5IOdRd7aZOG2tAXDcbWmYQkhFXTU7l2JJfu8Gy5hJta2ZP6CA1ewLo1VI6/EWokIAUmXakGwdtTb2cxsvEmghIAHmI0Bz6RlfX0hXxnGCYJklK1IWVJSSNRmw7F2JeJwGbOoUic5UhRZZAZSD5W3bvsIOl1uw2OMKulb5JAKlHOwYv2hTyV/tEzVeaeuZPVu61kgn+0CNuPYinCzlDzJkzb+qaT85xvgE+HIkoBZpKALZdI/wDY1TrHt2xK/PcZJwf5hmVXUR6U7N+84MlG2XtAPDkiZKlrzUpuoaXf2yg4zBUBqQS3YMD+o+Y0h8iS5HXL9gpIyDD4ESM8AHnPeJHoQ2iiKXIq58wJVLC05pY/F4pOKWjEyFoJ8ySkj6SRm3YsfaPXMZhRMSUnWPNeN/h4sLKpZZ9o5wUqDGWmxLwrjClS0OkVh0zQ9xMTY27s/vDhUxK5WqLOzh96Ts8VzF8mT0kllOWcgkEtk7ZwJMkYpGZV6kO420jCXpbdo1j6hdlnXPIdIAOTX01f0+8Zn0KmMpKuopUC5ACkhgBe27axUV8TxA8yUlssx85xJnMU0hKVSU0i5uSytCGjJ+ln0arPF9ltK3qQK9WmBmtqd29I1wYARSBkA4Ic1d93iuyeaiGFIezOqlI0N1B/gHOC8JxtdTiWm/V0zRZy2TXLXjP2Z+B9cRrPm00vYA29Bv7tBWHdRqtYEDMWJBu+riKli+K4hMoTJgCQgVNTWXu6Zi6wWUWuAftFg4biSpKFughQdRBcPakJ7B1CrtAlicdwqaexjmNL4LFZg+GpX2FvtDKWfypJ/wCNBH/UQv4lIMyXNSL1ypiBdg5SWtrdoDw09a8Fh1S1pcykPWSbgU6G1x8QYr9f2B/2WfgaaJQTlao/3ElxDC1T2qAtuxv8WH2hTy0onDoMwuu4UW7k5e8M5528ymT/AIEMlbSEk6ssfLyPyn+ovEg3AyaZaRsIkegtiM7xDEiRwTRUlJzA+IGncIlKzSPiDIkcChDieTZC/wCUfEKcT+HEo5Wi6RINs6jzbE/hf9JhPivw2mJuBHsLxgiDqBpPC8XyXPAYgkbaQu/0KdLayuk2ckj0pdiI+g1SgcxHCZw2WrNIgbeA7+Tw6VxWehIBSC2rEfAjPA+LiUhUpaSEVFUs501FykhsgciNNI9jncryVZpELMXyFIVkGhHjg1VDa58lQ4VzDIQ4rABJId89QzdofcuJViZ3iMRLTZL6/wBRjEr8OpQW72i5YDAJlJCUgQsccY8HSnKQUBGIzEjQB//Z"/>
          <p:cNvSpPr>
            <a:spLocks noChangeAspect="1" noChangeArrowheads="1"/>
          </p:cNvSpPr>
          <p:nvPr/>
        </p:nvSpPr>
        <p:spPr bwMode="auto">
          <a:xfrm>
            <a:off x="63500" y="-361950"/>
            <a:ext cx="1143000" cy="7429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2" name="Groupe 13"/>
          <p:cNvGrpSpPr/>
          <p:nvPr/>
        </p:nvGrpSpPr>
        <p:grpSpPr>
          <a:xfrm>
            <a:off x="6972330" y="1214422"/>
            <a:ext cx="1885950" cy="4291036"/>
            <a:chOff x="7072330" y="1071546"/>
            <a:chExt cx="1885950" cy="4291036"/>
          </a:xfrm>
        </p:grpSpPr>
        <p:pic>
          <p:nvPicPr>
            <p:cNvPr id="214020" name="Picture 4" descr="http://t0.gstatic.com/images?q=tbn:ANd9GcS98jUsPTAtdDYUT1Bj9pQcSuIq8O2KQjYkcV_2pcnmc6jvRIG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072330" y="2357430"/>
              <a:ext cx="1885950" cy="1600201"/>
            </a:xfrm>
            <a:prstGeom prst="rect">
              <a:avLst/>
            </a:prstGeom>
            <a:noFill/>
          </p:spPr>
        </p:pic>
        <p:pic>
          <p:nvPicPr>
            <p:cNvPr id="214024" name="Picture 8" descr="http://t1.gstatic.com/images?q=tbn:ANd9GcRH0U5tAn11OynCkr436sFqH8sUe6tJUmh5mdMwF_D-vsJpqZqa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643834" y="1071546"/>
              <a:ext cx="785818" cy="1113243"/>
            </a:xfrm>
            <a:prstGeom prst="rect">
              <a:avLst/>
            </a:prstGeom>
            <a:noFill/>
          </p:spPr>
        </p:pic>
        <p:pic>
          <p:nvPicPr>
            <p:cNvPr id="214030" name="Picture 14" descr="http://www.institutduliege.com/images/bouchon2_1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7286644" y="4429132"/>
              <a:ext cx="1428750" cy="933450"/>
            </a:xfrm>
            <a:prstGeom prst="rect">
              <a:avLst/>
            </a:prstGeom>
            <a:noFill/>
          </p:spPr>
        </p:pic>
      </p:grpSp>
      <p:pic>
        <p:nvPicPr>
          <p:cNvPr id="214032" name="Picture 16" descr="http://t1.gstatic.com/images?q=tbn:ANd9GcQX8s-KGwRWNX-EGrb41oatik9QzBOTz0QzGv2JdEgCvVM1S8caKw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00364" y="3071810"/>
            <a:ext cx="2257425" cy="2019300"/>
          </a:xfrm>
          <a:prstGeom prst="rect">
            <a:avLst/>
          </a:prstGeom>
          <a:noFill/>
        </p:spPr>
      </p:pic>
      <p:sp>
        <p:nvSpPr>
          <p:cNvPr id="13" name="Rectangle 1027"/>
          <p:cNvSpPr txBox="1">
            <a:spLocks noChangeArrowheads="1"/>
          </p:cNvSpPr>
          <p:nvPr/>
        </p:nvSpPr>
        <p:spPr bwMode="auto">
          <a:xfrm>
            <a:off x="1142976" y="1538575"/>
            <a:ext cx="5715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55600" marR="0" lvl="0" indent="-3556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Bouchons en liège aggloméré</a:t>
            </a:r>
          </a:p>
        </p:txBody>
      </p:sp>
      <p:sp>
        <p:nvSpPr>
          <p:cNvPr id="15" name="Rectangle 1027"/>
          <p:cNvSpPr txBox="1">
            <a:spLocks noChangeArrowheads="1"/>
          </p:cNvSpPr>
          <p:nvPr/>
        </p:nvSpPr>
        <p:spPr bwMode="auto">
          <a:xfrm>
            <a:off x="1142976" y="1967203"/>
            <a:ext cx="60722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55600" marR="0" lvl="0" indent="-3556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Bouchons techniques 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(liège + synthétiques)</a:t>
            </a: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140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4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14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142976" y="214290"/>
            <a:ext cx="8001024" cy="707886"/>
          </a:xfrm>
        </p:spPr>
        <p:txBody>
          <a:bodyPr wrap="square">
            <a:spAutoFit/>
          </a:bodyPr>
          <a:lstStyle/>
          <a:p>
            <a:r>
              <a:rPr lang="fr-FR" dirty="0" smtClean="0"/>
              <a:t>Les obturateurs</a:t>
            </a:r>
            <a:endParaRPr lang="fr-FR" dirty="0"/>
          </a:p>
        </p:txBody>
      </p:sp>
      <p:sp>
        <p:nvSpPr>
          <p:cNvPr id="214022" name="AutoShape 6" descr="data:image/jpeg;base64,/9j/4AAQSkZJRgABAQAAAQABAAD/2wCEAAkGBhISEBMUEBIUFRUWGBUVFRUVGBIVGBQSFBIVFxQUFxQXGyYeGBolGRUUHy8gIycpLCwtFx4xOTAqNSY3LCkBCQoKDgwOGg8PGiwkHyQsKSwsLCksLCwpLCwpKSwsLCksLCksKSwpLywsLCwsLCwsLCwsKSwsLCksLCwsLCwsLP/AABEIAJgA6AMBIgACEQEDEQH/xAAbAAEAAgMBAQAAAAAAAAAAAAAAAwQBAgUGB//EAD0QAAEDAgQDBQUECAcAAAAAAAEAAhEDIQQSMUEFUWEGInGBkRMyobHBFVLR8AcUI0JDU2LxFjNygpKisv/EABkBAQEBAQEBAAAAAAAAAAAAAAABAgMEBf/EACARAQEAAgICAgMAAAAAAAAAAAABAhESIRMxQVEDIjL/2gAMAwEAAhEDEQA/APuKIiAiIgIiICIiAiIgIiICIiAiIgIiICIiAiIgIiICIiAiIgIiICIiAiIgIiICwSjnQJK5mKxRd4bTIHmd1nLLSybW3cQZtLuo09VoeJtGx/6/iuScRrLoyi5F2i0m+gspGVszQ4QAdNDmB3BXLyOnBfHGGfdd5CfkVJ9ot5H4fiucHj92JFrLTNLg2QHG5EyY8k8lTg6juJNAuD6LLuIsA3VKkGC1/GT5qPEFoOpO4sPnF/BXmnFf+1qcxJncRMePJb/aDOvouC/GhgJMNmJMS5x0FhcrTCYOCCzMGgkkEkl5/qJudeanla4PQniNMamFluPYdD8CuX7drbPmerTBvtPiFLUDXAhhgxEwLT0NlfKzwdE4xkxmE6x0OifrbPvCy5D6ABIeM0iRbWDqRuoX4tlOmX1MoA1LfTzudFPKvB6ClWa73SD4GVuvmOJ7ZPZVLqTQG35iT1+K9d2V7VtxbSCA2oLluxHMfULeOe+mbjp6BERdGRERAREQEREBERAREQEREHL4xjg2G+BPgqdNxc27rXj+y53F62ao6OZufvcvSFpQxpYQwBzi8HKSIptMHMSZ1AGkLx55/s9GOPTohrQ1wc5oixMGDOxWjYIBYWkWAHes0Hl+6udUrNpFtMhzpAh14c+d9tjM9Fe/Xw6zGEzroIP91jlPTWl2g151hl9Bclu2u63rezae973M6gHryXOpY54b+1MOcXARJi/cFhOm5VPHMDg1ueGky9sWdOwJ0ul/JJCY7vbo18M50EPyNBmRo5hiQ4ag8iCt6Ra0ua1h6ZiXOII965sOigw1UMGUy1ugnQDoeSziaQAzF5dlHvd24mYMQDsPNJetw18JMOKbon3i0Xggm11Zw+CyDuZ/9zifmVUaS7XSfz4K5Rs2JO+pm3LwWpO0qSmx2pg30MaHWPiUcQ0yTMW8LqmMc5jj7SDoWBogtEXa6dTN5HNbYOu7vOe6xJJ1hv3QOdvim4mm/EWFzH5nEMym7Iltvezar592g4vneaVN5LGga2zP3IjyC97jKmRjqjahENkAZcp8o3Xy6lTipnILgQY0kkmY05lY1eW2t9aZxAs2REtE2JkkmfmNgrHC+JmjVY6nYsI851B5gz8VTqYiBczyHzv9ELC6CDEwDYREHbYA/RdNsa+32/CYkVKbXt0cA4eBEqZeZ/R7inOwYa8y6m5zT4E5m/Ar0y9cu5txoiIqgiIgIiICIiAiIgLSs+Gk8gT6BbqLFsmm8c2uHqCg+fV681mNgEOBdmk372g21hWA8uE6Ee64GR16bQqjSDBIAI03g8wNlgYiA4DQAnlbUwF87X29u197tBmcTMt0BvtygLXCPLC5z3yZktAMNmBbeAB81yaGPNQ91xa1hAuB3gQbDcRIurbKgbAHhcz6k3KntdfC9xOq5zGvp1WMAcDmIzBzD7wgkajQzbkUZjAObm/fAOUfkqhVqMc3JUBDDYZZEHkRsqj3ZBDJDJAJLnPd7OOvXkpaSfD0LqxcGk5t806A8oGp3VevibhodFiS8AGDa8G2h3CpYfEOytYHDWTAsRzuTOwWW8SpCqQ6MwAu75N+GitNadNsEi3umdXAGw73XzVivjsoMgbazlid4+S87isWxxFKqwkFwyGcp5y0yCCFcw+LElsm1hNvPW6SpZHRo46o+zw0EH3gNJ6E6xss0s7fdqNyNJhpBcSSDYunYmeeyoUsUQ2Q14MmCYh0ugQZuDZSUqj20xb9obvj75N4nUbeSURcWxhOHe5oAHuuadWnNEtjVeXNQACNASItOtx0sF3uOE/q7jzc2R5wT8vReWqVf2hAuAMx0htoiZ13WsOsdueXd0jqEOc64nf+kG8dOfNSYYkdbwfCFphwGkuAA3dA1MxM9BbyWzm5TIuHESNwT9IWkfQf0cvtiBtLD6hw+i9mvD/oypwMR4sHwdHwIXuF68P5cL7ERFtBERAREQEREBERAREQfMOIk069SmQbOMQNRrZc6Q4kzMnygQHN8ddF6ft7ws+0bUFg4QTez2i0xzH/AJXh8Vw0SMpIBzA5RFjrv4+q8GcsunrwssdejUBbYAHSQADE6Gyy95LiOk/kqpQeG87bakD6rZldrnEtdNtfNTXS7TZyO8XODIO405kc+Sko4ljhlMwBAOxAEe9uVQ+0srIrACJuNHAG0Dn0UFVzXOfLoaQ3UZRpMyg6rOJs9pIIAm+3d5jpPyVitW/aRawkSAYvY+K45rnvDLIAsWwc3QA6WVhlWATlEajLd08tUNupWrZxFQZhNtiD4qviGhzSGBocbCw228NfVUjiA/uEWcDM7iw+qmpjKyG22DhrbmTulJdLbHkMaIawGwbI7kDS1pjQKLiPGntLG5S5rjBuAW8wOZMKGtVc4aibZrTmE66yCo8U4Oa4OY107u2OxnX0WbLpqWb7W+K4kVMM5rSRYdCDI2PL6Lz2IwrcjWyfeJOWRIDSPIEm/grXD8KGNfJkySZEQ0iIAmwtr1VfNfUXMCTBAOg+q1jetM5TVYe0AXvmJEHX3Z5XNjyQVpjKCQbCbZet7wFLJJAsY709Y066rSpVgkESDcHobxHPZbc30j9HWFLcM9ztXVDfo0ADxXq1z+AYM0sNSYdQ0F3+p1z8SugvZjNRwoiIqgiIgIiICIiAiIgIiIK3EcA2tTdTfo4a7g7EdQV8i4/w+ph6pp1JjUR3czQbODtfzC+ylcHtLgadVmSo0P3A3aeYdsueeEybxy0+SYnEmIpvyuGm8idFYwmKDm63Fz4zqDF7q9j+x9Qf5c9Ab/GFyKvCcWz+Hm8yuPju3TnFs4kRJiJFzz03Wtd+YHqI2gjkVx8Q7Eic2Hf67+mqq/adRv8AAf1v9U8dJnHoW4qABYmIGXQja60OLIb3tN9gCNpXnncb1zUqg3kc/Vbt7RiILKn/AB39Vm/jrXOPTU8cLWBjlEwdfFT1eIAxqYsG6X9F5Kl2kYP3XgnXuqxT7T0oNnT1adecpwqbjsjFEPcTJBPwgRb8FJS4hmb7zB3iNILYOmtz1XJ/xBSdEujyKzT4hSmQ9u9ojXyUuFa5RK+iXSajogkyHEARpAmIjmp8IQ6XNcC515P7wixjlEaKqa4cLH4rIzMu0OnSwmfQaLMw1VuUrpDCubLs0zsPzI3XZ7H9n/b4przJZSAc8mYLp7rI5yJPRVez3AcVinCGZGT3qjrCOQbq4/mV9V4Zw1lCmGM8ydXHcnqvRjhv243LS2iIu7kIiICIiAiIgIiICIiAiIghxFbKLanT8Vy30pM6/nmrta5UOQrNais6hyRuHEaBXBTTIoKDsC06tHooqnCaW7G+gXT9jzWPZoOM/s7QOtNvoFE7sthz/Cb6Lv8As0NNB5z/AAbhv5Q9Ah7F4b+U1ekDFnIg8wex2F/lD0WzOyOH19kF6MUk9kEHCZ2coDSm30CnpcKp7NHoun7HkshiCvh6JYZbb6rr0auYT6qhlKmwzod4rURdREVQREQEREBERAREQEREBavNlstXIIci1yqaEyqKiyplUmVZhBDlWfZqWFiFBEKazlUuVA1URFiZVJCZUEZYtXBTwmVQQZLLGRTuatYVEWVAxS5UyoicIsN0WVQREQEREBERAREQEREBYKyiDWEhZhZQawkLZEGsJC2RBiFiFsiDWEhbIg1hIWyINSFiFskINYSFskIAWURAREQEREBERAREQEREBERAREQEREBERAREQEREBERAREQEREBERAREQEREBERB/9k="/>
          <p:cNvSpPr>
            <a:spLocks noChangeAspect="1" noChangeArrowheads="1"/>
          </p:cNvSpPr>
          <p:nvPr/>
        </p:nvSpPr>
        <p:spPr bwMode="auto">
          <a:xfrm>
            <a:off x="63500" y="-704850"/>
            <a:ext cx="2209800" cy="1447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Rectangle 1027"/>
          <p:cNvSpPr txBox="1">
            <a:spLocks noChangeArrowheads="1"/>
          </p:cNvSpPr>
          <p:nvPr/>
        </p:nvSpPr>
        <p:spPr bwMode="auto">
          <a:xfrm>
            <a:off x="1142976" y="1071546"/>
            <a:ext cx="5715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55600" marR="0" lvl="0" indent="-3556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Bouchons en liège naturel</a:t>
            </a:r>
            <a:r>
              <a:rPr kumimoji="0" lang="fr-FR" sz="24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ou colmaté</a:t>
            </a: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rgbClr val="556A2C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14026" name="AutoShape 10" descr="data:image/jpeg;base64,/9j/4AAQSkZJRgABAQAAAQABAAD/2wCEAAkGBhQSERUUExQWFRQVGRgYFxYYFRwdFxcYHR8cFxcYFxccHCYlGiUjIRcaIjEjJCcqLCwsGR4xNTAqNSYrLCkBCQoKDgwOGQ8PGi8kHyQsNCksNCksLioqLC0pLSwpLC0sKSkpLCksKSwpKSkpLCwsKSkpLCwsKSkpKSwsLCwpLP/AABEIAE4AeAMBIgACEQEDEQH/xAAcAAACAgMBAQAAAAAAAAAAAAAEBQAGAQIDBwj/xAA4EAABAgQEBAUCBAUFAQAAAAABAhEAAxIhBDFBUQUGImETMnGBkVKhByOx8BZCYoLBFTRjktEU/8QAGQEAAwEBAQAAAAAAAAAAAAAAAQIEAwAF/8QAJREAAgIBBAEEAwEAAAAAAAAAAAECEQMSITFBUQQTYYEiIzIU/9oADAMBAAIRAxEAPwD2CJEhbxXGMKQW+ojP0iOUtKsqitTpDAzBuPkRkGKPxHiSitOHlKaatJWpesqUC1Q/qUbJfudIOwUlKBSkOLF7kk7lRNz3if8A0V0a+z8lriRSuK8XElD+NQpRKUVTFBBUzmo6MPeNeGc0TFMKpsxRyCEJoZnqCzcjuc8s4ZZ4voHtMu8SK3/E6xnLWOl2KLv9OY6u0dp/MqkIqMlah2sQN6XJ7WeCs0BXjY+iQm/idDpHhzaiHaghhk5qZr2bOCpfGpZ+sb9BtGiyRfYHFoPiQGni8k/zgeoI/UCO8rFIUHStKhuFA/oYbUhaOsSJEgnEiRIkccccXiAhBUdBFWmYl7qs5JJfa5hpzNiGSlP1GKFzEPAwc5KFKJWFAFSnNc5YSWt3iTPbkolGJUmw3lceKhWKU9WKWVsc0yh0yUjsEh/VRh1i55pDEpsS4YEAZue+0AYICUhKHIoAA7BICUgCOcxISMnc2qvmcv3lEM5W2ymMeg3BJFKFAli5Y3cm7nfWN5uKShRWwu/ue59hHLErKJZITWuWLAWqOw9YHWkTAXcAZNYhWrHtlCcDJXydsJxNM5FUtSZgFirZWflGTbQQg0jpsane1s/83gSVgpcrw6QUgEkMLnQju7gRusk0hQCafM2b/S5tkdIF1wdSN8PZQJKlBuguAlzmdSczf9YM/wDuA3UBnZm0cb63gAYtKAqYssLX0qekJtd3Ye8bcOS0snYBnzG/xDamBoOcFLpLkuxc5Qs43xDwpctKAFTp6/ClIKQXURdZB/lRmSbNpHUzbgBi4NN89nGcK8ErxuJzphujByxh5e3irFc5Xxb3EbY6dt8Izla+xzw7CnCyyKipnUuatRUtZ3Jf4AAA2jaRxueVBVTC/RZvRRjlxKfdCDcPfvs8aUg5g3fqGj9IJ9QftDxm+WwOK4oumDxPiISrcfB1iQHwNXQU7GJHoxdqyJ7MT82TPzEAb/EU3mucKJV2Bn4cEnIMoqBPuBFo5yU05HdxFO5qQE4epRKgmZKVcCwC0/a8S5b91eCjHWhjyXixMTWnqYqFtcwD+9o4T1rExIAZIPUXD3bTa/zGuBSA4SKQCQRq8brV1eYd/QDftEDRWnuFzMUXIAYM4L2Obt3EZxAKgE1MVgMrbLIQJNWyQQXS4GtibAfu0C8Qx5SopCFlSk2WlNkJyd38wvaBTZ3A/wDHs5csAB/n3MCzZ5IOdRd7aZOG2tAXDcbWmYQkhFXTU7l2JJfu8Gy5hJta2ZP6CA1ewLo1VI6/EWokIAUmXakGwdtTb2cxsvEmghIAHmI0Bz6RlfX0hXxnGCYJklK1IWVJSSNRmw7F2JeJwGbOoUic5UhRZZAZSD5W3bvsIOl1uw2OMKulb5JAKlHOwYv2hTyV/tEzVeaeuZPVu61kgn+0CNuPYinCzlDzJkzb+qaT85xvgE+HIkoBZpKALZdI/wDY1TrHt2xK/PcZJwf5hmVXUR6U7N+84MlG2XtAPDkiZKlrzUpuoaXf2yg4zBUBqQS3YMD+o+Y0h8iS5HXL9gpIyDD4ESM8AHnPeJHoQ2iiKXIq58wJVLC05pY/F4pOKWjEyFoJ8ySkj6SRm3YsfaPXMZhRMSUnWPNeN/h4sLKpZZ9o5wUqDGWmxLwrjClS0OkVh0zQ9xMTY27s/vDhUxK5WqLOzh96Ts8VzF8mT0kllOWcgkEtk7ZwJMkYpGZV6kO420jCXpbdo1j6hdlnXPIdIAOTX01f0+8Zn0KmMpKuopUC5ACkhgBe27axUV8TxA8yUlssx85xJnMU0hKVSU0i5uSytCGjJ+ln0arPF9ltK3qQK9WmBmtqd29I1wYARSBkA4Ic1d93iuyeaiGFIezOqlI0N1B/gHOC8JxtdTiWm/V0zRZy2TXLXjP2Z+B9cRrPm00vYA29Bv7tBWHdRqtYEDMWJBu+riKli+K4hMoTJgCQgVNTWXu6Zi6wWUWuAftFg4biSpKFughQdRBcPakJ7B1CrtAlicdwqaexjmNL4LFZg+GpX2FvtDKWfypJ/wCNBH/UQv4lIMyXNSL1ypiBdg5SWtrdoDw09a8Fh1S1pcykPWSbgU6G1x8QYr9f2B/2WfgaaJQTlao/3ElxDC1T2qAtuxv8WH2hTy0onDoMwuu4UW7k5e8M5528ymT/AIEMlbSEk6ssfLyPyn+ovEg3AyaZaRsIkegtiM7xDEiRwTRUlJzA+IGncIlKzSPiDIkcChDieTZC/wCUfEKcT+HEo5Wi6RINs6jzbE/hf9JhPivw2mJuBHsLxgiDqBpPC8XyXPAYgkbaQu/0KdLayuk2ckj0pdiI+g1SgcxHCZw2WrNIgbeA7+Tw6VxWehIBSC2rEfAjPA+LiUhUpaSEVFUs501FykhsgciNNI9jncryVZpELMXyFIVkGhHjg1VDa58lQ4VzDIQ4rABJId89QzdofcuJViZ3iMRLTZL6/wBRjEr8OpQW72i5YDAJlJCUgQsccY8HSnKQUBGIzEjQB//Z"/>
          <p:cNvSpPr>
            <a:spLocks noChangeAspect="1" noChangeArrowheads="1"/>
          </p:cNvSpPr>
          <p:nvPr/>
        </p:nvSpPr>
        <p:spPr bwMode="auto">
          <a:xfrm>
            <a:off x="63500" y="-361950"/>
            <a:ext cx="1143000" cy="7429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14028" name="AutoShape 12" descr="data:image/jpeg;base64,/9j/4AAQSkZJRgABAQAAAQABAAD/2wCEAAkGBhQSERUUExQWFRQVGRgYFxYYFRwdFxcYHR8cFxcYFxccHCYlGiUjIRcaIjEjJCcqLCwsGR4xNTAqNSYrLCkBCQoKDgwOGQ8PGi8kHyQsNCksNCksLioqLC0pLSwpLC0sKSkpLCksKSwpKSkpLCwsKSkpLCwsKSkpKSwsLCwpLP/AABEIAE4AeAMBIgACEQEDEQH/xAAcAAACAgMBAQAAAAAAAAAAAAAEBQAGAQIDBwj/xAA4EAABAgQEBAUCBAUFAQAAAAABAhEAAxIhBDFBUQUGImETMnGBkVKhByOx8BZCYoLBFTRjktEU/8QAGQEAAwEBAQAAAAAAAAAAAAAAAQIEAwAF/8QAJREAAgIBBAEEAwEAAAAAAAAAAAECEQMSITFBUQQTYYEiIzIU/9oADAMBAAIRAxEAPwD2CJEhbxXGMKQW+ojP0iOUtKsqitTpDAzBuPkRkGKPxHiSitOHlKaatJWpesqUC1Q/qUbJfudIOwUlKBSkOLF7kk7lRNz3if8A0V0a+z8lriRSuK8XElD+NQpRKUVTFBBUzmo6MPeNeGc0TFMKpsxRyCEJoZnqCzcjuc8s4ZZ4voHtMu8SK3/E6xnLWOl2KLv9OY6u0dp/MqkIqMlah2sQN6XJ7WeCs0BXjY+iQm/idDpHhzaiHaghhk5qZr2bOCpfGpZ+sb9BtGiyRfYHFoPiQGni8k/zgeoI/UCO8rFIUHStKhuFA/oYbUhaOsSJEgnEiRIkccccXiAhBUdBFWmYl7qs5JJfa5hpzNiGSlP1GKFzEPAwc5KFKJWFAFSnNc5YSWt3iTPbkolGJUmw3lceKhWKU9WKWVsc0yh0yUjsEh/VRh1i55pDEpsS4YEAZue+0AYICUhKHIoAA7BICUgCOcxISMnc2qvmcv3lEM5W2ymMeg3BJFKFAli5Y3cm7nfWN5uKShRWwu/ue59hHLErKJZITWuWLAWqOw9YHWkTAXcAZNYhWrHtlCcDJXydsJxNM5FUtSZgFirZWflGTbQQg0jpsane1s/83gSVgpcrw6QUgEkMLnQju7gRusk0hQCafM2b/S5tkdIF1wdSN8PZQJKlBuguAlzmdSczf9YM/wDuA3UBnZm0cb63gAYtKAqYssLX0qekJtd3Ye8bcOS0snYBnzG/xDamBoOcFLpLkuxc5Qs43xDwpctKAFTp6/ClIKQXURdZB/lRmSbNpHUzbgBi4NN89nGcK8ErxuJzphujByxh5e3irFc5Xxb3EbY6dt8Izla+xzw7CnCyyKipnUuatRUtZ3Jf4AAA2jaRxueVBVTC/RZvRRjlxKfdCDcPfvs8aUg5g3fqGj9IJ9QftDxm+WwOK4oumDxPiISrcfB1iQHwNXQU7GJHoxdqyJ7MT82TPzEAb/EU3mucKJV2Bn4cEnIMoqBPuBFo5yU05HdxFO5qQE4epRKgmZKVcCwC0/a8S5b91eCjHWhjyXixMTWnqYqFtcwD+9o4T1rExIAZIPUXD3bTa/zGuBSA4SKQCQRq8brV1eYd/QDftEDRWnuFzMUXIAYM4L2Obt3EZxAKgE1MVgMrbLIQJNWyQQXS4GtibAfu0C8Qx5SopCFlSk2WlNkJyd38wvaBTZ3A/wDHs5csAB/n3MCzZ5IOdRd7aZOG2tAXDcbWmYQkhFXTU7l2JJfu8Gy5hJta2ZP6CA1ewLo1VI6/EWokIAUmXakGwdtTb2cxsvEmghIAHmI0Bz6RlfX0hXxnGCYJklK1IWVJSSNRmw7F2JeJwGbOoUic5UhRZZAZSD5W3bvsIOl1uw2OMKulb5JAKlHOwYv2hTyV/tEzVeaeuZPVu61kgn+0CNuPYinCzlDzJkzb+qaT85xvgE+HIkoBZpKALZdI/wDY1TrHt2xK/PcZJwf5hmVXUR6U7N+84MlG2XtAPDkiZKlrzUpuoaXf2yg4zBUBqQS3YMD+o+Y0h8iS5HXL9gpIyDD4ESM8AHnPeJHoQ2iiKXIq58wJVLC05pY/F4pOKWjEyFoJ8ySkj6SRm3YsfaPXMZhRMSUnWPNeN/h4sLKpZZ9o5wUqDGWmxLwrjClS0OkVh0zQ9xMTY27s/vDhUxK5WqLOzh96Ts8VzF8mT0kllOWcgkEtk7ZwJMkYpGZV6kO420jCXpbdo1j6hdlnXPIdIAOTX01f0+8Zn0KmMpKuopUC5ACkhgBe27axUV8TxA8yUlssx85xJnMU0hKVSU0i5uSytCGjJ+ln0arPF9ltK3qQK9WmBmtqd29I1wYARSBkA4Ic1d93iuyeaiGFIezOqlI0N1B/gHOC8JxtdTiWm/V0zRZy2TXLXjP2Z+B9cRrPm00vYA29Bv7tBWHdRqtYEDMWJBu+riKli+K4hMoTJgCQgVNTWXu6Zi6wWUWuAftFg4biSpKFughQdRBcPakJ7B1CrtAlicdwqaexjmNL4LFZg+GpX2FvtDKWfypJ/wCNBH/UQv4lIMyXNSL1ypiBdg5SWtrdoDw09a8Fh1S1pcykPWSbgU6G1x8QYr9f2B/2WfgaaJQTlao/3ElxDC1T2qAtuxv8WH2hTy0onDoMwuu4UW7k5e8M5528ymT/AIEMlbSEk6ssfLyPyn+ovEg3AyaZaRsIkegtiM7xDEiRwTRUlJzA+IGncIlKzSPiDIkcChDieTZC/wCUfEKcT+HEo5Wi6RINs6jzbE/hf9JhPivw2mJuBHsLxgiDqBpPC8XyXPAYgkbaQu/0KdLayuk2ckj0pdiI+g1SgcxHCZw2WrNIgbeA7+Tw6VxWehIBSC2rEfAjPA+LiUhUpaSEVFUs501FykhsgciNNI9jncryVZpELMXyFIVkGhHjg1VDa58lQ4VzDIQ4rABJId89QzdofcuJViZ3iMRLTZL6/wBRjEr8OpQW72i5YDAJlJCUgQsccY8HSnKQUBGIzEjQB//Z"/>
          <p:cNvSpPr>
            <a:spLocks noChangeAspect="1" noChangeArrowheads="1"/>
          </p:cNvSpPr>
          <p:nvPr/>
        </p:nvSpPr>
        <p:spPr bwMode="auto">
          <a:xfrm>
            <a:off x="63500" y="-361950"/>
            <a:ext cx="1143000" cy="7429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" name="Rectangle 1027"/>
          <p:cNvSpPr txBox="1">
            <a:spLocks noChangeArrowheads="1"/>
          </p:cNvSpPr>
          <p:nvPr/>
        </p:nvSpPr>
        <p:spPr bwMode="auto">
          <a:xfrm>
            <a:off x="1142976" y="1538575"/>
            <a:ext cx="5715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55600" marR="0" lvl="0" indent="-3556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Bouchons en liège aggloméré</a:t>
            </a:r>
          </a:p>
        </p:txBody>
      </p:sp>
      <p:sp>
        <p:nvSpPr>
          <p:cNvPr id="15" name="Rectangle 1027"/>
          <p:cNvSpPr txBox="1">
            <a:spLocks noChangeArrowheads="1"/>
          </p:cNvSpPr>
          <p:nvPr/>
        </p:nvSpPr>
        <p:spPr bwMode="auto">
          <a:xfrm>
            <a:off x="1142976" y="1967203"/>
            <a:ext cx="60722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55600" marR="0" lvl="0" indent="-3556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Bouchons techniques 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(liège + synthétiques)</a:t>
            </a: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7" name="Rectangle 1027"/>
          <p:cNvSpPr txBox="1">
            <a:spLocks noChangeArrowheads="1"/>
          </p:cNvSpPr>
          <p:nvPr/>
        </p:nvSpPr>
        <p:spPr bwMode="auto">
          <a:xfrm>
            <a:off x="1142976" y="2395831"/>
            <a:ext cx="785818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55600" marR="0" lvl="0" indent="-3556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Bouchons synthétiques</a:t>
            </a:r>
          </a:p>
          <a:p>
            <a:pPr marL="628650" lvl="1" indent="-228600">
              <a:spcBef>
                <a:spcPts val="0"/>
              </a:spcBef>
              <a:buFont typeface="Arial" pitchFamily="34" charset="0"/>
              <a:buChar char="•"/>
            </a:pPr>
            <a:r>
              <a:rPr lang="fr-FR" sz="2000" dirty="0" smtClean="0">
                <a:solidFill>
                  <a:srgbClr val="556A2C"/>
                </a:solidFill>
                <a:latin typeface="Arial" pitchFamily="34" charset="0"/>
                <a:cs typeface="Arial" pitchFamily="34" charset="0"/>
              </a:rPr>
              <a:t>Injection-moulage : les matériaux sont chauffés et injectés dans un moule</a:t>
            </a:r>
          </a:p>
          <a:p>
            <a:pPr marL="628650" lvl="1" indent="-228600">
              <a:spcBef>
                <a:spcPts val="0"/>
              </a:spcBef>
              <a:buFont typeface="Arial" pitchFamily="34" charset="0"/>
              <a:buChar char="•"/>
            </a:pPr>
            <a:r>
              <a:rPr lang="fr-FR" sz="2000" dirty="0" smtClean="0">
                <a:solidFill>
                  <a:srgbClr val="556A2C"/>
                </a:solidFill>
                <a:latin typeface="Arial" pitchFamily="34" charset="0"/>
                <a:cs typeface="Arial" pitchFamily="34" charset="0"/>
              </a:rPr>
              <a:t>Co-extrusion : du CO</a:t>
            </a:r>
            <a:r>
              <a:rPr lang="fr-FR" sz="2000" baseline="-25000" dirty="0" smtClean="0">
                <a:solidFill>
                  <a:srgbClr val="556A2C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dirty="0" smtClean="0">
                <a:solidFill>
                  <a:srgbClr val="556A2C"/>
                </a:solidFill>
                <a:latin typeface="Arial" pitchFamily="34" charset="0"/>
                <a:cs typeface="Arial" pitchFamily="34" charset="0"/>
              </a:rPr>
              <a:t> est injecté dans les matières synthétiques pour obtenir une mousse formant le noyau du bouchon. Un peau extérieure en extrudée pour envelopper le noyau</a:t>
            </a:r>
          </a:p>
          <a:p>
            <a:pPr marL="355600" marR="0" lvl="0" indent="-3556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rgbClr val="556A2C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6" name="Image 15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876" y="4357526"/>
            <a:ext cx="3658752" cy="22861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142976" y="214290"/>
            <a:ext cx="8001024" cy="707886"/>
          </a:xfrm>
        </p:spPr>
        <p:txBody>
          <a:bodyPr wrap="square">
            <a:spAutoFit/>
          </a:bodyPr>
          <a:lstStyle/>
          <a:p>
            <a:r>
              <a:rPr lang="fr-FR" dirty="0" smtClean="0"/>
              <a:t>Les obturateurs</a:t>
            </a:r>
            <a:endParaRPr lang="fr-FR" dirty="0"/>
          </a:p>
        </p:txBody>
      </p:sp>
      <p:sp>
        <p:nvSpPr>
          <p:cNvPr id="214022" name="AutoShape 6" descr="data:image/jpeg;base64,/9j/4AAQSkZJRgABAQAAAQABAAD/2wCEAAkGBhISEBMUEBIUFRUWGBUVFRUVGBIVGBQSFBIVFxQUFxQXGyYeGBolGRUUHy8gIycpLCwtFx4xOTAqNSY3LCkBCQoKDgwOGg8PGiwkHyQsKSwsLCksLCwpLCwpKSwsLCksLCksKSwpLywsLCwsLCwsLCwsKSwsLCksLCwsLCwsLP/AABEIAJgA6AMBIgACEQEDEQH/xAAbAAEAAgMBAQAAAAAAAAAAAAAAAwQBAgUGB//EAD0QAAEDAgQDBQUECAcAAAAAAAEAAhEDIQQSMUEFUWEGInGBkRMyobHBFVLR8AcUI0JDU2LxFjNygpKisv/EABkBAQEBAQEBAAAAAAAAAAAAAAABAgMEBf/EACARAQEAAgICAgMAAAAAAAAAAAABAhESIRMxQVEDIjL/2gAMAwEAAhEDEQA/APuKIiAiIgIiICIiAiIgIiICIiAiIgIiICIiAiIgIiICIiAiIgIiICIiAiIgIiICwSjnQJK5mKxRd4bTIHmd1nLLSybW3cQZtLuo09VoeJtGx/6/iuScRrLoyi5F2i0m+gspGVszQ4QAdNDmB3BXLyOnBfHGGfdd5CfkVJ9ot5H4fiucHj92JFrLTNLg2QHG5EyY8k8lTg6juJNAuD6LLuIsA3VKkGC1/GT5qPEFoOpO4sPnF/BXmnFf+1qcxJncRMePJb/aDOvouC/GhgJMNmJMS5x0FhcrTCYOCCzMGgkkEkl5/qJudeanla4PQniNMamFluPYdD8CuX7drbPmerTBvtPiFLUDXAhhgxEwLT0NlfKzwdE4xkxmE6x0OifrbPvCy5D6ABIeM0iRbWDqRuoX4tlOmX1MoA1LfTzudFPKvB6ClWa73SD4GVuvmOJ7ZPZVLqTQG35iT1+K9d2V7VtxbSCA2oLluxHMfULeOe+mbjp6BERdGRERAREQEREBERAREQEREHL4xjg2G+BPgqdNxc27rXj+y53F62ao6OZufvcvSFpQxpYQwBzi8HKSIptMHMSZ1AGkLx55/s9GOPTohrQ1wc5oixMGDOxWjYIBYWkWAHes0Hl+6udUrNpFtMhzpAh14c+d9tjM9Fe/Xw6zGEzroIP91jlPTWl2g151hl9Bclu2u63rezae973M6gHryXOpY54b+1MOcXARJi/cFhOm5VPHMDg1ueGky9sWdOwJ0ul/JJCY7vbo18M50EPyNBmRo5hiQ4ag8iCt6Ra0ua1h6ZiXOII965sOigw1UMGUy1ugnQDoeSziaQAzF5dlHvd24mYMQDsPNJetw18JMOKbon3i0Xggm11Zw+CyDuZ/9zifmVUaS7XSfz4K5Rs2JO+pm3LwWpO0qSmx2pg30MaHWPiUcQ0yTMW8LqmMc5jj7SDoWBogtEXa6dTN5HNbYOu7vOe6xJJ1hv3QOdvim4mm/EWFzH5nEMym7Iltvezar592g4vneaVN5LGga2zP3IjyC97jKmRjqjahENkAZcp8o3Xy6lTipnILgQY0kkmY05lY1eW2t9aZxAs2REtE2JkkmfmNgrHC+JmjVY6nYsI851B5gz8VTqYiBczyHzv9ELC6CDEwDYREHbYA/RdNsa+32/CYkVKbXt0cA4eBEqZeZ/R7inOwYa8y6m5zT4E5m/Ar0y9cu5txoiIqgiIgIiICIiAiIgLSs+Gk8gT6BbqLFsmm8c2uHqCg+fV681mNgEOBdmk372g21hWA8uE6Ee64GR16bQqjSDBIAI03g8wNlgYiA4DQAnlbUwF87X29u197tBmcTMt0BvtygLXCPLC5z3yZktAMNmBbeAB81yaGPNQ91xa1hAuB3gQbDcRIurbKgbAHhcz6k3KntdfC9xOq5zGvp1WMAcDmIzBzD7wgkajQzbkUZjAObm/fAOUfkqhVqMc3JUBDDYZZEHkRsqj3ZBDJDJAJLnPd7OOvXkpaSfD0LqxcGk5t806A8oGp3VevibhodFiS8AGDa8G2h3CpYfEOytYHDWTAsRzuTOwWW8SpCqQ6MwAu75N+GitNadNsEi3umdXAGw73XzVivjsoMgbazlid4+S87isWxxFKqwkFwyGcp5y0yCCFcw+LElsm1hNvPW6SpZHRo46o+zw0EH3gNJ6E6xss0s7fdqNyNJhpBcSSDYunYmeeyoUsUQ2Q14MmCYh0ugQZuDZSUqj20xb9obvj75N4nUbeSURcWxhOHe5oAHuuadWnNEtjVeXNQACNASItOtx0sF3uOE/q7jzc2R5wT8vReWqVf2hAuAMx0htoiZ13WsOsdueXd0jqEOc64nf+kG8dOfNSYYkdbwfCFphwGkuAA3dA1MxM9BbyWzm5TIuHESNwT9IWkfQf0cvtiBtLD6hw+i9mvD/oypwMR4sHwdHwIXuF68P5cL7ERFtBERAREQEREBERAREQfMOIk069SmQbOMQNRrZc6Q4kzMnygQHN8ddF6ft7ws+0bUFg4QTez2i0xzH/AJXh8Vw0SMpIBzA5RFjrv4+q8GcsunrwssdejUBbYAHSQADE6Gyy95LiOk/kqpQeG87bakD6rZldrnEtdNtfNTXS7TZyO8XODIO405kc+Sko4ljhlMwBAOxAEe9uVQ+0srIrACJuNHAG0Dn0UFVzXOfLoaQ3UZRpMyg6rOJs9pIIAm+3d5jpPyVitW/aRawkSAYvY+K45rnvDLIAsWwc3QA6WVhlWATlEajLd08tUNupWrZxFQZhNtiD4qviGhzSGBocbCw228NfVUjiA/uEWcDM7iw+qmpjKyG22DhrbmTulJdLbHkMaIawGwbI7kDS1pjQKLiPGntLG5S5rjBuAW8wOZMKGtVc4aibZrTmE66yCo8U4Oa4OY107u2OxnX0WbLpqWb7W+K4kVMM5rSRYdCDI2PL6Lz2IwrcjWyfeJOWRIDSPIEm/grXD8KGNfJkySZEQ0iIAmwtr1VfNfUXMCTBAOg+q1jetM5TVYe0AXvmJEHX3Z5XNjyQVpjKCQbCbZet7wFLJJAsY709Y066rSpVgkESDcHobxHPZbc30j9HWFLcM9ztXVDfo0ADxXq1z+AYM0sNSYdQ0F3+p1z8SugvZjNRwoiIqgiIgIiICIiAiIgIiIK3EcA2tTdTfo4a7g7EdQV8i4/w+ph6pp1JjUR3czQbODtfzC+ylcHtLgadVmSo0P3A3aeYdsueeEybxy0+SYnEmIpvyuGm8idFYwmKDm63Fz4zqDF7q9j+x9Qf5c9Ab/GFyKvCcWz+Hm8yuPju3TnFs4kRJiJFzz03Wtd+YHqI2gjkVx8Q7Eic2Hf67+mqq/adRv8AAf1v9U8dJnHoW4qABYmIGXQja60OLIb3tN9gCNpXnncb1zUqg3kc/Vbt7RiILKn/AB39Vm/jrXOPTU8cLWBjlEwdfFT1eIAxqYsG6X9F5Kl2kYP3XgnXuqxT7T0oNnT1adecpwqbjsjFEPcTJBPwgRb8FJS4hmb7zB3iNILYOmtz1XJ/xBSdEujyKzT4hSmQ9u9ojXyUuFa5RK+iXSajogkyHEARpAmIjmp8IQ6XNcC515P7wixjlEaKqa4cLH4rIzMu0OnSwmfQaLMw1VuUrpDCubLs0zsPzI3XZ7H9n/b4przJZSAc8mYLp7rI5yJPRVez3AcVinCGZGT3qjrCOQbq4/mV9V4Zw1lCmGM8ydXHcnqvRjhv243LS2iIu7kIiICIiAiIgIiICIiAiIghxFbKLanT8Vy30pM6/nmrta5UOQrNais6hyRuHEaBXBTTIoKDsC06tHooqnCaW7G+gXT9jzWPZoOM/s7QOtNvoFE7sthz/Cb6Lv8As0NNB5z/AAbhv5Q9Ah7F4b+U1ekDFnIg8wex2F/lD0WzOyOH19kF6MUk9kEHCZ2coDSm30CnpcKp7NHoun7HkshiCvh6JYZbb6rr0auYT6qhlKmwzod4rURdREVQREQEREBERAREQEREBavNlstXIIci1yqaEyqKiyplUmVZhBDlWfZqWFiFBEKazlUuVA1URFiZVJCZUEZYtXBTwmVQQZLLGRTuatYVEWVAxS5UyoicIsN0WVQREQEREBERAREQEREBYKyiDWEhZhZQawkLZEGsJC2RBiFiFsiDWEhbIg1hIWyINSFiFskINYSFskIAWURAREQEREBERAREQEREBERAREQEREBERAREQEREBERAREQEREBERAREQEREBERB/9k="/>
          <p:cNvSpPr>
            <a:spLocks noChangeAspect="1" noChangeArrowheads="1"/>
          </p:cNvSpPr>
          <p:nvPr/>
        </p:nvSpPr>
        <p:spPr bwMode="auto">
          <a:xfrm>
            <a:off x="63500" y="-704850"/>
            <a:ext cx="2209800" cy="1447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Rectangle 1027"/>
          <p:cNvSpPr txBox="1">
            <a:spLocks noChangeArrowheads="1"/>
          </p:cNvSpPr>
          <p:nvPr/>
        </p:nvSpPr>
        <p:spPr bwMode="auto">
          <a:xfrm>
            <a:off x="1142976" y="1071546"/>
            <a:ext cx="5715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55600" marR="0" lvl="0" indent="-3556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Bouchons en liège naturel</a:t>
            </a:r>
            <a:r>
              <a:rPr kumimoji="0" lang="fr-FR" sz="24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ou colmaté</a:t>
            </a: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rgbClr val="556A2C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14026" name="AutoShape 10" descr="data:image/jpeg;base64,/9j/4AAQSkZJRgABAQAAAQABAAD/2wCEAAkGBhQSERUUExQWFRQVGRgYFxYYFRwdFxcYHR8cFxcYFxccHCYlGiUjIRcaIjEjJCcqLCwsGR4xNTAqNSYrLCkBCQoKDgwOGQ8PGi8kHyQsNCksNCksLioqLC0pLSwpLC0sKSkpLCksKSwpKSkpLCwsKSkpLCwsKSkpKSwsLCwpLP/AABEIAE4AeAMBIgACEQEDEQH/xAAcAAACAgMBAQAAAAAAAAAAAAAEBQAGAQIDBwj/xAA4EAABAgQEBAUCBAUFAQAAAAABAhEAAxIhBDFBUQUGImETMnGBkVKhByOx8BZCYoLBFTRjktEU/8QAGQEAAwEBAQAAAAAAAAAAAAAAAQIEAwAF/8QAJREAAgIBBAEEAwEAAAAAAAAAAAECEQMSITFBUQQTYYEiIzIU/9oADAMBAAIRAxEAPwD2CJEhbxXGMKQW+ojP0iOUtKsqitTpDAzBuPkRkGKPxHiSitOHlKaatJWpesqUC1Q/qUbJfudIOwUlKBSkOLF7kk7lRNz3if8A0V0a+z8lriRSuK8XElD+NQpRKUVTFBBUzmo6MPeNeGc0TFMKpsxRyCEJoZnqCzcjuc8s4ZZ4voHtMu8SK3/E6xnLWOl2KLv9OY6u0dp/MqkIqMlah2sQN6XJ7WeCs0BXjY+iQm/idDpHhzaiHaghhk5qZr2bOCpfGpZ+sb9BtGiyRfYHFoPiQGni8k/zgeoI/UCO8rFIUHStKhuFA/oYbUhaOsSJEgnEiRIkccccXiAhBUdBFWmYl7qs5JJfa5hpzNiGSlP1GKFzEPAwc5KFKJWFAFSnNc5YSWt3iTPbkolGJUmw3lceKhWKU9WKWVsc0yh0yUjsEh/VRh1i55pDEpsS4YEAZue+0AYICUhKHIoAA7BICUgCOcxISMnc2qvmcv3lEM5W2ymMeg3BJFKFAli5Y3cm7nfWN5uKShRWwu/ue59hHLErKJZITWuWLAWqOw9YHWkTAXcAZNYhWrHtlCcDJXydsJxNM5FUtSZgFirZWflGTbQQg0jpsane1s/83gSVgpcrw6QUgEkMLnQju7gRusk0hQCafM2b/S5tkdIF1wdSN8PZQJKlBuguAlzmdSczf9YM/wDuA3UBnZm0cb63gAYtKAqYssLX0qekJtd3Ye8bcOS0snYBnzG/xDamBoOcFLpLkuxc5Qs43xDwpctKAFTp6/ClIKQXURdZB/lRmSbNpHUzbgBi4NN89nGcK8ErxuJzphujByxh5e3irFc5Xxb3EbY6dt8Izla+xzw7CnCyyKipnUuatRUtZ3Jf4AAA2jaRxueVBVTC/RZvRRjlxKfdCDcPfvs8aUg5g3fqGj9IJ9QftDxm+WwOK4oumDxPiISrcfB1iQHwNXQU7GJHoxdqyJ7MT82TPzEAb/EU3mucKJV2Bn4cEnIMoqBPuBFo5yU05HdxFO5qQE4epRKgmZKVcCwC0/a8S5b91eCjHWhjyXixMTWnqYqFtcwD+9o4T1rExIAZIPUXD3bTa/zGuBSA4SKQCQRq8brV1eYd/QDftEDRWnuFzMUXIAYM4L2Obt3EZxAKgE1MVgMrbLIQJNWyQQXS4GtibAfu0C8Qx5SopCFlSk2WlNkJyd38wvaBTZ3A/wDHs5csAB/n3MCzZ5IOdRd7aZOG2tAXDcbWmYQkhFXTU7l2JJfu8Gy5hJta2ZP6CA1ewLo1VI6/EWokIAUmXakGwdtTb2cxsvEmghIAHmI0Bz6RlfX0hXxnGCYJklK1IWVJSSNRmw7F2JeJwGbOoUic5UhRZZAZSD5W3bvsIOl1uw2OMKulb5JAKlHOwYv2hTyV/tEzVeaeuZPVu61kgn+0CNuPYinCzlDzJkzb+qaT85xvgE+HIkoBZpKALZdI/wDY1TrHt2xK/PcZJwf5hmVXUR6U7N+84MlG2XtAPDkiZKlrzUpuoaXf2yg4zBUBqQS3YMD+o+Y0h8iS5HXL9gpIyDD4ESM8AHnPeJHoQ2iiKXIq58wJVLC05pY/F4pOKWjEyFoJ8ySkj6SRm3YsfaPXMZhRMSUnWPNeN/h4sLKpZZ9o5wUqDGWmxLwrjClS0OkVh0zQ9xMTY27s/vDhUxK5WqLOzh96Ts8VzF8mT0kllOWcgkEtk7ZwJMkYpGZV6kO420jCXpbdo1j6hdlnXPIdIAOTX01f0+8Zn0KmMpKuopUC5ACkhgBe27axUV8TxA8yUlssx85xJnMU0hKVSU0i5uSytCGjJ+ln0arPF9ltK3qQK9WmBmtqd29I1wYARSBkA4Ic1d93iuyeaiGFIezOqlI0N1B/gHOC8JxtdTiWm/V0zRZy2TXLXjP2Z+B9cRrPm00vYA29Bv7tBWHdRqtYEDMWJBu+riKli+K4hMoTJgCQgVNTWXu6Zi6wWUWuAftFg4biSpKFughQdRBcPakJ7B1CrtAlicdwqaexjmNL4LFZg+GpX2FvtDKWfypJ/wCNBH/UQv4lIMyXNSL1ypiBdg5SWtrdoDw09a8Fh1S1pcykPWSbgU6G1x8QYr9f2B/2WfgaaJQTlao/3ElxDC1T2qAtuxv8WH2hTy0onDoMwuu4UW7k5e8M5528ymT/AIEMlbSEk6ssfLyPyn+ovEg3AyaZaRsIkegtiM7xDEiRwTRUlJzA+IGncIlKzSPiDIkcChDieTZC/wCUfEKcT+HEo5Wi6RINs6jzbE/hf9JhPivw2mJuBHsLxgiDqBpPC8XyXPAYgkbaQu/0KdLayuk2ckj0pdiI+g1SgcxHCZw2WrNIgbeA7+Tw6VxWehIBSC2rEfAjPA+LiUhUpaSEVFUs501FykhsgciNNI9jncryVZpELMXyFIVkGhHjg1VDa58lQ4VzDIQ4rABJId89QzdofcuJViZ3iMRLTZL6/wBRjEr8OpQW72i5YDAJlJCUgQsccY8HSnKQUBGIzEjQB//Z"/>
          <p:cNvSpPr>
            <a:spLocks noChangeAspect="1" noChangeArrowheads="1"/>
          </p:cNvSpPr>
          <p:nvPr/>
        </p:nvSpPr>
        <p:spPr bwMode="auto">
          <a:xfrm>
            <a:off x="63500" y="-361950"/>
            <a:ext cx="1143000" cy="7429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14028" name="AutoShape 12" descr="data:image/jpeg;base64,/9j/4AAQSkZJRgABAQAAAQABAAD/2wCEAAkGBhQSERUUExQWFRQVGRgYFxYYFRwdFxcYHR8cFxcYFxccHCYlGiUjIRcaIjEjJCcqLCwsGR4xNTAqNSYrLCkBCQoKDgwOGQ8PGi8kHyQsNCksNCksLioqLC0pLSwpLC0sKSkpLCksKSwpKSkpLCwsKSkpLCwsKSkpKSwsLCwpLP/AABEIAE4AeAMBIgACEQEDEQH/xAAcAAACAgMBAQAAAAAAAAAAAAAEBQAGAQIDBwj/xAA4EAABAgQEBAUCBAUFAQAAAAABAhEAAxIhBDFBUQUGImETMnGBkVKhByOx8BZCYoLBFTRjktEU/8QAGQEAAwEBAQAAAAAAAAAAAAAAAQIEAwAF/8QAJREAAgIBBAEEAwEAAAAAAAAAAAECEQMSITFBUQQTYYEiIzIU/9oADAMBAAIRAxEAPwD2CJEhbxXGMKQW+ojP0iOUtKsqitTpDAzBuPkRkGKPxHiSitOHlKaatJWpesqUC1Q/qUbJfudIOwUlKBSkOLF7kk7lRNz3if8A0V0a+z8lriRSuK8XElD+NQpRKUVTFBBUzmo6MPeNeGc0TFMKpsxRyCEJoZnqCzcjuc8s4ZZ4voHtMu8SK3/E6xnLWOl2KLv9OY6u0dp/MqkIqMlah2sQN6XJ7WeCs0BXjY+iQm/idDpHhzaiHaghhk5qZr2bOCpfGpZ+sb9BtGiyRfYHFoPiQGni8k/zgeoI/UCO8rFIUHStKhuFA/oYbUhaOsSJEgnEiRIkccccXiAhBUdBFWmYl7qs5JJfa5hpzNiGSlP1GKFzEPAwc5KFKJWFAFSnNc5YSWt3iTPbkolGJUmw3lceKhWKU9WKWVsc0yh0yUjsEh/VRh1i55pDEpsS4YEAZue+0AYICUhKHIoAA7BICUgCOcxISMnc2qvmcv3lEM5W2ymMeg3BJFKFAli5Y3cm7nfWN5uKShRWwu/ue59hHLErKJZITWuWLAWqOw9YHWkTAXcAZNYhWrHtlCcDJXydsJxNM5FUtSZgFirZWflGTbQQg0jpsane1s/83gSVgpcrw6QUgEkMLnQju7gRusk0hQCafM2b/S5tkdIF1wdSN8PZQJKlBuguAlzmdSczf9YM/wDuA3UBnZm0cb63gAYtKAqYssLX0qekJtd3Ye8bcOS0snYBnzG/xDamBoOcFLpLkuxc5Qs43xDwpctKAFTp6/ClIKQXURdZB/lRmSbNpHUzbgBi4NN89nGcK8ErxuJzphujByxh5e3irFc5Xxb3EbY6dt8Izla+xzw7CnCyyKipnUuatRUtZ3Jf4AAA2jaRxueVBVTC/RZvRRjlxKfdCDcPfvs8aUg5g3fqGj9IJ9QftDxm+WwOK4oumDxPiISrcfB1iQHwNXQU7GJHoxdqyJ7MT82TPzEAb/EU3mucKJV2Bn4cEnIMoqBPuBFo5yU05HdxFO5qQE4epRKgmZKVcCwC0/a8S5b91eCjHWhjyXixMTWnqYqFtcwD+9o4T1rExIAZIPUXD3bTa/zGuBSA4SKQCQRq8brV1eYd/QDftEDRWnuFzMUXIAYM4L2Obt3EZxAKgE1MVgMrbLIQJNWyQQXS4GtibAfu0C8Qx5SopCFlSk2WlNkJyd38wvaBTZ3A/wDHs5csAB/n3MCzZ5IOdRd7aZOG2tAXDcbWmYQkhFXTU7l2JJfu8Gy5hJta2ZP6CA1ewLo1VI6/EWokIAUmXakGwdtTb2cxsvEmghIAHmI0Bz6RlfX0hXxnGCYJklK1IWVJSSNRmw7F2JeJwGbOoUic5UhRZZAZSD5W3bvsIOl1uw2OMKulb5JAKlHOwYv2hTyV/tEzVeaeuZPVu61kgn+0CNuPYinCzlDzJkzb+qaT85xvgE+HIkoBZpKALZdI/wDY1TrHt2xK/PcZJwf5hmVXUR6U7N+84MlG2XtAPDkiZKlrzUpuoaXf2yg4zBUBqQS3YMD+o+Y0h8iS5HXL9gpIyDD4ESM8AHnPeJHoQ2iiKXIq58wJVLC05pY/F4pOKWjEyFoJ8ySkj6SRm3YsfaPXMZhRMSUnWPNeN/h4sLKpZZ9o5wUqDGWmxLwrjClS0OkVh0zQ9xMTY27s/vDhUxK5WqLOzh96Ts8VzF8mT0kllOWcgkEtk7ZwJMkYpGZV6kO420jCXpbdo1j6hdlnXPIdIAOTX01f0+8Zn0KmMpKuopUC5ACkhgBe27axUV8TxA8yUlssx85xJnMU0hKVSU0i5uSytCGjJ+ln0arPF9ltK3qQK9WmBmtqd29I1wYARSBkA4Ic1d93iuyeaiGFIezOqlI0N1B/gHOC8JxtdTiWm/V0zRZy2TXLXjP2Z+B9cRrPm00vYA29Bv7tBWHdRqtYEDMWJBu+riKli+K4hMoTJgCQgVNTWXu6Zi6wWUWuAftFg4biSpKFughQdRBcPakJ7B1CrtAlicdwqaexjmNL4LFZg+GpX2FvtDKWfypJ/wCNBH/UQv4lIMyXNSL1ypiBdg5SWtrdoDw09a8Fh1S1pcykPWSbgU6G1x8QYr9f2B/2WfgaaJQTlao/3ElxDC1T2qAtuxv8WH2hTy0onDoMwuu4UW7k5e8M5528ymT/AIEMlbSEk6ssfLyPyn+ovEg3AyaZaRsIkegtiM7xDEiRwTRUlJzA+IGncIlKzSPiDIkcChDieTZC/wCUfEKcT+HEo5Wi6RINs6jzbE/hf9JhPivw2mJuBHsLxgiDqBpPC8XyXPAYgkbaQu/0KdLayuk2ckj0pdiI+g1SgcxHCZw2WrNIgbeA7+Tw6VxWehIBSC2rEfAjPA+LiUhUpaSEVFUs501FykhsgciNNI9jncryVZpELMXyFIVkGhHjg1VDa58lQ4VzDIQ4rABJId89QzdofcuJViZ3iMRLTZL6/wBRjEr8OpQW72i5YDAJlJCUgQsccY8HSnKQUBGIzEjQB//Z"/>
          <p:cNvSpPr>
            <a:spLocks noChangeAspect="1" noChangeArrowheads="1"/>
          </p:cNvSpPr>
          <p:nvPr/>
        </p:nvSpPr>
        <p:spPr bwMode="auto">
          <a:xfrm>
            <a:off x="63500" y="-361950"/>
            <a:ext cx="1143000" cy="7429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" name="Rectangle 1027"/>
          <p:cNvSpPr txBox="1">
            <a:spLocks noChangeArrowheads="1"/>
          </p:cNvSpPr>
          <p:nvPr/>
        </p:nvSpPr>
        <p:spPr bwMode="auto">
          <a:xfrm>
            <a:off x="1142976" y="1538575"/>
            <a:ext cx="5715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55600" marR="0" lvl="0" indent="-3556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Bouchons en liège aggloméré</a:t>
            </a:r>
          </a:p>
        </p:txBody>
      </p:sp>
      <p:sp>
        <p:nvSpPr>
          <p:cNvPr id="15" name="Rectangle 1027"/>
          <p:cNvSpPr txBox="1">
            <a:spLocks noChangeArrowheads="1"/>
          </p:cNvSpPr>
          <p:nvPr/>
        </p:nvSpPr>
        <p:spPr bwMode="auto">
          <a:xfrm>
            <a:off x="1142976" y="1967203"/>
            <a:ext cx="60722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55600" marR="0" lvl="0" indent="-3556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Bouchons techniques 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(liège + synthétiques)</a:t>
            </a: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7" name="Rectangle 1027"/>
          <p:cNvSpPr txBox="1">
            <a:spLocks noChangeArrowheads="1"/>
          </p:cNvSpPr>
          <p:nvPr/>
        </p:nvSpPr>
        <p:spPr bwMode="auto">
          <a:xfrm>
            <a:off x="1142976" y="2395831"/>
            <a:ext cx="60722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55600" marR="0" lvl="0" indent="-3556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Bouchons synthétiques</a:t>
            </a:r>
            <a:endParaRPr lang="fr-FR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027"/>
          <p:cNvSpPr txBox="1">
            <a:spLocks noChangeArrowheads="1"/>
          </p:cNvSpPr>
          <p:nvPr/>
        </p:nvSpPr>
        <p:spPr bwMode="auto">
          <a:xfrm>
            <a:off x="1142976" y="2824459"/>
            <a:ext cx="60722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55600" marR="0" lvl="0" indent="-3556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Capsules à vis</a:t>
            </a:r>
          </a:p>
        </p:txBody>
      </p:sp>
      <p:sp>
        <p:nvSpPr>
          <p:cNvPr id="19" name="Rectangle 1027"/>
          <p:cNvSpPr txBox="1">
            <a:spLocks noChangeArrowheads="1"/>
          </p:cNvSpPr>
          <p:nvPr/>
        </p:nvSpPr>
        <p:spPr bwMode="auto">
          <a:xfrm>
            <a:off x="1142976" y="3286124"/>
            <a:ext cx="60722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55600" marR="0" lvl="0" indent="-3556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lang="fr-FR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Capsules couronne</a:t>
            </a: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0" name="Rectangle 1027"/>
          <p:cNvSpPr txBox="1">
            <a:spLocks noChangeArrowheads="1"/>
          </p:cNvSpPr>
          <p:nvPr/>
        </p:nvSpPr>
        <p:spPr bwMode="auto">
          <a:xfrm>
            <a:off x="1142976" y="3753153"/>
            <a:ext cx="60722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55600" marR="0" lvl="0" indent="-3556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+mj-lt"/>
              <a:buAutoNum type="arabicPeriod" startAt="7"/>
              <a:tabLst/>
              <a:defRPr/>
            </a:pPr>
            <a:r>
              <a:rPr lang="fr-FR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Bouchon en verre</a:t>
            </a: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21" name="Picture 4" descr="http://t0.gstatic.com/images?q=tbn:ANd9GcSW-sATo3PtwnTo586pc8iHFOqGaXDrYSjkvPGaA7EUJrMTW6G31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15194" y="2857496"/>
            <a:ext cx="2057400" cy="1781175"/>
          </a:xfrm>
          <a:prstGeom prst="rect">
            <a:avLst/>
          </a:prstGeom>
          <a:noFill/>
        </p:spPr>
      </p:pic>
      <p:pic>
        <p:nvPicPr>
          <p:cNvPr id="22" name="Picture 12" descr="http://www.cepdivin.org/articles/phmargot015/04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58082" y="5072074"/>
            <a:ext cx="1381129" cy="1381131"/>
          </a:xfrm>
          <a:prstGeom prst="rect">
            <a:avLst/>
          </a:prstGeom>
          <a:noFill/>
        </p:spPr>
      </p:pic>
      <p:grpSp>
        <p:nvGrpSpPr>
          <p:cNvPr id="23" name="Groupe 14"/>
          <p:cNvGrpSpPr/>
          <p:nvPr/>
        </p:nvGrpSpPr>
        <p:grpSpPr>
          <a:xfrm>
            <a:off x="1357290" y="4857760"/>
            <a:ext cx="5187470" cy="1657352"/>
            <a:chOff x="1428728" y="4929198"/>
            <a:chExt cx="5187470" cy="1657352"/>
          </a:xfrm>
        </p:grpSpPr>
        <p:pic>
          <p:nvPicPr>
            <p:cNvPr id="24" name="Picture 14" descr="http://t3.gstatic.com/images?q=tbn:ANd9GcQhEzQQclrwKxs1XPPjOuSzdiPR9qdj2JfodAxVQfBx_pvEdVr-R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428728" y="4929198"/>
              <a:ext cx="2486028" cy="1657352"/>
            </a:xfrm>
            <a:prstGeom prst="rect">
              <a:avLst/>
            </a:prstGeom>
            <a:noFill/>
          </p:spPr>
        </p:pic>
        <p:pic>
          <p:nvPicPr>
            <p:cNvPr id="25" name="Picture 16" descr="Bouchon de verre VinoLock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143372" y="4929198"/>
              <a:ext cx="2472826" cy="1643074"/>
            </a:xfrm>
            <a:prstGeom prst="rect">
              <a:avLst/>
            </a:prstGeom>
            <a:noFill/>
          </p:spPr>
        </p:pic>
      </p:grpSp>
      <p:pic>
        <p:nvPicPr>
          <p:cNvPr id="26" name="Picture 2" descr="http://t0.gstatic.com/images?q=tbn:ANd9GcSEwFQDyjMv5wBz6sShJ8DqHn_0ins7IeI1cTPjB3FEFjlgMlrKv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51095" y="642918"/>
            <a:ext cx="1378623" cy="2071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Autres vinifications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Les vins rosés</a:t>
            </a:r>
          </a:p>
          <a:p>
            <a:pPr>
              <a:spcBef>
                <a:spcPts val="1200"/>
              </a:spcBef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Les vins effervescents </a:t>
            </a:r>
          </a:p>
          <a:p>
            <a:pPr>
              <a:spcBef>
                <a:spcPts val="1200"/>
              </a:spcBef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Les vins liquoreux</a:t>
            </a:r>
          </a:p>
          <a:p>
            <a:pPr>
              <a:spcBef>
                <a:spcPts val="1200"/>
              </a:spcBef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Les vins de liqueur</a:t>
            </a:r>
          </a:p>
          <a:p>
            <a:pPr>
              <a:spcBef>
                <a:spcPts val="1200"/>
              </a:spcBef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Les vins de voile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214414" y="1655612"/>
            <a:ext cx="7848600" cy="4416594"/>
          </a:xfrm>
        </p:spPr>
        <p:txBody>
          <a:bodyPr>
            <a:spAutoFit/>
          </a:bodyPr>
          <a:lstStyle/>
          <a:p>
            <a:pPr marL="361950" indent="-361950">
              <a:spcBef>
                <a:spcPts val="600"/>
              </a:spcBef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Type intermédiaire entre le vin blanc et le vin rouge </a:t>
            </a:r>
            <a:br>
              <a:rPr lang="fr-FR" sz="2400" dirty="0" smtClean="0">
                <a:latin typeface="Arial" pitchFamily="34" charset="0"/>
                <a:cs typeface="Arial" pitchFamily="34" charset="0"/>
              </a:rPr>
            </a:br>
            <a:r>
              <a:rPr lang="fr-FR" sz="2400" dirty="0" smtClean="0">
                <a:latin typeface="Arial" pitchFamily="34" charset="0"/>
                <a:cs typeface="Arial" pitchFamily="34" charset="0"/>
              </a:rPr>
              <a:t>mais </a:t>
            </a:r>
            <a:r>
              <a:rPr lang="fr-FR" sz="2400" u="sng" dirty="0" smtClean="0">
                <a:latin typeface="Arial" pitchFamily="34" charset="0"/>
                <a:cs typeface="Arial" pitchFamily="34" charset="0"/>
              </a:rPr>
              <a:t>ce n’est pas un mélange de vin blanc et de vin rouge</a:t>
            </a:r>
          </a:p>
          <a:p>
            <a:pPr marL="361950" indent="-361950">
              <a:spcBef>
                <a:spcPts val="600"/>
              </a:spcBef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Caractérisés par la présence d’une petite quantité d’anthocyanes et un peu de tanins</a:t>
            </a:r>
            <a:br>
              <a:rPr lang="fr-FR" sz="2400" dirty="0" smtClean="0">
                <a:latin typeface="Arial" pitchFamily="34" charset="0"/>
                <a:cs typeface="Arial" pitchFamily="34" charset="0"/>
              </a:rPr>
            </a:br>
            <a:r>
              <a:rPr lang="fr-FR" sz="2400" dirty="0" smtClean="0">
                <a:latin typeface="Arial" pitchFamily="34" charset="0"/>
                <a:cs typeface="Arial" pitchFamily="34" charset="0"/>
              </a:rPr>
              <a:t>(plus que les blancs, moins que les rouges)</a:t>
            </a:r>
          </a:p>
          <a:p>
            <a:pPr marL="361950" indent="-361950">
              <a:spcBef>
                <a:spcPts val="600"/>
              </a:spcBef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La couleur joue un rôle important dans l’appréciation des vins rosés</a:t>
            </a:r>
          </a:p>
          <a:p>
            <a:pPr marL="361950" indent="-361950">
              <a:spcBef>
                <a:spcPts val="600"/>
              </a:spcBef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Vinification : courte macération</a:t>
            </a:r>
          </a:p>
          <a:p>
            <a:pPr marL="762000" lvl="1" indent="-361950">
              <a:spcBef>
                <a:spcPts val="60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Soit au moment du pressurage (rosé de pressurage direct)</a:t>
            </a:r>
          </a:p>
          <a:p>
            <a:pPr marL="762000" lvl="1" indent="-361950">
              <a:spcBef>
                <a:spcPts val="60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Soit par une courte cuvaison (rosé de macération)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142976" y="230667"/>
            <a:ext cx="4786346" cy="769441"/>
          </a:xfrm>
        </p:spPr>
        <p:txBody>
          <a:bodyPr wrap="square">
            <a:spAutoFit/>
          </a:bodyPr>
          <a:lstStyle/>
          <a:p>
            <a:r>
              <a:rPr lang="fr-FR" sz="4400" dirty="0" smtClean="0"/>
              <a:t>Les vins rosés</a:t>
            </a:r>
            <a:endParaRPr lang="fr-FR" sz="4400" dirty="0"/>
          </a:p>
        </p:txBody>
      </p:sp>
      <p:pic>
        <p:nvPicPr>
          <p:cNvPr id="4" name="Picture 7" descr="DSC_group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22" y="71438"/>
            <a:ext cx="3105410" cy="15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8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7" grpId="0" build="p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1071538" y="285728"/>
            <a:ext cx="8072462" cy="707886"/>
          </a:xfrm>
        </p:spPr>
        <p:txBody>
          <a:bodyPr wrap="square">
            <a:spAutoFit/>
          </a:bodyPr>
          <a:lstStyle/>
          <a:p>
            <a:r>
              <a:rPr lang="fr-FR" dirty="0" smtClean="0">
                <a:latin typeface="Arial" charset="0"/>
              </a:rPr>
              <a:t>Vinification en rosé</a:t>
            </a:r>
            <a:endParaRPr lang="fr-FR" dirty="0">
              <a:latin typeface="Arial" charset="0"/>
            </a:endParaRPr>
          </a:p>
        </p:txBody>
      </p:sp>
      <p:grpSp>
        <p:nvGrpSpPr>
          <p:cNvPr id="2" name="Groupe 25"/>
          <p:cNvGrpSpPr/>
          <p:nvPr/>
        </p:nvGrpSpPr>
        <p:grpSpPr>
          <a:xfrm>
            <a:off x="1714480" y="1000108"/>
            <a:ext cx="7143800" cy="1104607"/>
            <a:chOff x="1714480" y="1000108"/>
            <a:chExt cx="7143800" cy="1104607"/>
          </a:xfrm>
        </p:grpSpPr>
        <p:sp>
          <p:nvSpPr>
            <p:cNvPr id="4" name="Rectangle 3"/>
            <p:cNvSpPr/>
            <p:nvPr/>
          </p:nvSpPr>
          <p:spPr>
            <a:xfrm>
              <a:off x="1714480" y="1000108"/>
              <a:ext cx="7143800" cy="461665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Récolte, transport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714480" y="1643050"/>
              <a:ext cx="7143800" cy="461665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Travail du raisin (foulage, </a:t>
              </a:r>
              <a:r>
                <a:rPr lang="fr-FR" dirty="0" err="1" smtClean="0">
                  <a:solidFill>
                    <a:schemeClr val="tx1"/>
                  </a:solidFill>
                </a:rPr>
                <a:t>éraflage</a:t>
              </a:r>
              <a:r>
                <a:rPr lang="fr-FR" dirty="0" smtClean="0">
                  <a:solidFill>
                    <a:schemeClr val="tx1"/>
                  </a:solidFill>
                </a:rPr>
                <a:t>)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cxnSp>
          <p:nvCxnSpPr>
            <p:cNvPr id="24" name="Connecteur droit avec flèche 23"/>
            <p:cNvCxnSpPr>
              <a:stCxn id="4" idx="2"/>
              <a:endCxn id="18" idx="0"/>
            </p:cNvCxnSpPr>
            <p:nvPr/>
          </p:nvCxnSpPr>
          <p:spPr>
            <a:xfrm rot="5400000">
              <a:off x="5195742" y="1552411"/>
              <a:ext cx="181277" cy="1588"/>
            </a:xfrm>
            <a:prstGeom prst="straightConnector1">
              <a:avLst/>
            </a:prstGeom>
            <a:ln w="38100">
              <a:solidFill>
                <a:srgbClr val="0000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e 36"/>
          <p:cNvGrpSpPr/>
          <p:nvPr/>
        </p:nvGrpSpPr>
        <p:grpSpPr>
          <a:xfrm>
            <a:off x="1714480" y="4857760"/>
            <a:ext cx="7143800" cy="2001035"/>
            <a:chOff x="1714480" y="4857760"/>
            <a:chExt cx="7143800" cy="2001035"/>
          </a:xfrm>
        </p:grpSpPr>
        <p:sp>
          <p:nvSpPr>
            <p:cNvPr id="7" name="Rectangle 6"/>
            <p:cNvSpPr/>
            <p:nvPr/>
          </p:nvSpPr>
          <p:spPr>
            <a:xfrm>
              <a:off x="1714480" y="4857760"/>
              <a:ext cx="7143800" cy="461665"/>
            </a:xfrm>
            <a:prstGeom prst="rect">
              <a:avLst/>
            </a:prstGeom>
            <a:solidFill>
              <a:srgbClr val="FFCCFF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Fermentation alcoolique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1714480" y="5539103"/>
              <a:ext cx="7143800" cy="461665"/>
            </a:xfrm>
            <a:prstGeom prst="rect">
              <a:avLst/>
            </a:prstGeom>
            <a:solidFill>
              <a:srgbClr val="FFCCFF">
                <a:alpha val="50000"/>
              </a:srgbClr>
            </a:solidFill>
            <a:ln>
              <a:solidFill>
                <a:srgbClr val="FF0000">
                  <a:alpha val="70000"/>
                </a:srgbClr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Ferment. </a:t>
              </a:r>
              <a:r>
                <a:rPr lang="fr-FR" dirty="0" err="1" smtClean="0">
                  <a:solidFill>
                    <a:schemeClr val="tx1"/>
                  </a:solidFill>
                </a:rPr>
                <a:t>malolactique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714480" y="6215082"/>
              <a:ext cx="7143800" cy="461665"/>
            </a:xfrm>
            <a:prstGeom prst="rect">
              <a:avLst/>
            </a:prstGeom>
            <a:solidFill>
              <a:srgbClr val="CCECFF"/>
            </a:solidFill>
            <a:ln>
              <a:solidFill>
                <a:srgbClr val="00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Conservation, clarification, stabilisation, élevage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cxnSp>
          <p:nvCxnSpPr>
            <p:cNvPr id="25" name="Connecteur droit avec flèche 24"/>
            <p:cNvCxnSpPr>
              <a:stCxn id="9" idx="2"/>
            </p:cNvCxnSpPr>
            <p:nvPr/>
          </p:nvCxnSpPr>
          <p:spPr>
            <a:xfrm rot="5400000">
              <a:off x="5195753" y="6767374"/>
              <a:ext cx="181255" cy="1588"/>
            </a:xfrm>
            <a:prstGeom prst="straightConnector1">
              <a:avLst/>
            </a:prstGeom>
            <a:ln w="38100">
              <a:solidFill>
                <a:srgbClr val="0000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avec flèche 28"/>
            <p:cNvCxnSpPr>
              <a:stCxn id="8" idx="2"/>
              <a:endCxn id="9" idx="0"/>
            </p:cNvCxnSpPr>
            <p:nvPr/>
          </p:nvCxnSpPr>
          <p:spPr>
            <a:xfrm rot="5400000">
              <a:off x="5179223" y="6107925"/>
              <a:ext cx="214314" cy="1588"/>
            </a:xfrm>
            <a:prstGeom prst="straightConnector1">
              <a:avLst/>
            </a:prstGeom>
            <a:ln w="38100">
              <a:solidFill>
                <a:srgbClr val="0000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avec flèche 31"/>
            <p:cNvCxnSpPr>
              <a:stCxn id="7" idx="2"/>
              <a:endCxn id="8" idx="0"/>
            </p:cNvCxnSpPr>
            <p:nvPr/>
          </p:nvCxnSpPr>
          <p:spPr>
            <a:xfrm rot="5400000">
              <a:off x="5176541" y="5429264"/>
              <a:ext cx="219678" cy="1588"/>
            </a:xfrm>
            <a:prstGeom prst="straightConnector1">
              <a:avLst/>
            </a:prstGeom>
            <a:ln w="38100">
              <a:solidFill>
                <a:srgbClr val="0000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e 32"/>
          <p:cNvGrpSpPr/>
          <p:nvPr/>
        </p:nvGrpSpPr>
        <p:grpSpPr>
          <a:xfrm>
            <a:off x="4071934" y="2357430"/>
            <a:ext cx="2428892" cy="1786746"/>
            <a:chOff x="4071934" y="2357430"/>
            <a:chExt cx="2428892" cy="1786746"/>
          </a:xfrm>
        </p:grpSpPr>
        <p:sp>
          <p:nvSpPr>
            <p:cNvPr id="20" name="Rectangle 19"/>
            <p:cNvSpPr/>
            <p:nvPr/>
          </p:nvSpPr>
          <p:spPr>
            <a:xfrm>
              <a:off x="4071934" y="2643182"/>
              <a:ext cx="2428892" cy="1077218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Macération </a:t>
              </a:r>
              <a:br>
                <a:rPr lang="fr-FR" dirty="0" smtClean="0">
                  <a:solidFill>
                    <a:schemeClr val="tx1"/>
                  </a:solidFill>
                </a:rPr>
              </a:br>
              <a:r>
                <a:rPr lang="fr-FR" sz="2000" dirty="0" smtClean="0">
                  <a:solidFill>
                    <a:schemeClr val="tx1"/>
                  </a:solidFill>
                </a:rPr>
                <a:t>(statique ou dynamique)</a:t>
              </a:r>
              <a:endParaRPr lang="fr-FR" sz="2000" dirty="0">
                <a:solidFill>
                  <a:schemeClr val="tx1"/>
                </a:solidFill>
              </a:endParaRPr>
            </a:p>
          </p:txBody>
        </p:sp>
        <p:cxnSp>
          <p:nvCxnSpPr>
            <p:cNvPr id="44" name="Connecteur droit avec flèche 43"/>
            <p:cNvCxnSpPr>
              <a:stCxn id="20" idx="2"/>
            </p:cNvCxnSpPr>
            <p:nvPr/>
          </p:nvCxnSpPr>
          <p:spPr>
            <a:xfrm rot="5400000">
              <a:off x="5074097" y="3931893"/>
              <a:ext cx="423776" cy="790"/>
            </a:xfrm>
            <a:prstGeom prst="straightConnector1">
              <a:avLst/>
            </a:prstGeom>
            <a:ln w="38100">
              <a:solidFill>
                <a:srgbClr val="0000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avec flèche 53"/>
            <p:cNvCxnSpPr>
              <a:endCxn id="20" idx="0"/>
            </p:cNvCxnSpPr>
            <p:nvPr/>
          </p:nvCxnSpPr>
          <p:spPr>
            <a:xfrm rot="5400000">
              <a:off x="5144298" y="2499512"/>
              <a:ext cx="285752" cy="1588"/>
            </a:xfrm>
            <a:prstGeom prst="straightConnector1">
              <a:avLst/>
            </a:prstGeom>
            <a:ln w="38100">
              <a:solidFill>
                <a:srgbClr val="0000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e 33"/>
          <p:cNvGrpSpPr/>
          <p:nvPr/>
        </p:nvGrpSpPr>
        <p:grpSpPr>
          <a:xfrm>
            <a:off x="6715140" y="2358224"/>
            <a:ext cx="2214578" cy="2499539"/>
            <a:chOff x="6715140" y="2358224"/>
            <a:chExt cx="2214578" cy="2499539"/>
          </a:xfrm>
        </p:grpSpPr>
        <p:sp>
          <p:nvSpPr>
            <p:cNvPr id="21" name="Rectangle 20"/>
            <p:cNvSpPr/>
            <p:nvPr/>
          </p:nvSpPr>
          <p:spPr>
            <a:xfrm>
              <a:off x="6715140" y="2643182"/>
              <a:ext cx="2214578" cy="830997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Cuve vinificat</a:t>
              </a:r>
              <a:r>
                <a:rPr lang="fr-FR" sz="2000" dirty="0" smtClean="0">
                  <a:solidFill>
                    <a:schemeClr val="tx1"/>
                  </a:solidFill>
                </a:rPr>
                <a:t>ion</a:t>
              </a:r>
              <a:r>
                <a:rPr lang="fr-FR" dirty="0" smtClean="0">
                  <a:solidFill>
                    <a:schemeClr val="tx1"/>
                  </a:solidFill>
                </a:rPr>
                <a:t> vin rouge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715140" y="3812449"/>
              <a:ext cx="2214578" cy="830997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Saignée </a:t>
              </a:r>
              <a:br>
                <a:rPr lang="fr-FR" dirty="0" smtClean="0">
                  <a:solidFill>
                    <a:schemeClr val="tx1"/>
                  </a:solidFill>
                </a:rPr>
              </a:br>
              <a:r>
                <a:rPr lang="fr-FR" dirty="0" smtClean="0">
                  <a:solidFill>
                    <a:schemeClr val="tx1"/>
                  </a:solidFill>
                </a:rPr>
                <a:t>(5 à 15%)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cxnSp>
          <p:nvCxnSpPr>
            <p:cNvPr id="35" name="Connecteur droit avec flèche 34"/>
            <p:cNvCxnSpPr>
              <a:stCxn id="22" idx="2"/>
            </p:cNvCxnSpPr>
            <p:nvPr/>
          </p:nvCxnSpPr>
          <p:spPr>
            <a:xfrm rot="5400000">
              <a:off x="7625974" y="4661307"/>
              <a:ext cx="214316" cy="178595"/>
            </a:xfrm>
            <a:prstGeom prst="straightConnector1">
              <a:avLst/>
            </a:prstGeom>
            <a:ln w="38100">
              <a:solidFill>
                <a:srgbClr val="0000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avec flèche 40"/>
            <p:cNvCxnSpPr>
              <a:stCxn id="21" idx="2"/>
              <a:endCxn id="22" idx="0"/>
            </p:cNvCxnSpPr>
            <p:nvPr/>
          </p:nvCxnSpPr>
          <p:spPr>
            <a:xfrm rot="5400000">
              <a:off x="7653294" y="3643314"/>
              <a:ext cx="338270" cy="1588"/>
            </a:xfrm>
            <a:prstGeom prst="straightConnector1">
              <a:avLst/>
            </a:prstGeom>
            <a:ln w="38100">
              <a:solidFill>
                <a:srgbClr val="0000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cteur droit avec flèche 57"/>
            <p:cNvCxnSpPr>
              <a:endCxn id="21" idx="0"/>
            </p:cNvCxnSpPr>
            <p:nvPr/>
          </p:nvCxnSpPr>
          <p:spPr>
            <a:xfrm rot="16200000" flipH="1">
              <a:off x="7662487" y="2483240"/>
              <a:ext cx="284958" cy="34926"/>
            </a:xfrm>
            <a:prstGeom prst="straightConnector1">
              <a:avLst/>
            </a:prstGeom>
            <a:ln w="38100">
              <a:solidFill>
                <a:srgbClr val="0000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e 35"/>
          <p:cNvGrpSpPr/>
          <p:nvPr/>
        </p:nvGrpSpPr>
        <p:grpSpPr>
          <a:xfrm>
            <a:off x="1714480" y="2105508"/>
            <a:ext cx="6072230" cy="2757616"/>
            <a:chOff x="1714480" y="2105508"/>
            <a:chExt cx="6072230" cy="2757616"/>
          </a:xfrm>
        </p:grpSpPr>
        <p:cxnSp>
          <p:nvCxnSpPr>
            <p:cNvPr id="38" name="Connecteur droit avec flèche 37"/>
            <p:cNvCxnSpPr>
              <a:stCxn id="5" idx="2"/>
            </p:cNvCxnSpPr>
            <p:nvPr/>
          </p:nvCxnSpPr>
          <p:spPr>
            <a:xfrm rot="16200000" flipH="1">
              <a:off x="4051392" y="4699707"/>
              <a:ext cx="219678" cy="107156"/>
            </a:xfrm>
            <a:prstGeom prst="straightConnector1">
              <a:avLst/>
            </a:prstGeom>
            <a:ln w="38100">
              <a:solidFill>
                <a:srgbClr val="0000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ectangle 4"/>
            <p:cNvSpPr/>
            <p:nvPr/>
          </p:nvSpPr>
          <p:spPr>
            <a:xfrm>
              <a:off x="1714480" y="4181781"/>
              <a:ext cx="4786346" cy="461665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Pressurage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cxnSp>
          <p:nvCxnSpPr>
            <p:cNvPr id="47" name="Connecteur droit avec flèche 46"/>
            <p:cNvCxnSpPr>
              <a:stCxn id="18" idx="2"/>
            </p:cNvCxnSpPr>
            <p:nvPr/>
          </p:nvCxnSpPr>
          <p:spPr>
            <a:xfrm rot="5400000">
              <a:off x="5160022" y="2231073"/>
              <a:ext cx="252717" cy="1588"/>
            </a:xfrm>
            <a:prstGeom prst="straightConnector1">
              <a:avLst/>
            </a:prstGeom>
            <a:ln w="38100">
              <a:solidFill>
                <a:srgbClr val="0000CC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eur droit avec flèche 50"/>
            <p:cNvCxnSpPr/>
            <p:nvPr/>
          </p:nvCxnSpPr>
          <p:spPr>
            <a:xfrm>
              <a:off x="2285984" y="2357430"/>
              <a:ext cx="5500726" cy="1588"/>
            </a:xfrm>
            <a:prstGeom prst="straightConnector1">
              <a:avLst/>
            </a:prstGeom>
            <a:ln w="38100">
              <a:solidFill>
                <a:srgbClr val="0000CC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cteur droit avec flèche 64"/>
            <p:cNvCxnSpPr/>
            <p:nvPr/>
          </p:nvCxnSpPr>
          <p:spPr>
            <a:xfrm rot="5400000">
              <a:off x="1393803" y="3249611"/>
              <a:ext cx="1785950" cy="1588"/>
            </a:xfrm>
            <a:prstGeom prst="straightConnector1">
              <a:avLst/>
            </a:prstGeom>
            <a:ln w="38100">
              <a:solidFill>
                <a:srgbClr val="0000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214414" y="928670"/>
            <a:ext cx="7848600" cy="5816977"/>
          </a:xfrm>
        </p:spPr>
        <p:txBody>
          <a:bodyPr>
            <a:spAutoFit/>
          </a:bodyPr>
          <a:lstStyle/>
          <a:p>
            <a:pPr marL="361950" indent="-361950">
              <a:spcBef>
                <a:spcPts val="0"/>
              </a:spcBef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Ils sont caractérisés par la présence de CO</a:t>
            </a:r>
            <a:r>
              <a:rPr lang="fr-FR" sz="24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br>
              <a:rPr lang="fr-FR" sz="2400" dirty="0" smtClean="0">
                <a:latin typeface="Arial" pitchFamily="34" charset="0"/>
                <a:cs typeface="Arial" pitchFamily="34" charset="0"/>
              </a:rPr>
            </a:br>
            <a:r>
              <a:rPr lang="fr-FR" sz="2400" dirty="0" smtClean="0">
                <a:latin typeface="Arial" pitchFamily="34" charset="0"/>
                <a:cs typeface="Arial" pitchFamily="34" charset="0"/>
              </a:rPr>
              <a:t>(gaz carbonique) en quantité plus ou moins élevée :</a:t>
            </a:r>
          </a:p>
          <a:p>
            <a:pPr marL="762000" lvl="1" indent="-361950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CO</a:t>
            </a:r>
            <a:r>
              <a:rPr lang="fr-FR" sz="20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&gt; 1 g/L = vin perlant</a:t>
            </a:r>
          </a:p>
          <a:p>
            <a:pPr marL="762000" lvl="1" indent="-361950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CO</a:t>
            </a:r>
            <a:r>
              <a:rPr lang="fr-FR" sz="20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&gt; 2 g/L  (soit 1 bar de surpression) = vin pétillant</a:t>
            </a:r>
          </a:p>
          <a:p>
            <a:pPr marL="762000" lvl="1" indent="-361950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CO</a:t>
            </a:r>
            <a:r>
              <a:rPr lang="fr-FR" sz="20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&gt; 3 bars de surpression = vin mousseux</a:t>
            </a:r>
          </a:p>
          <a:p>
            <a:pPr marL="985838" lvl="2" indent="-185738">
              <a:spcBef>
                <a:spcPts val="0"/>
              </a:spcBef>
            </a:pPr>
            <a:r>
              <a:rPr lang="fr-FR" sz="1800" dirty="0" smtClean="0">
                <a:latin typeface="Arial" pitchFamily="34" charset="0"/>
                <a:cs typeface="Arial" pitchFamily="34" charset="0"/>
              </a:rPr>
              <a:t>Champagne &gt; 5 bars</a:t>
            </a:r>
          </a:p>
          <a:p>
            <a:pPr marL="985838" lvl="2" indent="-185738">
              <a:spcBef>
                <a:spcPts val="0"/>
              </a:spcBef>
            </a:pPr>
            <a:r>
              <a:rPr lang="fr-FR" sz="1800" dirty="0" smtClean="0">
                <a:latin typeface="Arial" pitchFamily="34" charset="0"/>
                <a:cs typeface="Arial" pitchFamily="34" charset="0"/>
              </a:rPr>
              <a:t>Crémant &gt; 4 bars</a:t>
            </a:r>
          </a:p>
          <a:p>
            <a:pPr marL="361950" indent="-361950">
              <a:spcBef>
                <a:spcPts val="0"/>
              </a:spcBef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Origine du gaz carbonique</a:t>
            </a:r>
          </a:p>
          <a:p>
            <a:pPr marL="762000" lvl="1" indent="-361950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Exogène = gazéification (vins bas de gamme)</a:t>
            </a:r>
          </a:p>
          <a:p>
            <a:pPr marL="762000" lvl="1" indent="-361950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Endogène = provient de la fermentation alcoolique (sucre)</a:t>
            </a:r>
          </a:p>
          <a:p>
            <a:pPr marL="361950" indent="-361950">
              <a:spcBef>
                <a:spcPts val="0"/>
              </a:spcBef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Origine du sucre</a:t>
            </a:r>
          </a:p>
          <a:p>
            <a:pPr marL="762000" lvl="1" indent="-361950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Exogène = ajout de sucre et de levures pour une deuxième fermentation alcoolique</a:t>
            </a:r>
            <a:br>
              <a:rPr lang="fr-FR" sz="2000" dirty="0" smtClean="0">
                <a:latin typeface="Arial" pitchFamily="34" charset="0"/>
                <a:cs typeface="Arial" pitchFamily="34" charset="0"/>
              </a:rPr>
            </a:br>
            <a:r>
              <a:rPr lang="fr-FR" sz="2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 la majorité des effervescents</a:t>
            </a:r>
            <a:endParaRPr lang="fr-FR" sz="2000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marL="762000" lvl="1" indent="-361950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Endogène = conservation du CO2 issu de la fermentation des derniers grammes de sucre </a:t>
            </a:r>
            <a:br>
              <a:rPr lang="fr-FR" sz="2000" dirty="0" smtClean="0">
                <a:latin typeface="Arial" pitchFamily="34" charset="0"/>
                <a:cs typeface="Arial" pitchFamily="34" charset="0"/>
              </a:rPr>
            </a:br>
            <a:r>
              <a:rPr lang="fr-FR" sz="2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 méthode ancestrale ou méthode rurale</a:t>
            </a:r>
            <a:endParaRPr lang="fr-FR" sz="2000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marL="762000" lvl="1" indent="-361950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Il faut environ 4 g/L de sucre pour 1 bar de pression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142976" y="230667"/>
            <a:ext cx="7786742" cy="769441"/>
          </a:xfrm>
        </p:spPr>
        <p:txBody>
          <a:bodyPr wrap="square">
            <a:spAutoFit/>
          </a:bodyPr>
          <a:lstStyle/>
          <a:p>
            <a:r>
              <a:rPr lang="fr-FR" sz="4400" dirty="0" smtClean="0"/>
              <a:t>Les vins effervescents</a:t>
            </a:r>
            <a:endParaRPr lang="fr-FR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8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8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8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87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87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187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187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87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7" grpId="0" build="p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214414" y="1142984"/>
            <a:ext cx="7848600" cy="5386090"/>
          </a:xfrm>
        </p:spPr>
        <p:txBody>
          <a:bodyPr>
            <a:spAutoFit/>
          </a:bodyPr>
          <a:lstStyle/>
          <a:p>
            <a:pPr marL="361950" indent="-361950">
              <a:spcBef>
                <a:spcPts val="0"/>
              </a:spcBef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La fermentation alcoolique produit du CO</a:t>
            </a:r>
            <a:r>
              <a:rPr lang="fr-FR" sz="24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mais également des levures qui troublent le vin</a:t>
            </a:r>
          </a:p>
          <a:p>
            <a:pPr marL="361950" indent="-361950">
              <a:spcBef>
                <a:spcPts val="0"/>
              </a:spcBef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Les techniques d’élaboration ont pour objectif d’enlever les levures pour avoir un vin limpide mais sans perdre le CO</a:t>
            </a:r>
            <a:r>
              <a:rPr lang="fr-FR" sz="2400" baseline="-25000" dirty="0" smtClean="0">
                <a:latin typeface="Arial" pitchFamily="34" charset="0"/>
                <a:cs typeface="Arial" pitchFamily="34" charset="0"/>
              </a:rPr>
              <a:t>2</a:t>
            </a:r>
          </a:p>
          <a:p>
            <a:pPr marL="361950" indent="-361950">
              <a:spcBef>
                <a:spcPts val="0"/>
              </a:spcBef>
            </a:pPr>
            <a:r>
              <a:rPr lang="fr-FR" sz="2400" u="sng" dirty="0" smtClean="0">
                <a:latin typeface="Arial" pitchFamily="34" charset="0"/>
                <a:cs typeface="Arial" pitchFamily="34" charset="0"/>
              </a:rPr>
              <a:t>Plusieurs techniques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:</a:t>
            </a:r>
          </a:p>
          <a:p>
            <a:pPr marL="762000" lvl="1" indent="-361950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Fermentation en bouteille et élimination des levures par dégorgement (le vin reste dans la bouteille) </a:t>
            </a:r>
            <a:br>
              <a:rPr lang="fr-FR" sz="2000" dirty="0" smtClean="0">
                <a:latin typeface="Arial" pitchFamily="34" charset="0"/>
                <a:cs typeface="Arial" pitchFamily="34" charset="0"/>
              </a:rPr>
            </a:br>
            <a:r>
              <a:rPr lang="fr-FR" sz="2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= méthode champenoise ou méthode traditionnelle</a:t>
            </a:r>
          </a:p>
          <a:p>
            <a:pPr marL="762000" lvl="1" indent="-361950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Fermentation en bouteille, vidage des bouteilles, filtration et remise en bouteilles</a:t>
            </a:r>
            <a:br>
              <a:rPr lang="fr-FR" sz="2000" dirty="0" smtClean="0">
                <a:latin typeface="Arial" pitchFamily="34" charset="0"/>
                <a:cs typeface="Arial" pitchFamily="34" charset="0"/>
              </a:rPr>
            </a:br>
            <a:r>
              <a:rPr lang="fr-FR" sz="2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= méthode par transfert ou </a:t>
            </a:r>
            <a:r>
              <a:rPr lang="fr-FR" sz="2000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transvasage</a:t>
            </a:r>
            <a:endParaRPr lang="fr-FR" sz="2000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marL="762000" lvl="1" indent="-361950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Fermentation en cuve avec conservation du CO</a:t>
            </a:r>
            <a:r>
              <a:rPr lang="fr-FR" sz="2000" baseline="-25000" dirty="0" smtClean="0">
                <a:latin typeface="Arial" pitchFamily="34" charset="0"/>
                <a:cs typeface="Arial" pitchFamily="34" charset="0"/>
              </a:rPr>
              <a:t>2,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puis mise en bouteilles</a:t>
            </a:r>
            <a:br>
              <a:rPr lang="fr-FR" sz="2000" dirty="0" smtClean="0">
                <a:latin typeface="Arial" pitchFamily="34" charset="0"/>
                <a:cs typeface="Arial" pitchFamily="34" charset="0"/>
              </a:rPr>
            </a:br>
            <a:r>
              <a:rPr lang="fr-FR" sz="2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= méthode en cuve close</a:t>
            </a:r>
          </a:p>
          <a:p>
            <a:pPr marL="762000" lvl="1" indent="-361950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Fermentation en continu (méthode soviétique)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142976" y="230667"/>
            <a:ext cx="7786742" cy="769441"/>
          </a:xfrm>
        </p:spPr>
        <p:txBody>
          <a:bodyPr wrap="square">
            <a:spAutoFit/>
          </a:bodyPr>
          <a:lstStyle/>
          <a:p>
            <a:r>
              <a:rPr lang="fr-FR" sz="4400" dirty="0" smtClean="0"/>
              <a:t>Techniques d’élaboration</a:t>
            </a:r>
            <a:endParaRPr lang="fr-FR" sz="4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8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8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7" grpId="0" build="p" bldLvl="2" autoUpdateAnimBg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214414" y="1142984"/>
            <a:ext cx="7848600" cy="5201424"/>
          </a:xfrm>
        </p:spPr>
        <p:txBody>
          <a:bodyPr>
            <a:spAutoFit/>
          </a:bodyPr>
          <a:lstStyle/>
          <a:p>
            <a:pPr marL="361950" indent="-361950">
              <a:spcBef>
                <a:spcPts val="0"/>
              </a:spcBef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Méthode développée en Champagne et qui s’est généralisée dans tous les pays</a:t>
            </a:r>
          </a:p>
          <a:p>
            <a:pPr marL="361950" indent="-361950">
              <a:spcBef>
                <a:spcPts val="0"/>
              </a:spcBef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Méthode champenoise = nom réservé à la Champagne</a:t>
            </a:r>
          </a:p>
          <a:p>
            <a:pPr marL="361950" indent="-361950">
              <a:spcBef>
                <a:spcPts val="0"/>
              </a:spcBef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Ailleurs = méthode traditionnelle</a:t>
            </a:r>
          </a:p>
          <a:p>
            <a:pPr marL="361950" indent="-361950">
              <a:spcBef>
                <a:spcPts val="0"/>
              </a:spcBef>
            </a:pPr>
            <a:r>
              <a:rPr lang="fr-FR" sz="2400" u="sng" dirty="0" smtClean="0">
                <a:latin typeface="Arial" pitchFamily="34" charset="0"/>
                <a:cs typeface="Arial" pitchFamily="34" charset="0"/>
              </a:rPr>
              <a:t>Etapes de la vinification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:</a:t>
            </a:r>
          </a:p>
          <a:p>
            <a:pPr marL="762000" lvl="1" indent="-361950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Une vinification en blanc classique abouti à un </a:t>
            </a:r>
            <a:r>
              <a:rPr lang="fr-FR" sz="2000" u="sng" dirty="0" smtClean="0">
                <a:latin typeface="Arial" pitchFamily="34" charset="0"/>
                <a:cs typeface="Arial" pitchFamily="34" charset="0"/>
              </a:rPr>
              <a:t>vin de base</a:t>
            </a:r>
            <a:endParaRPr lang="fr-FR" sz="2000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marL="762000" lvl="1" indent="-361950">
              <a:spcBef>
                <a:spcPts val="0"/>
              </a:spcBef>
            </a:pPr>
            <a:r>
              <a:rPr lang="fr-FR" sz="2000" u="sng" dirty="0" smtClean="0">
                <a:latin typeface="Arial" pitchFamily="34" charset="0"/>
                <a:cs typeface="Arial" pitchFamily="34" charset="0"/>
              </a:rPr>
              <a:t>Prise de mousse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:</a:t>
            </a:r>
            <a:br>
              <a:rPr lang="fr-FR" sz="2000" dirty="0" smtClean="0">
                <a:latin typeface="Arial" pitchFamily="34" charset="0"/>
                <a:cs typeface="Arial" pitchFamily="34" charset="0"/>
              </a:rPr>
            </a:br>
            <a:r>
              <a:rPr lang="fr-FR" sz="2000" dirty="0" smtClean="0">
                <a:latin typeface="Arial" pitchFamily="34" charset="0"/>
                <a:cs typeface="Arial" pitchFamily="34" charset="0"/>
              </a:rPr>
              <a:t>fermentation en bouteilles et conservation sur lattes</a:t>
            </a:r>
          </a:p>
          <a:p>
            <a:pPr marL="762000" lvl="1" indent="-361950">
              <a:spcBef>
                <a:spcPts val="0"/>
              </a:spcBef>
            </a:pPr>
            <a:r>
              <a:rPr lang="fr-FR" sz="2000" u="sng" dirty="0" smtClean="0">
                <a:latin typeface="Arial" pitchFamily="34" charset="0"/>
                <a:cs typeface="Arial" pitchFamily="34" charset="0"/>
              </a:rPr>
              <a:t>Finition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: préparation à la commercialisation </a:t>
            </a:r>
          </a:p>
          <a:p>
            <a:pPr marL="985838" lvl="2" indent="-185738">
              <a:spcBef>
                <a:spcPts val="0"/>
              </a:spcBef>
            </a:pPr>
            <a:r>
              <a:rPr lang="fr-FR" sz="1800" dirty="0" smtClean="0">
                <a:latin typeface="Arial" pitchFamily="34" charset="0"/>
                <a:cs typeface="Arial" pitchFamily="34" charset="0"/>
              </a:rPr>
              <a:t>Remuage = la bouteille passe progressivement de la position couchée à la position verticale tête en bas</a:t>
            </a:r>
          </a:p>
          <a:p>
            <a:pPr marL="985838" lvl="2" indent="-185738">
              <a:spcBef>
                <a:spcPts val="0"/>
              </a:spcBef>
            </a:pPr>
            <a:r>
              <a:rPr lang="fr-FR" sz="1800" dirty="0" smtClean="0">
                <a:latin typeface="Arial" pitchFamily="34" charset="0"/>
                <a:cs typeface="Arial" pitchFamily="34" charset="0"/>
              </a:rPr>
              <a:t>Dégorgement : le dépôt est chassé</a:t>
            </a:r>
          </a:p>
          <a:p>
            <a:pPr marL="985838" lvl="2" indent="-185738">
              <a:spcBef>
                <a:spcPts val="0"/>
              </a:spcBef>
            </a:pPr>
            <a:r>
              <a:rPr lang="fr-FR" sz="1800" dirty="0" smtClean="0">
                <a:latin typeface="Arial" pitchFamily="34" charset="0"/>
                <a:cs typeface="Arial" pitchFamily="34" charset="0"/>
              </a:rPr>
              <a:t>Dosage : la bouteille est complétée par la liqueur d’expédition</a:t>
            </a:r>
          </a:p>
          <a:p>
            <a:pPr marL="985838" lvl="2" indent="-185738">
              <a:spcBef>
                <a:spcPts val="0"/>
              </a:spcBef>
            </a:pPr>
            <a:r>
              <a:rPr lang="fr-FR" sz="1800" dirty="0" smtClean="0">
                <a:latin typeface="Arial" pitchFamily="34" charset="0"/>
                <a:cs typeface="Arial" pitchFamily="34" charset="0"/>
              </a:rPr>
              <a:t>Bouchage </a:t>
            </a:r>
          </a:p>
          <a:p>
            <a:pPr marL="985838" lvl="2" indent="-185738">
              <a:spcBef>
                <a:spcPts val="0"/>
              </a:spcBef>
            </a:pPr>
            <a:r>
              <a:rPr lang="fr-FR" sz="1800" dirty="0" smtClean="0">
                <a:latin typeface="Arial" pitchFamily="34" charset="0"/>
                <a:cs typeface="Arial" pitchFamily="34" charset="0"/>
              </a:rPr>
              <a:t>Habillage (étiquetage et capsulage)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142976" y="230667"/>
            <a:ext cx="7786742" cy="769441"/>
          </a:xfrm>
        </p:spPr>
        <p:txBody>
          <a:bodyPr wrap="square">
            <a:spAutoFit/>
          </a:bodyPr>
          <a:lstStyle/>
          <a:p>
            <a:r>
              <a:rPr lang="fr-FR" sz="4400" dirty="0" smtClean="0"/>
              <a:t>La méthode traditionnelle</a:t>
            </a:r>
            <a:endParaRPr lang="fr-FR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8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8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8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87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187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187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87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7" grpId="0" build="p" bldLvl="2" autoUpdateAnimBg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1071538" y="285728"/>
            <a:ext cx="8072462" cy="707886"/>
          </a:xfrm>
        </p:spPr>
        <p:txBody>
          <a:bodyPr wrap="square">
            <a:spAutoFit/>
          </a:bodyPr>
          <a:lstStyle/>
          <a:p>
            <a:r>
              <a:rPr lang="fr-FR" dirty="0" smtClean="0">
                <a:latin typeface="Arial" charset="0"/>
              </a:rPr>
              <a:t>Prise de mousse</a:t>
            </a:r>
            <a:endParaRPr lang="fr-FR" dirty="0">
              <a:latin typeface="Arial" charset="0"/>
            </a:endParaRPr>
          </a:p>
        </p:txBody>
      </p:sp>
      <p:grpSp>
        <p:nvGrpSpPr>
          <p:cNvPr id="2" name="Groupe 16"/>
          <p:cNvGrpSpPr/>
          <p:nvPr/>
        </p:nvGrpSpPr>
        <p:grpSpPr>
          <a:xfrm>
            <a:off x="1714480" y="3903600"/>
            <a:ext cx="7143800" cy="772883"/>
            <a:chOff x="1714480" y="3903600"/>
            <a:chExt cx="7143800" cy="772883"/>
          </a:xfrm>
        </p:grpSpPr>
        <p:sp>
          <p:nvSpPr>
            <p:cNvPr id="7" name="Rectangle 6"/>
            <p:cNvSpPr/>
            <p:nvPr/>
          </p:nvSpPr>
          <p:spPr>
            <a:xfrm>
              <a:off x="1714480" y="4214818"/>
              <a:ext cx="7143800" cy="461665"/>
            </a:xfrm>
            <a:prstGeom prst="rect">
              <a:avLst/>
            </a:prstGeom>
            <a:solidFill>
              <a:srgbClr val="FFCCFF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Fermentation alcoolique (environ 1 à 3 mois)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cxnSp>
          <p:nvCxnSpPr>
            <p:cNvPr id="54" name="Connecteur droit avec flèche 53"/>
            <p:cNvCxnSpPr>
              <a:stCxn id="15" idx="2"/>
              <a:endCxn id="7" idx="0"/>
            </p:cNvCxnSpPr>
            <p:nvPr/>
          </p:nvCxnSpPr>
          <p:spPr>
            <a:xfrm rot="5400000">
              <a:off x="5130375" y="4058812"/>
              <a:ext cx="312011" cy="1588"/>
            </a:xfrm>
            <a:prstGeom prst="straightConnector1">
              <a:avLst/>
            </a:prstGeom>
            <a:ln w="38100">
              <a:solidFill>
                <a:srgbClr val="0000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Ellipse 38"/>
          <p:cNvSpPr/>
          <p:nvPr/>
        </p:nvSpPr>
        <p:spPr>
          <a:xfrm>
            <a:off x="3071802" y="1071546"/>
            <a:ext cx="2428892" cy="785818"/>
          </a:xfrm>
          <a:prstGeom prst="ellipse">
            <a:avLst/>
          </a:prstGeom>
          <a:solidFill>
            <a:srgbClr val="FFFFCC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Vin de base</a:t>
            </a:r>
            <a:endParaRPr lang="fr-FR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" name="Groupe 15"/>
          <p:cNvGrpSpPr/>
          <p:nvPr/>
        </p:nvGrpSpPr>
        <p:grpSpPr>
          <a:xfrm>
            <a:off x="4285454" y="1071546"/>
            <a:ext cx="4644264" cy="2001060"/>
            <a:chOff x="4285454" y="1071546"/>
            <a:chExt cx="4644264" cy="2001060"/>
          </a:xfrm>
        </p:grpSpPr>
        <p:cxnSp>
          <p:nvCxnSpPr>
            <p:cNvPr id="24" name="Connecteur droit avec flèche 23"/>
            <p:cNvCxnSpPr>
              <a:stCxn id="39" idx="4"/>
            </p:cNvCxnSpPr>
            <p:nvPr/>
          </p:nvCxnSpPr>
          <p:spPr>
            <a:xfrm rot="5400000">
              <a:off x="3679024" y="2464588"/>
              <a:ext cx="1214448" cy="1588"/>
            </a:xfrm>
            <a:prstGeom prst="straightConnector1">
              <a:avLst/>
            </a:prstGeom>
            <a:ln w="38100">
              <a:solidFill>
                <a:srgbClr val="0000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/>
            <p:cNvCxnSpPr>
              <a:stCxn id="14" idx="1"/>
            </p:cNvCxnSpPr>
            <p:nvPr/>
          </p:nvCxnSpPr>
          <p:spPr>
            <a:xfrm rot="10800000" flipV="1">
              <a:off x="4286248" y="1964520"/>
              <a:ext cx="1428760" cy="464347"/>
            </a:xfrm>
            <a:prstGeom prst="straightConnector1">
              <a:avLst/>
            </a:prstGeom>
            <a:ln w="38100">
              <a:solidFill>
                <a:srgbClr val="0000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à coins arrondis 13"/>
            <p:cNvSpPr/>
            <p:nvPr/>
          </p:nvSpPr>
          <p:spPr>
            <a:xfrm>
              <a:off x="5715008" y="1071546"/>
              <a:ext cx="3214710" cy="178595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r>
                <a:rPr lang="fr-FR" sz="2000" u="sng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Liqueur de tirage </a:t>
              </a:r>
              <a:r>
                <a:rPr lang="fr-FR" sz="2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:</a:t>
              </a:r>
            </a:p>
            <a:p>
              <a:pPr marL="177800" indent="-177800">
                <a:buFontTx/>
                <a:buChar char="-"/>
              </a:pPr>
              <a:r>
                <a:rPr lang="fr-FR" sz="2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sucre</a:t>
              </a:r>
            </a:p>
            <a:p>
              <a:pPr marL="177800" indent="-177800">
                <a:buFontTx/>
                <a:buChar char="-"/>
              </a:pPr>
              <a:r>
                <a:rPr lang="fr-FR" sz="2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levures</a:t>
              </a:r>
            </a:p>
            <a:p>
              <a:pPr marL="177800" indent="-177800">
                <a:buFontTx/>
                <a:buChar char="-"/>
              </a:pPr>
              <a:r>
                <a:rPr lang="fr-FR" sz="2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nutriments </a:t>
              </a:r>
            </a:p>
            <a:p>
              <a:pPr marL="177800" indent="-177800">
                <a:buFontTx/>
                <a:buChar char="-"/>
              </a:pPr>
              <a:r>
                <a:rPr lang="fr-FR" sz="2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adjuvants de remuage</a:t>
              </a:r>
              <a:endParaRPr lang="fr-F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1714480" y="3071810"/>
            <a:ext cx="7143800" cy="830997"/>
          </a:xfrm>
          <a:prstGeom prst="rect">
            <a:avLst/>
          </a:prstGeom>
          <a:solidFill>
            <a:srgbClr val="CCECFF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Mise en bouteilles </a:t>
            </a:r>
            <a:br>
              <a:rPr lang="fr-FR" dirty="0" smtClean="0">
                <a:solidFill>
                  <a:schemeClr val="tx1"/>
                </a:solidFill>
              </a:rPr>
            </a:br>
            <a:r>
              <a:rPr lang="fr-FR" dirty="0" smtClean="0">
                <a:solidFill>
                  <a:schemeClr val="tx1"/>
                </a:solidFill>
              </a:rPr>
              <a:t>fermées par un « bidule » + capsule couronne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454658" name="Picture 2" descr="http://t1.gstatic.com/images?q=tbn:ANd9GcQtDG3EnaJ5b_XFeKqUuNLx46dMdikidpgbydEr6T9YMwYoNbF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1484865"/>
            <a:ext cx="2357454" cy="1515507"/>
          </a:xfrm>
          <a:prstGeom prst="rect">
            <a:avLst/>
          </a:prstGeom>
          <a:noFill/>
        </p:spPr>
      </p:pic>
      <p:grpSp>
        <p:nvGrpSpPr>
          <p:cNvPr id="4" name="Groupe 17"/>
          <p:cNvGrpSpPr/>
          <p:nvPr/>
        </p:nvGrpSpPr>
        <p:grpSpPr>
          <a:xfrm>
            <a:off x="1714480" y="4677277"/>
            <a:ext cx="7143800" cy="1633527"/>
            <a:chOff x="1714480" y="4677277"/>
            <a:chExt cx="7143800" cy="1633527"/>
          </a:xfrm>
        </p:grpSpPr>
        <p:sp>
          <p:nvSpPr>
            <p:cNvPr id="27" name="Rectangle 26"/>
            <p:cNvSpPr/>
            <p:nvPr/>
          </p:nvSpPr>
          <p:spPr>
            <a:xfrm>
              <a:off x="1714480" y="5110475"/>
              <a:ext cx="7143800" cy="1200329"/>
            </a:xfrm>
            <a:prstGeom prst="rect">
              <a:avLst/>
            </a:prstGeom>
            <a:solidFill>
              <a:srgbClr val="FFCCFF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Conservation sur lattes (bouteilles couchées)</a:t>
              </a:r>
            </a:p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Crémant &gt; 12 mois – Champagne millésimés &gt;  3ans</a:t>
              </a:r>
            </a:p>
            <a:p>
              <a:pPr algn="ctr"/>
              <a:r>
                <a:rPr lang="fr-FR" dirty="0" smtClean="0">
                  <a:solidFill>
                    <a:schemeClr val="tx1"/>
                  </a:solidFill>
                  <a:sym typeface="Wingdings" pitchFamily="2" charset="2"/>
                </a:rPr>
                <a:t> autolyse des levures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Connecteur droit avec flèche 27"/>
            <p:cNvCxnSpPr>
              <a:stCxn id="7" idx="2"/>
              <a:endCxn id="27" idx="0"/>
            </p:cNvCxnSpPr>
            <p:nvPr/>
          </p:nvCxnSpPr>
          <p:spPr>
            <a:xfrm rot="5400000">
              <a:off x="5069384" y="4893479"/>
              <a:ext cx="433992" cy="1588"/>
            </a:xfrm>
            <a:prstGeom prst="straightConnector1">
              <a:avLst/>
            </a:prstGeom>
            <a:ln w="38100">
              <a:solidFill>
                <a:srgbClr val="0000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54660" name="Picture 4" descr="http://t2.gstatic.com/images?q=tbn:ANd9GcS1G7e-x88Y9DiIExW5m8GIytED-MxZtH8ih70_s1bP-oaZyOr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3714752"/>
            <a:ext cx="1661185" cy="2948603"/>
          </a:xfrm>
          <a:prstGeom prst="rect">
            <a:avLst/>
          </a:prstGeom>
          <a:noFill/>
        </p:spPr>
      </p:pic>
      <p:pic>
        <p:nvPicPr>
          <p:cNvPr id="454662" name="Picture 6" descr="http://t3.gstatic.com/images?q=tbn:ANd9GcTw6nRbRpi-_O1oAsiuVOqEBIWDUYGZi6Kwi5oDNgB_xXGjXs3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32570" y="3643314"/>
            <a:ext cx="2525710" cy="30099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546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54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54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54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1071538" y="285728"/>
            <a:ext cx="8072462" cy="707886"/>
          </a:xfrm>
        </p:spPr>
        <p:txBody>
          <a:bodyPr wrap="square">
            <a:spAutoFit/>
          </a:bodyPr>
          <a:lstStyle/>
          <a:p>
            <a:r>
              <a:rPr lang="fr-FR" dirty="0" smtClean="0">
                <a:latin typeface="Arial" charset="0"/>
              </a:rPr>
              <a:t>Avant commercialisation</a:t>
            </a:r>
            <a:endParaRPr lang="fr-FR" dirty="0">
              <a:latin typeface="Arial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714480" y="1142984"/>
            <a:ext cx="7143800" cy="461665"/>
          </a:xfrm>
          <a:prstGeom prst="rect">
            <a:avLst/>
          </a:prstGeom>
          <a:solidFill>
            <a:srgbClr val="CCECFF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Remuage : faire glisser le dépôt dans le goulot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504834" name="Picture 2" descr="http://t0.gstatic.com/images?q=tbn:ANd9GcRf0SN7gTPRMtvFhESO0UOTfJq_8vA0AyI9ZBksJhaV3VeIRzabC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1857364"/>
            <a:ext cx="3049372" cy="4214842"/>
          </a:xfrm>
          <a:prstGeom prst="rect">
            <a:avLst/>
          </a:prstGeom>
          <a:noFill/>
        </p:spPr>
      </p:pic>
      <p:sp>
        <p:nvSpPr>
          <p:cNvPr id="504836" name="AutoShape 4" descr="data:image/jpeg;base64,/9j/4AAQSkZJRgABAQAAAQABAAD/2wCEAAkGBhQRERUUExMWFRUWGBoZGBgXGB0aFxkXGB0aFxoaHhgYHCYfGh8jGxgbIi8gJCcpLCwsGB8xNTAqNSYrLCkBCQoKDgwOGg8PGiwlHCUsLCksLCksLCksLCwsLCwsKSosLCwsLCwsKSwsLCwsKSwsLCwpLCwpLCwsLCwsLCwpLP/AABEIAMABBwMBIgACEQEDEQH/xAAcAAACAgMBAQAAAAAAAAAAAAAEBQMGAAECBwj/xABAEAACAQIEAwYDBgYBAwMFAAABAhEAAwQSITEFQVEGEyJhcYEykaEHI0KxwfAUUmLR4fEVM3KSJKKyNENTc4L/xAAZAQADAQEBAAAAAAAAAAAAAAABAgMABAX/xAAnEQACAgEEAgICAwEBAAAAAAAAAQIRIQMSMUEEURNhInEygfCxM//aAAwDAQACEQMRAD8A8b4u037p63H/APkaFa5Jo/iOFY3bmn436fzGok4YTz+QJoWM02wVLkGjsPjCOfvXScJ6z76Ctpg11iDG/Og2hlFo6OPHWpLWO230qfD8EdxKjTyj/dC4q3lkFTI3mp2mPTRv/liDsY+vyrgcXeRO3TnFDrdzMAF1Jjy1rhyS8SNDGhkfPnT0ByDbnGm/lqSzjA46RSq5BOhn10rl3EnLIHrR2i7ixYa/I8waJW9IilPCJIOggaTzNMmtZYJqbwVTwTyTJ39a0t2OdQre/ZrFvDelaYwyQkiY/wA1KrqCZGnKPnQtrHSANfY0xTEALBBnzH+aRplFQSmFDEZDvv67TS7E4Mq3lRFtREjQwTM6k9PnQt69GkfPXWkimmNJqiTCMDn8JLRII5RXeHxGhggEkGdjprp0rmy4KnkQDt02HrU2Dsrs+hO0g1nWTJNkljiEsJYkkgyT0po+IIXMAGOoAiQBv+m9LbnDhM/KPL/VPOF2FKSlyWBAIbUCSBO01CdJWVgndMzhGALIzM0xAXTXQ6CfYT6imVzBCcx2AEE8tNdOevXrWsMwtllUSwaZBBGsAjruK5xXEM4dWBQmE1G+b08/y+XLLfKX0WVJUcXLACgKwjMDpP71NQ3+EkusT1PUgan6CiLGBIEzoDuPLWAP3tUl/HhWByk8xpB6/lTfleDYAsZiCcygQg8gS3lHrQBZGYd6gUHeBBXaJ6nypri8eFfMADm1KjyMT8pqC73WIIABUmdAQBygajXYn3qsW0K/pldx+FV3LKpWevn5H0+lA4rhWVcwYEnlsasbYbNoTm8JAEQYP5aUvu4R4I0ZQNweQ0E+dXjqPiyLhYkXDkCCIJ25/wCqlNnw+hrtWbIxO2bT2qbDuQAek785H6VbcyaigR7B/mn9+dZRL4kA+g6dd5NbrWzfiV6+c9y9kUAIXZmO2jfmToKEwmOLtBMINyPpQeKJa66AjW42+g1ManpQ2Ugx7GNtPzrpo43LIwxOJ1Cq2nXb3qzcH7LNiAgt5ASqkAnxMdi3v1MVUcSR4VywyyCdZMnSZ6D869F7A8KV7NvErfi5auqr2zAJSRBGsnf6GpzwsFtBbp0x5wD7P72VhcItxIyMDObkRpBHmKo3a/s3icIWNxCAx+IEEH3FfQl67dCr3WVlZhJ3hTud+VeefaKvfJfDmO7WU38QYCCI00IafbaoJuLts7PiUkzw9kZACQRmEgkbjqCfzFauDKSAwIgajbkYrq9czECTA0Ezp6DlrR+D4Q1wgkFVGhPM13JWeU8APdDINWzz8MaZY0Mz18q5dTEwBy/zVywHCAWCW01Onmai4/wLujkueEmBO+U7iedaf4unyPCDlFyXAj4bjYGUgCdvOmj3tINI+HsFbXfYU0t3cwH70qMlkePBu8oIrVtIEVKtuTpUwSN6A4NbulTTCzj2HyI67+tRjCqD1kfKuGTIYPOhZuBmltCAVMnmdoNSPbEbyYkfPWflQdi+plSo1Gh6HrR2JthVWD6wd5161F4ZVcHeHb4ZiOZ9Y6U3uEuBAG8eoH4vI0gPErSlVzgnpv8AvSmQeVBRjl5SNdeU7TvUpJloyQ1XhiZF8UE7kHUMDqP19qMsYXK5QGA419h+fPWkhubqzRtAnQzrRffOIAGu4PLy126iKg012UUkOBgyGMESpAJGhYkTMDnrXPFLlwpzynSIGhGszQ2Dvtpnlc0tMxqYgelGY3Fq6lAwloHTUZtNd9xU1e4N9gfD1ZsgzfDuQfp8q7xYKmJnNLEDkAOp9PpXPC7IMqwJXrz9vOPyri/YUZocuNJza7Cd/wAqp2BPANh3EAMCoA0gzp0NApeZWnVTBg7jp16UwgsPAQoEzOsAedL8SwGwB65SPqBVorJnVBC3Z1M7GY6DQnT1oPits7z5ADQx+4rhm0PnyHTShrWIYEScykwQ+unvTxiTlIGw2KZdJMdN9fepLjZmygQJ2HXYmOpo7iFhVYuigAGANdcu5+tA21CsGOvOJ6+dPd5JuLWAluFAnQ+GN9YHrW6iGIznINt/fznTrWVPc1hjfj6Kjg7CvfIYTDsSBEsNdBPnv5HyoxezBLZpVRMhYJjy13rrhjomJIDBsynUAiGJkqQeY2nY1YVNe1oaMZq2eTq6koukV7ifArlxi2ZZPKMoqHBi5aOpyjbKDIjf86tQAO9egcFfh2KwVuy1pO8AIuJE3Z5spAlgd5G21S8uC0kmivizc5fZV+BcXdFMMYI0IPh9xQfafjL92c7Al1yQOkz1Pn03q0dpfs+w9u3/AOlL2royaZyR94TAYMTl2O1eZ4uw5uFbkhl8JB0II0IjrNefDTUpYZ6+t5VadV/YBZwajUKNaMt4nLp/uib3CGt27dwkFLgMEToymGQ9GGh9CDzpffZQJJA15mu6NrKPIavktXYVGu4+0q8w5J6KFOvz096t/brs5ZvWXFn/AK1pc8/iET8SbwdYYSOteV9k+16YPGredGa3lZGymHh/xL5jSrRxft/aQi33j31RS+HxKDJiLTNP3T5tHUGJ5Qedc+qnKe469HVUI7ejy5ZnTemVhSFE/WhLl1r1xmiM5k5RpJ/zU1nC3dRGm2pp2c8cE9rFEGR/iihio+IgUEnDGH449BUQ4aT8TH9+ZpKQ9sZrxJFGYn0jehcRxwMfhPlWreCtLyLR56VKtoDYAfKjgGWCJj7s+EfStLaukyWI96PietbygVv0avYBbwMGcxMdKYDGXIy5iF6Tp8hQ9/FBdCT6V215VGYiOY8+lCvYTu3eZWzAmR7U74Z2iu3bqoSsHTUbRznrVcS4zI7gABRBJIAk7AdT5Ch8FjhZ8fxXPw66L5nrzEUHCzbqZ6g/EFFwK9xUfTdhEAGNPT50S/Ec3iOQ+jDY6zry3ryW3xQyznxXCdz5/varh2UuBwEuAk5SdeR5aedc89DarLw1tzosOBVmbMmo2HSeWg6zUti+GLC5bVWgBZB3Ghnl01oLD40KSobIDMgCRI6g/mKjtpc+LMGE6AzsNI9tNBUquyytEnELwNsBSFiSRz15UsWw0zyI3rdzFToQAQY8/StCRAJA/OrQTSEbs6wwIzCZjaaku4cBlAgkxvsD/qojdgGRz3/SpHEAbH96xW4B9BPfG2RmggiQInf8qj75buot666A8hJ29KFv4mGB2A01OoHKhjcKtKnT+9IoWFyaCnjcaE/WsqOy5afKP35VlNVYMslLvYopfLgCcxMbc/KrXguJpeAyHxRJB3EbnTkKQcWssEHihGOcr/VqAeuooTCOi22zHUjw67HmdDPlHnXpQ1HA86cE2W27i8mpcARzjU11heJ/w/d37ZH3bZvDET+IadQSKpVjNduAFiSxAk+elWDBYI2VZGOYNyj2pp6ykqaNp6dO0XA/aol+2igdzcu4pXun4lWyuWPEZJO/LSkXb3jgu3jes5ZuM5JGumYhZHIwOdLbHB10hP8AyNFDBa8h6CuLaou0de6TVMr6viCdC5EzBMLO0wdKw8KdjLMJ+dWIYIGBmJ/v+tcXbGUxT7yeyhTa4LbjUszeUAf3olcEoGiD31/OmNkVBi8UubLPn51rbDtRFliJ26CsWzz/AH71t7gj0P8Auo8LxCXAt5iSYGXck8vOsFHdta0VoPE4/wAWVTrqSY+fpRjBVw/ed6M5aBbGpyQTmLbLrAiZM+VCgAd9spgkVBiMVkHUmhbF1C2a6ZBOoHxcuuwPUTFZxjiIvXmuIi2wToifCoGwE6n1O5ptom4YLcy2c7soJaAn4yInPHSdPellh8zhm11+Hr0HSKGe8Sdad9l7VvNmffMAPIczRqkBPcyU8Ce5N0KADsAZ69elcXMKw0cMQuwOw/tXqvZrhdq4JtuIYSU1I0jSOo2mrG3Zm1cBBT3Arinr7ZbWehDxoyjus+fsRw93+ENoNuXrptpSllivom/2IREgEmQR89NY6V4dxrAjC4p1YSVaV6GdRNX0tZTbic/kePsSkmD4HDBYe5oOQ5+tegdmcdYcZUOZokyvrIHPTevNruMLvmfXUmNhrqYA2p7wO9duuIAAHwKBAptWG5ZJaU6eC8XcGkFl1EHX58udbw13wwo2gjTUdV150LYxBAy7DkCdh0qW3io8O34pnc+sVxbejusHv3VJaEEztGvnP0oE2y++2v60bjyJzr+I6x/aoDbMSDMDl51WOETfIJYuhTBEgbCiMNihOu3QjlXWHwQYzl+sc/rWYzA92R7kwZj99a0mngCi+Td85hl0HLyIHn1oJLDKxg6fuaMTEDKV59P812CAsg+oOv13oq0FqwW/jIBGWJ3isrp8uUFpnlWU64JtlMuWXuFiSIDayQAJMTHuNqHt2/GABOux1B9xyo2xiIVxoS5IjprOx/OosXauYa6yOuS6uhHNT0+RrqOR1yEYK4GxYKoEUuTlmVAmYncirxhrwIuR8agHTcDb9DVJ7PJmuDrM1b+BiMWUcfGpQzyYEH9CKhq+y+nhG7aHkdTpUeJKqCWYBRz89P7UULUFhHwz8xpVV49ig9zLnChQSJmCQJA0B1Py60scseToapfQjMpkdYO+8AnypJiOIXLt2BO+gHTnR3D+0FuxhL1k2Va5d8LO8HIFMjIBs0/i5VWhjnjLMqCYB5TEx0mBVIxJSkW7jJt4Z+6S8Lp7sMxA8KvzQNJzgTvVaOLBgk8/EBodxEE7z+lQrcXI5ctmIGSNt/FPlG0c6FVSYHWnUa5EcvQ7492iGIaVtrb8KrCiJygDMf6jGtccM4+9jKbT5GBkNlBZTzKtGkmlF20VJB5VPZwoaBmAJ66CeWtbaqApOzWJvtnLSZbWTuZ1J96095iup9o396lxHDnSe80IMZTvP+taO4Xw9L1xluutpUVjmM7qNFCgSxJ0j60bNTE9u3Joi3gJtl8wBBjLBk+cxH1mtMvxagQR4R08qYccxFtrdoJIIQK/QsPxbknfy9K1m2qsi3CYTvbiopALGJZgqierHQDzqw9luA3LzOiLmKETBEc9p3Ohqsm8SADy2q1/Zx2lGExa94furhCvOwOuVvaT7E0s91YH0XHd+R6H2UtNYbIF9TGo8tfyq/4DFKgJdgoHM0m4gFtsGCqZ13loBMEH0NGjApdAYHxRoeYnnrzryZN77PbcYuFdBT8UsuHZHzhdyAYn3GteBfaddz4vMFgMoIMETuOe4ERNe+YTAIim1OaQQxJk+LrO9eH/AGteHFqn/wCNAIO25P79a6ND/wBLOPXS+Nqyl4e2B4mBI5DqfWn/AAfihgk2gAOYkHp9KQ38ezLl2QfhG3+T50ZwnCtcYFiY0Fd8layedF5wX64vgVgzMNNN9DHPfepLctJCkAaHTQfuK6tcM7q2gDFgdY5STsK7u4pkttmlVLk9ZJA3g/mK4G10d/HIPcuQo8X8voBzDVHbuqEYkZmmBBjStG6CnmddhtQrXgwCsvuN9adRtZFb9HTYoERJB8xy6TW8EBBZjPIeQoK5Znbl1qEW26EU21C7mmEXIzabfuK6N/MANRE/v6V2utsFhzIB9IrdnCo3Mgz5R9azdGr0cIZ5jStVJe4cy67g9D+fSt1k8AplPwXD2a5GQkkmBzPpUXGHY3mLv3jaDMdZCgKNfQAe1axdy5buEsIY66iInUQPT6Go3JCEMkliCG5iJ0Hlr9BXYcXVDPs/ZPeq3IqfpuPrTYcSy3FIJnPJ9fM0B2ZuqdANVU/XSi7NhS0uYE+pGu8DpUpcstHhFg406qbjK2YGDppo0Ex56ke1U7jmCUoLqOChZlWSO8gagsm40MSNJBq23srAwcymQDG4nQ+WlIbvZ+SQziN4g/nypdOSiqHmmytWcGWUtyH7PyrvDYdCjFg2YEQdMgHOeZPQCjMZfySLeigwCOdNONcKW3grF3vka65JuWQZNtdChMczrI9KruI7UJ1w4vultNG+FQefloN5qG/gsjssEMg8QbQggwRB6dKmwfFzZui7aPdsCSIElD/Sx1nz3oTH4svcLGZnUk+InqSdZmjkW0PMNcwv8C/eZ2xOb7vLAVFG+aR4p2jlANKLOJUZSPCVjfWTrrpty0qNbJNsuW2IAB5zMken61xhsMXPkNzWoO5jDtDjLt5xeuggXBKGIDKDl08gRFAIzuZEkgEkxrA1k9aYYprl1Utm4DbtzkB/DmMkfOhrAPwWxMmJ5mN9eVbCRnlgaKWOmtEPZaAgMrv5ToCfpTDjdgYf7tHtvIEtbMiY1SeZB0kVnA8Yll2+7F5mVlQNOUFgVDZR+ITOulbPQKV0xT/DnXSY006narRgOz6omY+JiokEaKTuNd4019aYcI4CqKDkUsNydTNNykCI3511R0b5JOdcIM7NXPu4DeJD4QTup/CJOmu3Kr3wvHoQIPiBggiGXT+U+deYJNlweXPzFWzA8WS6oFy2t0jYiBcjzEgn2NcHk+JJSuKs9LxfMTjsmXTF2S6EdOg1/wDIn615V2iIOIeQGIhTOuw2k+Zpxxzidy2ALV68qRqr6HN4YC5vFEZp16VWraakT8QkevWj4mi1LdIXy9a47Igl/s7ZJnINTy/tXK8FtiSoIJ5g7co9KY4dyYraKBHufyr1npQ9HmR1WawuNvJC55CjSQDp71l/FO58R2ObYRp6fvWpBcBg9dBUf83U/pXM/GhzRZa0vZsYfN1+ewqN7AG2pEeRNc28XmPqf3+/KiHw38xI8hyqD0k+isZtAd0THWJPPWiF0XRjlECOs1HjEPxKPIkdR+RobvTA5/361xSXR1J9m8Q4nX6bVo24Ehv3rUFwz61yUI861WCw03iTz29ayhxiDlykmt1qNZWuNZM8Ak7AMToIiY8p28qg4jjQVCKIA31nWIMEfh8qkv8ADSygrq0mZPL3oJsNCg78vSa7Djdj7s5aChm/pAPrvWXAzyoMSDG8yNRt1gj3qXguHKJdBMzlIPsaZcC49/B3rd7Il3KwBVoIJYGPMERIIGhAqfZVfxJOzqk4cK2pVomeTaifnS7ivEWBKA/7jen9ntG2OxmJYoqG6qmF2GRcvzIifSlr4QreS8q23ykHJdEoY5Ecx5VNUpMd/wAVRTXuOgKnVTrB2nafXlNR3cQSMsQP31p1xDDkMDcAAJLBF+Ec46hRsBR3DuHvftXryWw62llzl2EjYnQny3iatuRHayrWVE+KfQb1O+AIXO2xnL/V71jXlYtqZmZPwlY2gCQelNuM9oTfw1uyqgWrQ0VVgKSdWZiJZ25k8gByo5FSQvwS5WRbjBUaCSRmGU+Q3PlIPpRHFb1rvSlostnMcpcSwXlmC/kPrSmyWJCgnfbz61NxPDZLjKHDgRDDmCAaJk8DbhmIs2rd0PaL3HUqCzwiT+KF1YxtJgHrSNbxiNxOnkaYcPslCHGWR+FxmXUEGR76VNh+Gi142IPPlH570tpDZeRSxJB6A/U067L4eczRrsD+dL8Qnev92s6chr61eeGcHyWlAWNNep/zXRoq5WRnwdYfDnz9jrR9uTvr5+VQLbIMEx5/3qe3pofeK9HamjkVpmWxnORjEHeJgTv8qx8KbVxkYwVZlYdCpIkHppvWNvPUQfypjxeyHZbhH/WtpcDDfMRkcf8AmjfOlnGmvsMJXf0LOIYpwq6znIB6lZ0ExMUTwayj4iwH0R7gR+kMcpHvO/KZ5UPi7gyjyND238PowIjfXpXNStpHReEwrjPC2wl67aeZtsYP8ynUN7iD86XDFLALHYCBV6+0vh918HZxbKDcRAl+CIDDVZ2M5mIjlNeEYx2c52aS3KkWvSS7M9K8rsvf8Wp1LDTkDNR/xajdsre+9U/hOCZjmEgE5QeUnlPtVheyvOQ0xDdR50kvIdlY6VrJJhcV3d0MfhmfTSrz2Y4UmIAuXNVmQORAnfykVQ3t6RrV5+zrM1thEw2UfmI+f1rg8nUl8eDu8aEd+QjthwRVe3ctIFU6XMsjTqRtpG9VYYRSCVbb/UfPnXsI4YpX7wzOkfnXnHa/s62BbvbAHcOZI3CMfPkD9K4oTfDOnVinmOSpYjDFTJ+dd4cmZ6D3rMVxFXJdvDP+KVcS4ybTR3ZBgHxiJDAEGOhBHzrtjF0ccpJD02hciNTz5VlIuEccU3x39svZAM20cpOhg5hrvFZTfHIT5ULsVjPu8qnTWYMAnkxHWDFAozEhNOXTzI1HrTNLSlvh8MmRPKdpI1PtS68wzeAAZZMjnHrVyDLJw27OH/8Ab+/nR/A+z4vv3TOiG4sS0bAhtP6pAgaTqPVfYgWSR+JiY9eVbupmtKw0YXHVhrBRlDIem6uKi1ZeLo7wV4WOIKAZViySOe4B+dMMfdyajWGIHn0kUiZVBV+amZqwcSs5xpzAYeZEdOulI1lGXDKljuJzcbNqIyk9NQZHyj3rdjjzpa7sXGKySFGgk7kjrTPjmHUuz2LTW7bRGc5iugzDN+IA7E6xE60qwqp8MSW6iZnb/VWwSyKdzTD/AI2VlW00B6T++tF8a4W2Gvm1dTu2yAqI3zQVOsEAjqNOlEYDiVu1Ya2bS5mJDuTmYr/Kg2X1386Zv0BJdim3bKE5ddQJ5TvvTrimESxaUq6PcYTcVRmyE7eM7neQNBpqeVeF0rI3B5HbpPr50QFLWySwUKAQp0zCYOXqR06TWaMmlwEYBxmRo7wAgss5ZgyVOswRzHWu+03ExevFgqICZKIIQQABAnoKBw2Ck6tA6ih71qD5VklZrdFk7G4cXLztAB5DkJJP0Ar0qxgR/k7z6V532FBUuY6GY5aiR7ivQrOPHWuvS4JSNtgp+KKD/wCNImJE7AxTCxigWEmiLl3bKBE7neumDZCTSyIbuCuHQKTrIgT+VNbmGb/j7NxhHd3blozIIDhbi7/1ZvnRZGRgrNBJ8wPnEfWjcJj3sXMyR4oBVhmDQZEgnfzGtbUk2rXQIJWVK3we/fkWrNxwf5VMfOIHzpxwr7LcZdH3qpZViJ8cuqg8ggIzR5716xgcXd0F62qjKDKkkA81II09ZNMQ1cHzOTtHTtSXBWe1vCbacJxNrL4Fw7xzMoshj1MgGa+VcdjQwQKgUpOo3JJmSfyr6z7eJPDcYACT3FzQb/Ca+VMNw3wvdIlUiffnFR4ZSOUc4UXCUYiROgmPPan/APFkLkcHXXxcm30NI8BfLXVJZUTUS+oA0B0506scTW4sEeQJ2I/SkkUi0QtcIMA6ROnKav32XYlj3qRIUhtDDCdND10qg3LIQFgYBHPbTX1FE9ne1RwN5b0EoTldR+JT/Y61PUjvi0VhJQlbPVuG8We9hnNh/vrbGbbx4spIEwdMw5jnRWG4nZx+EuEDQgpftMYa1c/tOx/tXmWN7WWbeObFYIvoVYqQFtupB7wFfi6a+p6UNe+0xv484rC2RbzLD22Mrc3nNtr0jWoLx7X+wWfkRv8A2Ss9osJcw2Ie0z5sp0I2ZT4lYeRUg+9MJGNwkBQL+H1nY3LJ39Sh1k8ielGdqH/jMJaxO921Nu6B/KxL2j6DxJ5QopF2f4v3FxWEDdW81YQR8ia9BKlRwurvoCwpInqKyj8dwlu+bupdT4lP9J21+ntWUUI0xYbjbAmOY5TR3C7OW5bLrKOCJggR8M7cj+VScZZRcCAgqBJKDmRt7HStWrxvFxJGVJVd9omPaTShoZ2rRtIEbdWYH2JH6UzwvaC5h7bBUtkX0aGK5mWM1tgOh1+oNLsTiWvZWY6sAST6D61Oj2u4dS5zgnKOXiCzy0nIJ9qmWFtyxopK5lDAlZ3UESNOoqyvaKhVIK5SVAbQ5Z8JPqsVVrtxoygSTMR1iemtOuD8WbEJc7xyziNYgQoEeZ2pZLFmi80B8VxbBXVeWlKMFxc2rqXrbd26xECYIAEiZg8/I084hcHd5BaBbvC/eAmSrLGQrsYbUHlJFI0wgnMygdBzPn6CnjVCSuybjBe+hxDXA4DBTmebpJkyVOsaGoODMLbi4wRiNkcZlYbGR0I0/Kiv4UPbe6iZggBYgaLJgT70JgktlkZwzqD4wsBpk6SeRga01+gbckWJwMEagFmgKJMSdBJ9qc9ncAlzOcRdCJbU7a3S2wCpz13nSJofi4bEkuiqCiklVIEW19TJj50ptXXPw8hBIGsVqtAtJhBxAzuGMaZQeXX60RjuJg4dbIRFgz4QCxPUvv5RQOIwJFwqrC4NDnWcpB1/EARW8Tw+AMpnr60Wka3WCbgPFTZugknK2h/Q+xq3NjzPrtrv71QVskgnkIn3n+1MLiqqIysWEjMpJA+hp1KhVwXKzj2DDX251ZMNxUMsnTz3E+fSqDg+EtdRWFxgCJjWrf2a+yviGIi4t7urfJ3LAsP6VAkjzMCqrVcRXBMeW+KLcbKTuN9xp9KPwnFLaXVa5BCwYjkpnkD5GtYj7G8WVlcbbz//AKiv/vUz7kV1wv7JceMxvY8AgeAKC4n+rOBA9KEteUouIq0Upbi48L7a2cSzJbYSI+RAIPXeR7UwAuW2lNV5jl/ivm/HY+9hcf8A+pl2suEcaqCi8hliARqD5ivYOzPaHJetWVuG7h8UrNZLElkdIJQsd1yyRzG1eW001k7lVYRZO2PFcvDcY0FXWxc0PmpG49a+WrCNcV5uIgRS0M2XMVjQDm39q+rb7JdR8+UoZt3AdhG4PsefWvIO1f2Lmyty9hnDKgz92R4su/hbnA5EVSGrf8hfj9HktrCk7kAcp50xOL7pFAAIOhnYU/xHZizc4YMVZZ3uI2XEKdlzE92wgfDpBk79KreHtd4hQ6FdvP8A0foa6SSVFnxXZ23e4Z/EW5N202W8JmUueK1cCn4RMoYqoWj4SjaHl6ird9nfGVw14LeAa1cBtXVOxtOdf/E+L50t7bcA/gcW1smYMqRqGtsJVhB5ii1kF3/Qv7LOFxKhwGU+FlbYqdD6b1Bxrhxw2IZNYU6HqOtQ39SHUiT068jHmKsl7hvfohuFlMQ06zERHTTrWboCTZF2L4ivenD3dLV5Cjb6Tqr+eVob2rmz2TAdi7DLJgDn69PSnGGxNnCj7kQ4/EIzbEatz9KW/wAQzmOX0qe5sptoOvvbVQiKBHQRWq5t2ARoJPMn9BWVk6GtlaPCixnNpW8GRaYsDJUwSf7fSnRwrQDG87npSkW1Lk5pDaNHXy60bsTbQxxCiQFEDkOgo3HcJb+HtYmFCZVtNsCXQsoaBvKqJOmopfiHM+HeKnxWBdFRmzd1ck2yZjZcw6aNI88ppRznA8Tt2rqO9vvFUgskxmU6ESNt9654Zi0OLvG1b7q05ORTrlAOgnnU/DcPYN5e/cpaIdS4TN+GQB/VMa8tDFJVxQt4o5CSmfQneDsSOtFq0K3Q7xF2DJ2iKT47GfeDMBlIgH3BJ036U84laJaQJgho2kcxSbipRnIto2X8IfcSNRI5AzBOsAc6EaDMIwPG7i2f4dH8LZvAgnPmEGQNSY08qrq2iWgU3w2FVFkmGneTOboKziNo27gR1NskBjmBkgiV84OlMqXAjTayC/8AFa6OI6/nUnC1+8Vc2RWPxHoJE6b7Ux4ffS0jg28zucrF/hFuNcv9RPPlSA3cpIEETpInadqPJqSpjbit4SMhIRid9WEbAnnOh96n4ZjVt2ntlRLSHZua8lB5AHXzIFAYrBA2lY3PHJDW8p0HJlOzeexBqDD2VBhgWJMADqfzNbFB3OwdLTDxKDB0n9JonEYd1AzbeW00zx7vZC4ckrDaKzEopO5GpAPU+taw7JkykEsdyfw9I/v5VnKxdvstv2R3O9xtmzcs98niO+iwJzsIhlB5HmR6V9IivCPsK4FcfEtiQwVLQNuI/wCoXglfQaGf+3zr3gUybayTZlZWVuiY8e+3jsgGtrjUHiWEuxzU6K3sdPevLuA9pTh/4fMD91eF1D/QZW4vvH51659vOPxCYe2qGLFyRcgbsIKgnpvXgTOHSPxLqPQ/EP1+dRpNtFk2j6Bv8Ys4zDcSFi6HtG1nEaEM1vUaxqGT5zUnCu1qDh2HxN99GAR418icu+kV5t9l160uINi+oKYhDaLGPCW+Egnbp70h7VcNfh+Key2aEcwNYKnYj1HOpPQ+ysdcsHZvjFmzj7ir/wDSX3e3cUjRrLnwmDsVJkGknazgjYLF3LR5N4SNijaqR6rSfPlIIPn7Gr/xzF2cfw6w5YfxViLR1gumpU+cDnXUlj9Ebt/v/pQ8ZfFsKRzP051ZuK3kxmBsBjGIsnupgw+HgshnaUPh9DQWH4RbtibkOZmOQ9OtS3cVOiiP39KVy6N2C4LCJYGgzN1O8c46VKziNyQfw6j5np6Vgw4iWMeXM1o2geUD50o6BrjTrHyGnyqaxh51O3Sp+6C6Aes/lW7UGBFYNHQvabQP3zrdctbjQVlCkEJVcwjyqtNhMtwoDucw/UVZ7Nval3GcF40dd5g9IpIPoaUbyBYlspn970Tf4pevW7dpyMtqQogDTXc7moSfERGZjoB51JisWLq28iZcqwzEyXY8z0jaqE2ScL7Ovf75ly/dKr+IwJJKxHmNJ6xSDH3PEsLrv8qbWuHk2muk/C2U+YOvzHTz8qDxNxVdWIMLuoJBIOmhFFOwMsAxE5HEQVFAY/EDIzRr9SfKpOG4gXbRIGWCYG8CdqjvcSK4a5hzbU57iXA/4lKBhA6ghqSKyNJ4sU4HGjwEZQ6T8R3MyGHSJGnlWuO4/vAoMErMncmdTJ5mais8NDGTIXnyo7EWlABInKIGlUtJk8tAvCQ6lbmYeFgyhxmUldZKnQjyOlbxaw+eAbjGQqiFnectbw1wd6puschGY5eek5QeXSoOMXgzh0GQMJyiYUyRA12iPrW7BSSGHDbb3VdmYIoBhjzYiQoHMny260FwziPdOjaKyNMkZgTJ1M8x+la4dczMARCz4mUSQD0E6x0miLnDEDTmLKDoSuWdeYJND9h54CMfwm9cw4xJGa0HKZsyzmJmMs5gCSTMazQWRgNSdfyo4QRKrMmB5nyG53qPBYdrly2o1LkKv/exCx8zQA12z6Y+zjgX8Jw7D2yIcpnf/vueMj20H/8ANWgVHh0KqFPIAT1jSpaoiZlardKe0/enCX+4YpdFtijdGidK0nSsKVlZ+2DHYVcA9vEPDP8A9IAS2cagxyHUnrXz/wAH4EL1rEXbbeKwgfKRq65grxqIAUzzoTHcSe7cbvXZmfdmJLZtxqfP86I7F8fOCxaXCCVBh1nRlOjKeoIJpIq3Y/FHGDxGVpXQ6MDz0/tFX/tuh4pw6zjgPvbX3N8Acxqr+h/Wqb2y4X/C4t0t/wDTY95aYbNbfxLHt+Rp32C7YjDm5au62L6lHHSQQD6gmjyjcMpeDtF2W3rIMz0XnVyYWQiokggCTpo3rzFJeH2wjXCNmJUf9gM/Uj6UejA6yZJ+nX50GNHAPeJB8W9atvJ0+nKst4rvM7A/CY+g/WanFwZDOjaRHPeZ+lBsajkGDLamuDdzTGgqUYX02B0O08qkCT4SYAkD3/PWhYaOLDZjJ6zrvyrszPyqLDLGnnUzNQbCSZIrK4uXRHv+lZRRrQ8xWBFoCJHIyeY1001n9KS8Sbw6dav1+yrqZggjTf8AYqn8T4eFJQnRh4W5CDOvyj3FculPcdE0V7C3EDhnUuFIZlBhsqkEx7VPx7FWXvu2GRrdoxCtqRAg1nDsD41LBlXWSvxQQQQAdCOs8q7wmBDuRDZeUf55TXQ2uTnpgFnAXMocg5WO50Eglf05URd4bAJaWUqYy6a+/KdOXWmN3CAQskgbAkwJ305UQbLFSsTGpgbDafSg5+htnsRdn7ZQMGESSY6DapbrjUEV3bQq+vWK1dBVpABytMESOokcxNFPItUgLE3VD21O06xqJ5b8pipMJikthg9vMWJzMT+DaEmQJ5tBPIRzA4hc7y4xYRnZmyjWJMwNNteldYbCkCGYkdOlUJ2L7QctlXVZMSNI5nX0ojEcPBlmeQB0HLpWYvEKCttAQoOvm2oFGd6gtrZRScwm6zDxZhsAeSjfTei2BJZs54QoMywREALc2M9BzPLWg+K4kg5eWh9QdRUCXS7AZczbTJ19aK/44u3j0jmNdANBH60KzbDdrBNhL4JWCND4VgzJ/D56/OKc9hrWbiuFB54i2SD5MDH0pZgMGucIolmIWehJqwdh+Fv/AMthl/Et9W6iLbFmM9IU/KsuQNOrPp1dq3XKtXVUJGGkfantfhsBbL33ExogILt6L+p0pzdUlSAYMb9D1r5K7TXXXE3UvszXM7I7MZMg760jeaCl2TX8JaxV7E3Ui3Ae6iNJ2ObICugIWT7VXsQdnAkzr6ip+Gh0uK0TrHXy2PvRvG+GjDvl+JXUMDuNROh+ntWSodu0PrgXHcOV/wD7uEgHmTZckhoA/C5j0NVDDAtcCg89TvA5mjuAcW/h2YElQyMhyncNyI5iiOHYYBnca5jofLn9aLZk7wEG2B8O1MuEYUNLP8A+etAG2SQBzpxAsoFc+KCcnMeZ6VKTKxRXOz5yveQiYO3zFMrqrCxM8+m+lJMFjc2KuMugaY9iKatcOxp2gJhIMD1Nd3G0qLfXpXOJugb0gTq20E+tA4/jaISB4j5cvelvFuLz4UPqR+lA8OUZpeco3jU7idPSnUfYjn6GGJx7uJEctjtWVZ0t4bDHvr8XXcArh0MKiEDLnYc8pBgc96ygprpBcPbP/9k="/>
          <p:cNvSpPr>
            <a:spLocks noChangeAspect="1" noChangeArrowheads="1"/>
          </p:cNvSpPr>
          <p:nvPr/>
        </p:nvSpPr>
        <p:spPr bwMode="auto">
          <a:xfrm>
            <a:off x="63500" y="-887413"/>
            <a:ext cx="2505075" cy="1828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04838" name="AutoShape 6" descr="data:image/jpeg;base64,/9j/4AAQSkZJRgABAQAAAQABAAD/2wCEAAkGBhQRERUUExMWFRUWGBoZGBgXGB0aFxkXGB0aFxoaHhgYHCYfGh8jGxgbIi8gJCcpLCwsGB8xNTAqNSYrLCkBCQoKDgwOGg8PGiwlHCUsLCksLCksLCksLCwsLCwsKSosLCwsLCwsKSwsLCwsKSwsLCwpLCwpLCwsLCwsLCwpLP/AABEIAMABBwMBIgACEQEDEQH/xAAcAAACAgMBAQAAAAAAAAAAAAAEBQMGAAECBwj/xABAEAACAQIEAwYDBgYBAwMFAAABAhEAAwQSITEFQVEGEyJhcYEykaEHI0KxwfAUUmLR4fEVM3KSJKKyNENTc4L/xAAZAQADAQEBAAAAAAAAAAAAAAABAgMABAX/xAAnEQACAgEEAgICAwEBAAAAAAAAAQIRIQMSMUEEURNhInEygfCxM//aAAwDAQACEQMRAD8A8b4u037p63H/APkaFa5Jo/iOFY3bmn436fzGok4YTz+QJoWM02wVLkGjsPjCOfvXScJ6z76Ctpg11iDG/Og2hlFo6OPHWpLWO230qfD8EdxKjTyj/dC4q3lkFTI3mp2mPTRv/liDsY+vyrgcXeRO3TnFDrdzMAF1Jjy1rhyS8SNDGhkfPnT0ByDbnGm/lqSzjA46RSq5BOhn10rl3EnLIHrR2i7ixYa/I8waJW9IilPCJIOggaTzNMmtZYJqbwVTwTyTJ39a0t2OdQre/ZrFvDelaYwyQkiY/wA1KrqCZGnKPnQtrHSANfY0xTEALBBnzH+aRplFQSmFDEZDvv67TS7E4Mq3lRFtREjQwTM6k9PnQt69GkfPXWkimmNJqiTCMDn8JLRII5RXeHxGhggEkGdjprp0rmy4KnkQDt02HrU2Dsrs+hO0g1nWTJNkljiEsJYkkgyT0po+IIXMAGOoAiQBv+m9LbnDhM/KPL/VPOF2FKSlyWBAIbUCSBO01CdJWVgndMzhGALIzM0xAXTXQ6CfYT6imVzBCcx2AEE8tNdOevXrWsMwtllUSwaZBBGsAjruK5xXEM4dWBQmE1G+b08/y+XLLfKX0WVJUcXLACgKwjMDpP71NQ3+EkusT1PUgan6CiLGBIEzoDuPLWAP3tUl/HhWByk8xpB6/lTfleDYAsZiCcygQg8gS3lHrQBZGYd6gUHeBBXaJ6nypri8eFfMADm1KjyMT8pqC73WIIABUmdAQBygajXYn3qsW0K/pldx+FV3LKpWevn5H0+lA4rhWVcwYEnlsasbYbNoTm8JAEQYP5aUvu4R4I0ZQNweQ0E+dXjqPiyLhYkXDkCCIJ25/wCqlNnw+hrtWbIxO2bT2qbDuQAek785H6VbcyaigR7B/mn9+dZRL4kA+g6dd5NbrWzfiV6+c9y9kUAIXZmO2jfmToKEwmOLtBMINyPpQeKJa66AjW42+g1ManpQ2Ugx7GNtPzrpo43LIwxOJ1Cq2nXb3qzcH7LNiAgt5ASqkAnxMdi3v1MVUcSR4VywyyCdZMnSZ6D869F7A8KV7NvErfi5auqr2zAJSRBGsnf6GpzwsFtBbp0x5wD7P72VhcItxIyMDObkRpBHmKo3a/s3icIWNxCAx+IEEH3FfQl67dCr3WVlZhJ3hTud+VeefaKvfJfDmO7WU38QYCCI00IafbaoJuLts7PiUkzw9kZACQRmEgkbjqCfzFauDKSAwIgajbkYrq9czECTA0Ezp6DlrR+D4Q1wgkFVGhPM13JWeU8APdDINWzz8MaZY0Mz18q5dTEwBy/zVywHCAWCW01Onmai4/wLujkueEmBO+U7iedaf4unyPCDlFyXAj4bjYGUgCdvOmj3tINI+HsFbXfYU0t3cwH70qMlkePBu8oIrVtIEVKtuTpUwSN6A4NbulTTCzj2HyI67+tRjCqD1kfKuGTIYPOhZuBmltCAVMnmdoNSPbEbyYkfPWflQdi+plSo1Gh6HrR2JthVWD6wd5161F4ZVcHeHb4ZiOZ9Y6U3uEuBAG8eoH4vI0gPErSlVzgnpv8AvSmQeVBRjl5SNdeU7TvUpJloyQ1XhiZF8UE7kHUMDqP19qMsYXK5QGA419h+fPWkhubqzRtAnQzrRffOIAGu4PLy126iKg012UUkOBgyGMESpAJGhYkTMDnrXPFLlwpzynSIGhGszQ2Dvtpnlc0tMxqYgelGY3Fq6lAwloHTUZtNd9xU1e4N9gfD1ZsgzfDuQfp8q7xYKmJnNLEDkAOp9PpXPC7IMqwJXrz9vOPyri/YUZocuNJza7Cd/wAqp2BPANh3EAMCoA0gzp0NApeZWnVTBg7jp16UwgsPAQoEzOsAedL8SwGwB65SPqBVorJnVBC3Z1M7GY6DQnT1oPits7z5ADQx+4rhm0PnyHTShrWIYEScykwQ+unvTxiTlIGw2KZdJMdN9fepLjZmygQJ2HXYmOpo7iFhVYuigAGANdcu5+tA21CsGOvOJ6+dPd5JuLWAluFAnQ+GN9YHrW6iGIznINt/fznTrWVPc1hjfj6Kjg7CvfIYTDsSBEsNdBPnv5HyoxezBLZpVRMhYJjy13rrhjomJIDBsynUAiGJkqQeY2nY1YVNe1oaMZq2eTq6koukV7ifArlxi2ZZPKMoqHBi5aOpyjbKDIjf86tQAO9egcFfh2KwVuy1pO8AIuJE3Z5spAlgd5G21S8uC0kmivizc5fZV+BcXdFMMYI0IPh9xQfafjL92c7Al1yQOkz1Pn03q0dpfs+w9u3/AOlL2royaZyR94TAYMTl2O1eZ4uw5uFbkhl8JB0II0IjrNefDTUpYZ6+t5VadV/YBZwajUKNaMt4nLp/uib3CGt27dwkFLgMEToymGQ9GGh9CDzpffZQJJA15mu6NrKPIavktXYVGu4+0q8w5J6KFOvz096t/brs5ZvWXFn/AK1pc8/iET8SbwdYYSOteV9k+16YPGredGa3lZGymHh/xL5jSrRxft/aQi33j31RS+HxKDJiLTNP3T5tHUGJ5Qedc+qnKe469HVUI7ejy5ZnTemVhSFE/WhLl1r1xmiM5k5RpJ/zU1nC3dRGm2pp2c8cE9rFEGR/iihio+IgUEnDGH449BUQ4aT8TH9+ZpKQ9sZrxJFGYn0jehcRxwMfhPlWreCtLyLR56VKtoDYAfKjgGWCJj7s+EfStLaukyWI96PietbygVv0avYBbwMGcxMdKYDGXIy5iF6Tp8hQ9/FBdCT6V215VGYiOY8+lCvYTu3eZWzAmR7U74Z2iu3bqoSsHTUbRznrVcS4zI7gABRBJIAk7AdT5Ch8FjhZ8fxXPw66L5nrzEUHCzbqZ6g/EFFwK9xUfTdhEAGNPT50S/Ec3iOQ+jDY6zry3ryW3xQyznxXCdz5/varh2UuBwEuAk5SdeR5aedc89DarLw1tzosOBVmbMmo2HSeWg6zUti+GLC5bVWgBZB3Ghnl01oLD40KSobIDMgCRI6g/mKjtpc+LMGE6AzsNI9tNBUquyytEnELwNsBSFiSRz15UsWw0zyI3rdzFToQAQY8/StCRAJA/OrQTSEbs6wwIzCZjaaku4cBlAgkxvsD/qojdgGRz3/SpHEAbH96xW4B9BPfG2RmggiQInf8qj75buot666A8hJ29KFv4mGB2A01OoHKhjcKtKnT+9IoWFyaCnjcaE/WsqOy5afKP35VlNVYMslLvYopfLgCcxMbc/KrXguJpeAyHxRJB3EbnTkKQcWssEHihGOcr/VqAeuooTCOi22zHUjw67HmdDPlHnXpQ1HA86cE2W27i8mpcARzjU11heJ/w/d37ZH3bZvDET+IadQSKpVjNduAFiSxAk+elWDBYI2VZGOYNyj2pp6ykqaNp6dO0XA/aol+2igdzcu4pXun4lWyuWPEZJO/LSkXb3jgu3jes5ZuM5JGumYhZHIwOdLbHB10hP8AyNFDBa8h6CuLaou0de6TVMr6viCdC5EzBMLO0wdKw8KdjLMJ+dWIYIGBmJ/v+tcXbGUxT7yeyhTa4LbjUszeUAf3olcEoGiD31/OmNkVBi8UubLPn51rbDtRFliJ26CsWzz/AH71t7gj0P8Auo8LxCXAt5iSYGXck8vOsFHdta0VoPE4/wAWVTrqSY+fpRjBVw/ed6M5aBbGpyQTmLbLrAiZM+VCgAd9spgkVBiMVkHUmhbF1C2a6ZBOoHxcuuwPUTFZxjiIvXmuIi2wToifCoGwE6n1O5ptom4YLcy2c7soJaAn4yInPHSdPellh8zhm11+Hr0HSKGe8Sdad9l7VvNmffMAPIczRqkBPcyU8Ce5N0KADsAZ69elcXMKw0cMQuwOw/tXqvZrhdq4JtuIYSU1I0jSOo2mrG3Zm1cBBT3Arinr7ZbWehDxoyjus+fsRw93+ENoNuXrptpSllivom/2IREgEmQR89NY6V4dxrAjC4p1YSVaV6GdRNX0tZTbic/kePsSkmD4HDBYe5oOQ5+tegdmcdYcZUOZokyvrIHPTevNruMLvmfXUmNhrqYA2p7wO9duuIAAHwKBAptWG5ZJaU6eC8XcGkFl1EHX58udbw13wwo2gjTUdV150LYxBAy7DkCdh0qW3io8O34pnc+sVxbejusHv3VJaEEztGvnP0oE2y++2v60bjyJzr+I6x/aoDbMSDMDl51WOETfIJYuhTBEgbCiMNihOu3QjlXWHwQYzl+sc/rWYzA92R7kwZj99a0mngCi+Td85hl0HLyIHn1oJLDKxg6fuaMTEDKV59P812CAsg+oOv13oq0FqwW/jIBGWJ3isrp8uUFpnlWU64JtlMuWXuFiSIDayQAJMTHuNqHt2/GABOux1B9xyo2xiIVxoS5IjprOx/OosXauYa6yOuS6uhHNT0+RrqOR1yEYK4GxYKoEUuTlmVAmYncirxhrwIuR8agHTcDb9DVJ7PJmuDrM1b+BiMWUcfGpQzyYEH9CKhq+y+nhG7aHkdTpUeJKqCWYBRz89P7UULUFhHwz8xpVV49ig9zLnChQSJmCQJA0B1Py60scseToapfQjMpkdYO+8AnypJiOIXLt2BO+gHTnR3D+0FuxhL1k2Va5d8LO8HIFMjIBs0/i5VWhjnjLMqCYB5TEx0mBVIxJSkW7jJt4Z+6S8Lp7sMxA8KvzQNJzgTvVaOLBgk8/EBodxEE7z+lQrcXI5ctmIGSNt/FPlG0c6FVSYHWnUa5EcvQ7492iGIaVtrb8KrCiJygDMf6jGtccM4+9jKbT5GBkNlBZTzKtGkmlF20VJB5VPZwoaBmAJ66CeWtbaqApOzWJvtnLSZbWTuZ1J96095iup9o396lxHDnSe80IMZTvP+taO4Xw9L1xluutpUVjmM7qNFCgSxJ0j60bNTE9u3Joi3gJtl8wBBjLBk+cxH1mtMvxagQR4R08qYccxFtrdoJIIQK/QsPxbknfy9K1m2qsi3CYTvbiopALGJZgqierHQDzqw9luA3LzOiLmKETBEc9p3Ohqsm8SADy2q1/Zx2lGExa94furhCvOwOuVvaT7E0s91YH0XHd+R6H2UtNYbIF9TGo8tfyq/4DFKgJdgoHM0m4gFtsGCqZ13loBMEH0NGjApdAYHxRoeYnnrzryZN77PbcYuFdBT8UsuHZHzhdyAYn3GteBfaddz4vMFgMoIMETuOe4ERNe+YTAIim1OaQQxJk+LrO9eH/AGteHFqn/wCNAIO25P79a6ND/wBLOPXS+Nqyl4e2B4mBI5DqfWn/AAfihgk2gAOYkHp9KQ38ezLl2QfhG3+T50ZwnCtcYFiY0Fd8layedF5wX64vgVgzMNNN9DHPfepLctJCkAaHTQfuK6tcM7q2gDFgdY5STsK7u4pkttmlVLk9ZJA3g/mK4G10d/HIPcuQo8X8voBzDVHbuqEYkZmmBBjStG6CnmddhtQrXgwCsvuN9adRtZFb9HTYoERJB8xy6TW8EBBZjPIeQoK5Znbl1qEW26EU21C7mmEXIzabfuK6N/MANRE/v6V2utsFhzIB9IrdnCo3Mgz5R9azdGr0cIZ5jStVJe4cy67g9D+fSt1k8AplPwXD2a5GQkkmBzPpUXGHY3mLv3jaDMdZCgKNfQAe1axdy5buEsIY66iInUQPT6Go3JCEMkliCG5iJ0Hlr9BXYcXVDPs/ZPeq3IqfpuPrTYcSy3FIJnPJ9fM0B2ZuqdANVU/XSi7NhS0uYE+pGu8DpUpcstHhFg406qbjK2YGDppo0Ex56ke1U7jmCUoLqOChZlWSO8gagsm40MSNJBq23srAwcymQDG4nQ+WlIbvZ+SQziN4g/nypdOSiqHmmytWcGWUtyH7PyrvDYdCjFg2YEQdMgHOeZPQCjMZfySLeigwCOdNONcKW3grF3vka65JuWQZNtdChMczrI9KruI7UJ1w4vultNG+FQefloN5qG/gsjssEMg8QbQggwRB6dKmwfFzZui7aPdsCSIElD/Sx1nz3oTH4svcLGZnUk+InqSdZmjkW0PMNcwv8C/eZ2xOb7vLAVFG+aR4p2jlANKLOJUZSPCVjfWTrrpty0qNbJNsuW2IAB5zMken61xhsMXPkNzWoO5jDtDjLt5xeuggXBKGIDKDl08gRFAIzuZEkgEkxrA1k9aYYprl1Utm4DbtzkB/DmMkfOhrAPwWxMmJ5mN9eVbCRnlgaKWOmtEPZaAgMrv5ToCfpTDjdgYf7tHtvIEtbMiY1SeZB0kVnA8Yll2+7F5mVlQNOUFgVDZR+ITOulbPQKV0xT/DnXSY006narRgOz6omY+JiokEaKTuNd4019aYcI4CqKDkUsNydTNNykCI3511R0b5JOdcIM7NXPu4DeJD4QTup/CJOmu3Kr3wvHoQIPiBggiGXT+U+deYJNlweXPzFWzA8WS6oFy2t0jYiBcjzEgn2NcHk+JJSuKs9LxfMTjsmXTF2S6EdOg1/wDIn615V2iIOIeQGIhTOuw2k+Zpxxzidy2ALV68qRqr6HN4YC5vFEZp16VWraakT8QkevWj4mi1LdIXy9a47Igl/s7ZJnINTy/tXK8FtiSoIJ5g7co9KY4dyYraKBHufyr1npQ9HmR1WawuNvJC55CjSQDp71l/FO58R2ObYRp6fvWpBcBg9dBUf83U/pXM/GhzRZa0vZsYfN1+ewqN7AG2pEeRNc28XmPqf3+/KiHw38xI8hyqD0k+isZtAd0THWJPPWiF0XRjlECOs1HjEPxKPIkdR+RobvTA5/361xSXR1J9m8Q4nX6bVo24Ehv3rUFwz61yUI861WCw03iTz29ayhxiDlykmt1qNZWuNZM8Ak7AMToIiY8p28qg4jjQVCKIA31nWIMEfh8qkv8ADSygrq0mZPL3oJsNCg78vSa7Djdj7s5aChm/pAPrvWXAzyoMSDG8yNRt1gj3qXguHKJdBMzlIPsaZcC49/B3rd7Il3KwBVoIJYGPMERIIGhAqfZVfxJOzqk4cK2pVomeTaifnS7ivEWBKA/7jen9ntG2OxmJYoqG6qmF2GRcvzIifSlr4QreS8q23ykHJdEoY5Ecx5VNUpMd/wAVRTXuOgKnVTrB2nafXlNR3cQSMsQP31p1xDDkMDcAAJLBF+Ec46hRsBR3DuHvftXryWw62llzl2EjYnQny3iatuRHayrWVE+KfQb1O+AIXO2xnL/V71jXlYtqZmZPwlY2gCQelNuM9oTfw1uyqgWrQ0VVgKSdWZiJZ25k8gByo5FSQvwS5WRbjBUaCSRmGU+Q3PlIPpRHFb1rvSlostnMcpcSwXlmC/kPrSmyWJCgnfbz61NxPDZLjKHDgRDDmCAaJk8DbhmIs2rd0PaL3HUqCzwiT+KF1YxtJgHrSNbxiNxOnkaYcPslCHGWR+FxmXUEGR76VNh+Gi142IPPlH570tpDZeRSxJB6A/U067L4eczRrsD+dL8Qnev92s6chr61eeGcHyWlAWNNep/zXRoq5WRnwdYfDnz9jrR9uTvr5+VQLbIMEx5/3qe3pofeK9HamjkVpmWxnORjEHeJgTv8qx8KbVxkYwVZlYdCpIkHppvWNvPUQfypjxeyHZbhH/WtpcDDfMRkcf8AmjfOlnGmvsMJXf0LOIYpwq6znIB6lZ0ExMUTwayj4iwH0R7gR+kMcpHvO/KZ5UPi7gyjyND238PowIjfXpXNStpHReEwrjPC2wl67aeZtsYP8ynUN7iD86XDFLALHYCBV6+0vh918HZxbKDcRAl+CIDDVZ2M5mIjlNeEYx2c52aS3KkWvSS7M9K8rsvf8Wp1LDTkDNR/xajdsre+9U/hOCZjmEgE5QeUnlPtVheyvOQ0xDdR50kvIdlY6VrJJhcV3d0MfhmfTSrz2Y4UmIAuXNVmQORAnfykVQ3t6RrV5+zrM1thEw2UfmI+f1rg8nUl8eDu8aEd+QjthwRVe3ctIFU6XMsjTqRtpG9VYYRSCVbb/UfPnXsI4YpX7wzOkfnXnHa/s62BbvbAHcOZI3CMfPkD9K4oTfDOnVinmOSpYjDFTJ+dd4cmZ6D3rMVxFXJdvDP+KVcS4ybTR3ZBgHxiJDAEGOhBHzrtjF0ccpJD02hciNTz5VlIuEccU3x39svZAM20cpOhg5hrvFZTfHIT5ULsVjPu8qnTWYMAnkxHWDFAozEhNOXTzI1HrTNLSlvh8MmRPKdpI1PtS68wzeAAZZMjnHrVyDLJw27OH/8Ab+/nR/A+z4vv3TOiG4sS0bAhtP6pAgaTqPVfYgWSR+JiY9eVbupmtKw0YXHVhrBRlDIem6uKi1ZeLo7wV4WOIKAZViySOe4B+dMMfdyajWGIHn0kUiZVBV+amZqwcSs5xpzAYeZEdOulI1lGXDKljuJzcbNqIyk9NQZHyj3rdjjzpa7sXGKySFGgk7kjrTPjmHUuz2LTW7bRGc5iugzDN+IA7E6xE60qwqp8MSW6iZnb/VWwSyKdzTD/AI2VlW00B6T++tF8a4W2Gvm1dTu2yAqI3zQVOsEAjqNOlEYDiVu1Ya2bS5mJDuTmYr/Kg2X1386Zv0BJdim3bKE5ddQJ5TvvTrimESxaUq6PcYTcVRmyE7eM7neQNBpqeVeF0rI3B5HbpPr50QFLWySwUKAQp0zCYOXqR06TWaMmlwEYBxmRo7wAgss5ZgyVOswRzHWu+03ExevFgqICZKIIQQABAnoKBw2Ck6tA6ih71qD5VklZrdFk7G4cXLztAB5DkJJP0Ar0qxgR/k7z6V532FBUuY6GY5aiR7ivQrOPHWuvS4JSNtgp+KKD/wCNImJE7AxTCxigWEmiLl3bKBE7neumDZCTSyIbuCuHQKTrIgT+VNbmGb/j7NxhHd3blozIIDhbi7/1ZvnRZGRgrNBJ8wPnEfWjcJj3sXMyR4oBVhmDQZEgnfzGtbUk2rXQIJWVK3we/fkWrNxwf5VMfOIHzpxwr7LcZdH3qpZViJ8cuqg8ggIzR5716xgcXd0F62qjKDKkkA81II09ZNMQ1cHzOTtHTtSXBWe1vCbacJxNrL4Fw7xzMoshj1MgGa+VcdjQwQKgUpOo3JJmSfyr6z7eJPDcYACT3FzQb/Ca+VMNw3wvdIlUiffnFR4ZSOUc4UXCUYiROgmPPan/APFkLkcHXXxcm30NI8BfLXVJZUTUS+oA0B0506scTW4sEeQJ2I/SkkUi0QtcIMA6ROnKav32XYlj3qRIUhtDDCdND10qg3LIQFgYBHPbTX1FE9ne1RwN5b0EoTldR+JT/Y61PUjvi0VhJQlbPVuG8We9hnNh/vrbGbbx4spIEwdMw5jnRWG4nZx+EuEDQgpftMYa1c/tOx/tXmWN7WWbeObFYIvoVYqQFtupB7wFfi6a+p6UNe+0xv484rC2RbzLD22Mrc3nNtr0jWoLx7X+wWfkRv8A2Ss9osJcw2Ie0z5sp0I2ZT4lYeRUg+9MJGNwkBQL+H1nY3LJ39Sh1k8ielGdqH/jMJaxO921Nu6B/KxL2j6DxJ5QopF2f4v3FxWEDdW81YQR8ia9BKlRwurvoCwpInqKyj8dwlu+bupdT4lP9J21+ntWUUI0xYbjbAmOY5TR3C7OW5bLrKOCJggR8M7cj+VScZZRcCAgqBJKDmRt7HStWrxvFxJGVJVd9omPaTShoZ2rRtIEbdWYH2JH6UzwvaC5h7bBUtkX0aGK5mWM1tgOh1+oNLsTiWvZWY6sAST6D61Oj2u4dS5zgnKOXiCzy0nIJ9qmWFtyxopK5lDAlZ3UESNOoqyvaKhVIK5SVAbQ5Z8JPqsVVrtxoygSTMR1iemtOuD8WbEJc7xyziNYgQoEeZ2pZLFmi80B8VxbBXVeWlKMFxc2rqXrbd26xECYIAEiZg8/I084hcHd5BaBbvC/eAmSrLGQrsYbUHlJFI0wgnMygdBzPn6CnjVCSuybjBe+hxDXA4DBTmebpJkyVOsaGoODMLbi4wRiNkcZlYbGR0I0/Kiv4UPbe6iZggBYgaLJgT70JgktlkZwzqD4wsBpk6SeRga01+gbckWJwMEagFmgKJMSdBJ9qc9ncAlzOcRdCJbU7a3S2wCpz13nSJofi4bEkuiqCiklVIEW19TJj50ptXXPw8hBIGsVqtAtJhBxAzuGMaZQeXX60RjuJg4dbIRFgz4QCxPUvv5RQOIwJFwqrC4NDnWcpB1/EARW8Tw+AMpnr60Wka3WCbgPFTZugknK2h/Q+xq3NjzPrtrv71QVskgnkIn3n+1MLiqqIysWEjMpJA+hp1KhVwXKzj2DDX251ZMNxUMsnTz3E+fSqDg+EtdRWFxgCJjWrf2a+yviGIi4t7urfJ3LAsP6VAkjzMCqrVcRXBMeW+KLcbKTuN9xp9KPwnFLaXVa5BCwYjkpnkD5GtYj7G8WVlcbbz//AKiv/vUz7kV1wv7JceMxvY8AgeAKC4n+rOBA9KEteUouIq0Upbi48L7a2cSzJbYSI+RAIPXeR7UwAuW2lNV5jl/ivm/HY+9hcf8A+pl2suEcaqCi8hliARqD5ivYOzPaHJetWVuG7h8UrNZLElkdIJQsd1yyRzG1eW001k7lVYRZO2PFcvDcY0FXWxc0PmpG49a+WrCNcV5uIgRS0M2XMVjQDm39q+rb7JdR8+UoZt3AdhG4PsefWvIO1f2Lmyty9hnDKgz92R4su/hbnA5EVSGrf8hfj9HktrCk7kAcp50xOL7pFAAIOhnYU/xHZizc4YMVZZ3uI2XEKdlzE92wgfDpBk79KreHtd4hQ6FdvP8A0foa6SSVFnxXZ23e4Z/EW5N202W8JmUueK1cCn4RMoYqoWj4SjaHl6ird9nfGVw14LeAa1cBtXVOxtOdf/E+L50t7bcA/gcW1smYMqRqGtsJVhB5ii1kF3/Qv7LOFxKhwGU+FlbYqdD6b1Bxrhxw2IZNYU6HqOtQ39SHUiT068jHmKsl7hvfohuFlMQ06zERHTTrWboCTZF2L4ivenD3dLV5Cjb6Tqr+eVob2rmz2TAdi7DLJgDn69PSnGGxNnCj7kQ4/EIzbEatz9KW/wAQzmOX0qe5sptoOvvbVQiKBHQRWq5t2ARoJPMn9BWVk6GtlaPCixnNpW8GRaYsDJUwSf7fSnRwrQDG87npSkW1Lk5pDaNHXy60bsTbQxxCiQFEDkOgo3HcJb+HtYmFCZVtNsCXQsoaBvKqJOmopfiHM+HeKnxWBdFRmzd1ck2yZjZcw6aNI88ppRznA8Tt2rqO9vvFUgskxmU6ESNt9654Zi0OLvG1b7q05ORTrlAOgnnU/DcPYN5e/cpaIdS4TN+GQB/VMa8tDFJVxQt4o5CSmfQneDsSOtFq0K3Q7xF2DJ2iKT47GfeDMBlIgH3BJ036U84laJaQJgho2kcxSbipRnIto2X8IfcSNRI5AzBOsAc6EaDMIwPG7i2f4dH8LZvAgnPmEGQNSY08qrq2iWgU3w2FVFkmGneTOboKziNo27gR1NskBjmBkgiV84OlMqXAjTayC/8AFa6OI6/nUnC1+8Vc2RWPxHoJE6b7Ux4ffS0jg28zucrF/hFuNcv9RPPlSA3cpIEETpInadqPJqSpjbit4SMhIRid9WEbAnnOh96n4ZjVt2ntlRLSHZua8lB5AHXzIFAYrBA2lY3PHJDW8p0HJlOzeexBqDD2VBhgWJMADqfzNbFB3OwdLTDxKDB0n9JonEYd1AzbeW00zx7vZC4ckrDaKzEopO5GpAPU+taw7JkykEsdyfw9I/v5VnKxdvstv2R3O9xtmzcs98niO+iwJzsIhlB5HmR6V9IivCPsK4FcfEtiQwVLQNuI/wCoXglfQaGf+3zr3gUybayTZlZWVuiY8e+3jsgGtrjUHiWEuxzU6K3sdPevLuA9pTh/4fMD91eF1D/QZW4vvH51659vOPxCYe2qGLFyRcgbsIKgnpvXgTOHSPxLqPQ/EP1+dRpNtFk2j6Bv8Ys4zDcSFi6HtG1nEaEM1vUaxqGT5zUnCu1qDh2HxN99GAR418icu+kV5t9l160uINi+oKYhDaLGPCW+Egnbp70h7VcNfh+Key2aEcwNYKnYj1HOpPQ+ysdcsHZvjFmzj7ir/wDSX3e3cUjRrLnwmDsVJkGknazgjYLF3LR5N4SNijaqR6rSfPlIIPn7Gr/xzF2cfw6w5YfxViLR1gumpU+cDnXUlj9Ebt/v/pQ8ZfFsKRzP051ZuK3kxmBsBjGIsnupgw+HgshnaUPh9DQWH4RbtibkOZmOQ9OtS3cVOiiP39KVy6N2C4LCJYGgzN1O8c46VKziNyQfw6j5np6Vgw4iWMeXM1o2geUD50o6BrjTrHyGnyqaxh51O3Sp+6C6Aes/lW7UGBFYNHQvabQP3zrdctbjQVlCkEJVcwjyqtNhMtwoDucw/UVZ7Nval3GcF40dd5g9IpIPoaUbyBYlspn970Tf4pevW7dpyMtqQogDTXc7moSfERGZjoB51JisWLq28iZcqwzEyXY8z0jaqE2ScL7Ovf75ly/dKr+IwJJKxHmNJ6xSDH3PEsLrv8qbWuHk2muk/C2U+YOvzHTz8qDxNxVdWIMLuoJBIOmhFFOwMsAxE5HEQVFAY/EDIzRr9SfKpOG4gXbRIGWCYG8CdqjvcSK4a5hzbU57iXA/4lKBhA6ghqSKyNJ4sU4HGjwEZQ6T8R3MyGHSJGnlWuO4/vAoMErMncmdTJ5mais8NDGTIXnyo7EWlABInKIGlUtJk8tAvCQ6lbmYeFgyhxmUldZKnQjyOlbxaw+eAbjGQqiFnectbw1wd6puschGY5eek5QeXSoOMXgzh0GQMJyiYUyRA12iPrW7BSSGHDbb3VdmYIoBhjzYiQoHMny260FwziPdOjaKyNMkZgTJ1M8x+la4dczMARCz4mUSQD0E6x0miLnDEDTmLKDoSuWdeYJND9h54CMfwm9cw4xJGa0HKZsyzmJmMs5gCSTMazQWRgNSdfyo4QRKrMmB5nyG53qPBYdrly2o1LkKv/exCx8zQA12z6Y+zjgX8Jw7D2yIcpnf/vueMj20H/8ANWgVHh0KqFPIAT1jSpaoiZlardKe0/enCX+4YpdFtijdGidK0nSsKVlZ+2DHYVcA9vEPDP8A9IAS2cagxyHUnrXz/wAH4EL1rEXbbeKwgfKRq65grxqIAUzzoTHcSe7cbvXZmfdmJLZtxqfP86I7F8fOCxaXCCVBh1nRlOjKeoIJpIq3Y/FHGDxGVpXQ6MDz0/tFX/tuh4pw6zjgPvbX3N8Acxqr+h/Wqb2y4X/C4t0t/wDTY95aYbNbfxLHt+Rp32C7YjDm5au62L6lHHSQQD6gmjyjcMpeDtF2W3rIMz0XnVyYWQiokggCTpo3rzFJeH2wjXCNmJUf9gM/Uj6UejA6yZJ+nX50GNHAPeJB8W9atvJ0+nKst4rvM7A/CY+g/WanFwZDOjaRHPeZ+lBsajkGDLamuDdzTGgqUYX02B0O08qkCT4SYAkD3/PWhYaOLDZjJ6zrvyrszPyqLDLGnnUzNQbCSZIrK4uXRHv+lZRRrQ8xWBFoCJHIyeY1001n9KS8Sbw6dav1+yrqZggjTf8AYqn8T4eFJQnRh4W5CDOvyj3FculPcdE0V7C3EDhnUuFIZlBhsqkEx7VPx7FWXvu2GRrdoxCtqRAg1nDsD41LBlXWSvxQQQQAdCOs8q7wmBDuRDZeUf55TXQ2uTnpgFnAXMocg5WO50Eglf05URd4bAJaWUqYy6a+/KdOXWmN3CAQskgbAkwJ305UQbLFSsTGpgbDafSg5+htnsRdn7ZQMGESSY6DapbrjUEV3bQq+vWK1dBVpABytMESOokcxNFPItUgLE3VD21O06xqJ5b8pipMJikthg9vMWJzMT+DaEmQJ5tBPIRzA4hc7y4xYRnZmyjWJMwNNteldYbCkCGYkdOlUJ2L7QctlXVZMSNI5nX0ojEcPBlmeQB0HLpWYvEKCttAQoOvm2oFGd6gtrZRScwm6zDxZhsAeSjfTei2BJZs54QoMywREALc2M9BzPLWg+K4kg5eWh9QdRUCXS7AZczbTJ19aK/44u3j0jmNdANBH60KzbDdrBNhL4JWCND4VgzJ/D56/OKc9hrWbiuFB54i2SD5MDH0pZgMGucIolmIWehJqwdh+Fv/AMthl/Et9W6iLbFmM9IU/KsuQNOrPp1dq3XKtXVUJGGkfantfhsBbL33ExogILt6L+p0pzdUlSAYMb9D1r5K7TXXXE3UvszXM7I7MZMg760jeaCl2TX8JaxV7E3Ui3Ae6iNJ2ObICugIWT7VXsQdnAkzr6ip+Gh0uK0TrHXy2PvRvG+GjDvl+JXUMDuNROh+ntWSodu0PrgXHcOV/wD7uEgHmTZckhoA/C5j0NVDDAtcCg89TvA5mjuAcW/h2YElQyMhyncNyI5iiOHYYBnca5jofLn9aLZk7wEG2B8O1MuEYUNLP8A+etAG2SQBzpxAsoFc+KCcnMeZ6VKTKxRXOz5yveQiYO3zFMrqrCxM8+m+lJMFjc2KuMugaY9iKatcOxp2gJhIMD1Nd3G0qLfXpXOJugb0gTq20E+tA4/jaISB4j5cvelvFuLz4UPqR+lA8OUZpeco3jU7idPSnUfYjn6GGJx7uJEctjtWVZ0t4bDHvr8XXcArh0MKiEDLnYc8pBgc96ygprpBcPbP/9k="/>
          <p:cNvSpPr>
            <a:spLocks noChangeAspect="1" noChangeArrowheads="1"/>
          </p:cNvSpPr>
          <p:nvPr/>
        </p:nvSpPr>
        <p:spPr bwMode="auto">
          <a:xfrm>
            <a:off x="63500" y="-887413"/>
            <a:ext cx="2505075" cy="1828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04840" name="AutoShape 8" descr="data:image/jpeg;base64,/9j/4AAQSkZJRgABAQAAAQABAAD/2wCEAAkGBhQRERUUExMWFRUWGBoZGBgXGB0aFxkXGB0aFxoaHhgYHCYfGh8jGxgbIi8gJCcpLCwsGB8xNTAqNSYrLCkBCQoKDgwOGg8PGiwlHCUsLCksLCksLCksLCwsLCwsKSosLCwsLCwsKSwsLCwsKSwsLCwpLCwpLCwsLCwsLCwpLP/AABEIAMABBwMBIgACEQEDEQH/xAAcAAACAgMBAQAAAAAAAAAAAAAEBQMGAAECBwj/xABAEAACAQIEAwYDBgYBAwMFAAABAhEAAwQSITEFQVEGEyJhcYEykaEHI0KxwfAUUmLR4fEVM3KSJKKyNENTc4L/xAAZAQADAQEBAAAAAAAAAAAAAAABAgMABAX/xAAnEQACAgEEAgICAwEBAAAAAAAAAQIRIQMSMUEEURNhInEygfCxM//aAAwDAQACEQMRAD8A8b4u037p63H/APkaFa5Jo/iOFY3bmn436fzGok4YTz+QJoWM02wVLkGjsPjCOfvXScJ6z76Ctpg11iDG/Og2hlFo6OPHWpLWO230qfD8EdxKjTyj/dC4q3lkFTI3mp2mPTRv/liDsY+vyrgcXeRO3TnFDrdzMAF1Jjy1rhyS8SNDGhkfPnT0ByDbnGm/lqSzjA46RSq5BOhn10rl3EnLIHrR2i7ixYa/I8waJW9IilPCJIOggaTzNMmtZYJqbwVTwTyTJ39a0t2OdQre/ZrFvDelaYwyQkiY/wA1KrqCZGnKPnQtrHSANfY0xTEALBBnzH+aRplFQSmFDEZDvv67TS7E4Mq3lRFtREjQwTM6k9PnQt69GkfPXWkimmNJqiTCMDn8JLRII5RXeHxGhggEkGdjprp0rmy4KnkQDt02HrU2Dsrs+hO0g1nWTJNkljiEsJYkkgyT0po+IIXMAGOoAiQBv+m9LbnDhM/KPL/VPOF2FKSlyWBAIbUCSBO01CdJWVgndMzhGALIzM0xAXTXQ6CfYT6imVzBCcx2AEE8tNdOevXrWsMwtllUSwaZBBGsAjruK5xXEM4dWBQmE1G+b08/y+XLLfKX0WVJUcXLACgKwjMDpP71NQ3+EkusT1PUgan6CiLGBIEzoDuPLWAP3tUl/HhWByk8xpB6/lTfleDYAsZiCcygQg8gS3lHrQBZGYd6gUHeBBXaJ6nypri8eFfMADm1KjyMT8pqC73WIIABUmdAQBygajXYn3qsW0K/pldx+FV3LKpWevn5H0+lA4rhWVcwYEnlsasbYbNoTm8JAEQYP5aUvu4R4I0ZQNweQ0E+dXjqPiyLhYkXDkCCIJ25/wCqlNnw+hrtWbIxO2bT2qbDuQAek785H6VbcyaigR7B/mn9+dZRL4kA+g6dd5NbrWzfiV6+c9y9kUAIXZmO2jfmToKEwmOLtBMINyPpQeKJa66AjW42+g1ManpQ2Ugx7GNtPzrpo43LIwxOJ1Cq2nXb3qzcH7LNiAgt5ASqkAnxMdi3v1MVUcSR4VywyyCdZMnSZ6D869F7A8KV7NvErfi5auqr2zAJSRBGsnf6GpzwsFtBbp0x5wD7P72VhcItxIyMDObkRpBHmKo3a/s3icIWNxCAx+IEEH3FfQl67dCr3WVlZhJ3hTud+VeefaKvfJfDmO7WU38QYCCI00IafbaoJuLts7PiUkzw9kZACQRmEgkbjqCfzFauDKSAwIgajbkYrq9czECTA0Ezp6DlrR+D4Q1wgkFVGhPM13JWeU8APdDINWzz8MaZY0Mz18q5dTEwBy/zVywHCAWCW01Onmai4/wLujkueEmBO+U7iedaf4unyPCDlFyXAj4bjYGUgCdvOmj3tINI+HsFbXfYU0t3cwH70qMlkePBu8oIrVtIEVKtuTpUwSN6A4NbulTTCzj2HyI67+tRjCqD1kfKuGTIYPOhZuBmltCAVMnmdoNSPbEbyYkfPWflQdi+plSo1Gh6HrR2JthVWD6wd5161F4ZVcHeHb4ZiOZ9Y6U3uEuBAG8eoH4vI0gPErSlVzgnpv8AvSmQeVBRjl5SNdeU7TvUpJloyQ1XhiZF8UE7kHUMDqP19qMsYXK5QGA419h+fPWkhubqzRtAnQzrRffOIAGu4PLy126iKg012UUkOBgyGMESpAJGhYkTMDnrXPFLlwpzynSIGhGszQ2Dvtpnlc0tMxqYgelGY3Fq6lAwloHTUZtNd9xU1e4N9gfD1ZsgzfDuQfp8q7xYKmJnNLEDkAOp9PpXPC7IMqwJXrz9vOPyri/YUZocuNJza7Cd/wAqp2BPANh3EAMCoA0gzp0NApeZWnVTBg7jp16UwgsPAQoEzOsAedL8SwGwB65SPqBVorJnVBC3Z1M7GY6DQnT1oPits7z5ADQx+4rhm0PnyHTShrWIYEScykwQ+unvTxiTlIGw2KZdJMdN9fepLjZmygQJ2HXYmOpo7iFhVYuigAGANdcu5+tA21CsGOvOJ6+dPd5JuLWAluFAnQ+GN9YHrW6iGIznINt/fznTrWVPc1hjfj6Kjg7CvfIYTDsSBEsNdBPnv5HyoxezBLZpVRMhYJjy13rrhjomJIDBsynUAiGJkqQeY2nY1YVNe1oaMZq2eTq6koukV7ifArlxi2ZZPKMoqHBi5aOpyjbKDIjf86tQAO9egcFfh2KwVuy1pO8AIuJE3Z5spAlgd5G21S8uC0kmivizc5fZV+BcXdFMMYI0IPh9xQfafjL92c7Al1yQOkz1Pn03q0dpfs+w9u3/AOlL2royaZyR94TAYMTl2O1eZ4uw5uFbkhl8JB0II0IjrNefDTUpYZ6+t5VadV/YBZwajUKNaMt4nLp/uib3CGt27dwkFLgMEToymGQ9GGh9CDzpffZQJJA15mu6NrKPIavktXYVGu4+0q8w5J6KFOvz096t/brs5ZvWXFn/AK1pc8/iET8SbwdYYSOteV9k+16YPGredGa3lZGymHh/xL5jSrRxft/aQi33j31RS+HxKDJiLTNP3T5tHUGJ5Qedc+qnKe469HVUI7ejy5ZnTemVhSFE/WhLl1r1xmiM5k5RpJ/zU1nC3dRGm2pp2c8cE9rFEGR/iihio+IgUEnDGH449BUQ4aT8TH9+ZpKQ9sZrxJFGYn0jehcRxwMfhPlWreCtLyLR56VKtoDYAfKjgGWCJj7s+EfStLaukyWI96PietbygVv0avYBbwMGcxMdKYDGXIy5iF6Tp8hQ9/FBdCT6V215VGYiOY8+lCvYTu3eZWzAmR7U74Z2iu3bqoSsHTUbRznrVcS4zI7gABRBJIAk7AdT5Ch8FjhZ8fxXPw66L5nrzEUHCzbqZ6g/EFFwK9xUfTdhEAGNPT50S/Ec3iOQ+jDY6zry3ryW3xQyznxXCdz5/varh2UuBwEuAk5SdeR5aedc89DarLw1tzosOBVmbMmo2HSeWg6zUti+GLC5bVWgBZB3Ghnl01oLD40KSobIDMgCRI6g/mKjtpc+LMGE6AzsNI9tNBUquyytEnELwNsBSFiSRz15UsWw0zyI3rdzFToQAQY8/StCRAJA/OrQTSEbs6wwIzCZjaaku4cBlAgkxvsD/qojdgGRz3/SpHEAbH96xW4B9BPfG2RmggiQInf8qj75buot666A8hJ29KFv4mGB2A01OoHKhjcKtKnT+9IoWFyaCnjcaE/WsqOy5afKP35VlNVYMslLvYopfLgCcxMbc/KrXguJpeAyHxRJB3EbnTkKQcWssEHihGOcr/VqAeuooTCOi22zHUjw67HmdDPlHnXpQ1HA86cE2W27i8mpcARzjU11heJ/w/d37ZH3bZvDET+IadQSKpVjNduAFiSxAk+elWDBYI2VZGOYNyj2pp6ykqaNp6dO0XA/aol+2igdzcu4pXun4lWyuWPEZJO/LSkXb3jgu3jes5ZuM5JGumYhZHIwOdLbHB10hP8AyNFDBa8h6CuLaou0de6TVMr6viCdC5EzBMLO0wdKw8KdjLMJ+dWIYIGBmJ/v+tcXbGUxT7yeyhTa4LbjUszeUAf3olcEoGiD31/OmNkVBi8UubLPn51rbDtRFliJ26CsWzz/AH71t7gj0P8Auo8LxCXAt5iSYGXck8vOsFHdta0VoPE4/wAWVTrqSY+fpRjBVw/ed6M5aBbGpyQTmLbLrAiZM+VCgAd9spgkVBiMVkHUmhbF1C2a6ZBOoHxcuuwPUTFZxjiIvXmuIi2wToifCoGwE6n1O5ptom4YLcy2c7soJaAn4yInPHSdPellh8zhm11+Hr0HSKGe8Sdad9l7VvNmffMAPIczRqkBPcyU8Ce5N0KADsAZ69elcXMKw0cMQuwOw/tXqvZrhdq4JtuIYSU1I0jSOo2mrG3Zm1cBBT3Arinr7ZbWehDxoyjus+fsRw93+ENoNuXrptpSllivom/2IREgEmQR89NY6V4dxrAjC4p1YSVaV6GdRNX0tZTbic/kePsSkmD4HDBYe5oOQ5+tegdmcdYcZUOZokyvrIHPTevNruMLvmfXUmNhrqYA2p7wO9duuIAAHwKBAptWG5ZJaU6eC8XcGkFl1EHX58udbw13wwo2gjTUdV150LYxBAy7DkCdh0qW3io8O34pnc+sVxbejusHv3VJaEEztGvnP0oE2y++2v60bjyJzr+I6x/aoDbMSDMDl51WOETfIJYuhTBEgbCiMNihOu3QjlXWHwQYzl+sc/rWYzA92R7kwZj99a0mngCi+Td85hl0HLyIHn1oJLDKxg6fuaMTEDKV59P812CAsg+oOv13oq0FqwW/jIBGWJ3isrp8uUFpnlWU64JtlMuWXuFiSIDayQAJMTHuNqHt2/GABOux1B9xyo2xiIVxoS5IjprOx/OosXauYa6yOuS6uhHNT0+RrqOR1yEYK4GxYKoEUuTlmVAmYncirxhrwIuR8agHTcDb9DVJ7PJmuDrM1b+BiMWUcfGpQzyYEH9CKhq+y+nhG7aHkdTpUeJKqCWYBRz89P7UULUFhHwz8xpVV49ig9zLnChQSJmCQJA0B1Py60scseToapfQjMpkdYO+8AnypJiOIXLt2BO+gHTnR3D+0FuxhL1k2Va5d8LO8HIFMjIBs0/i5VWhjnjLMqCYB5TEx0mBVIxJSkW7jJt4Z+6S8Lp7sMxA8KvzQNJzgTvVaOLBgk8/EBodxEE7z+lQrcXI5ctmIGSNt/FPlG0c6FVSYHWnUa5EcvQ7492iGIaVtrb8KrCiJygDMf6jGtccM4+9jKbT5GBkNlBZTzKtGkmlF20VJB5VPZwoaBmAJ66CeWtbaqApOzWJvtnLSZbWTuZ1J96095iup9o396lxHDnSe80IMZTvP+taO4Xw9L1xluutpUVjmM7qNFCgSxJ0j60bNTE9u3Joi3gJtl8wBBjLBk+cxH1mtMvxagQR4R08qYccxFtrdoJIIQK/QsPxbknfy9K1m2qsi3CYTvbiopALGJZgqierHQDzqw9luA3LzOiLmKETBEc9p3Ohqsm8SADy2q1/Zx2lGExa94furhCvOwOuVvaT7E0s91YH0XHd+R6H2UtNYbIF9TGo8tfyq/4DFKgJdgoHM0m4gFtsGCqZ13loBMEH0NGjApdAYHxRoeYnnrzryZN77PbcYuFdBT8UsuHZHzhdyAYn3GteBfaddz4vMFgMoIMETuOe4ERNe+YTAIim1OaQQxJk+LrO9eH/AGteHFqn/wCNAIO25P79a6ND/wBLOPXS+Nqyl4e2B4mBI5DqfWn/AAfihgk2gAOYkHp9KQ38ezLl2QfhG3+T50ZwnCtcYFiY0Fd8layedF5wX64vgVgzMNNN9DHPfepLctJCkAaHTQfuK6tcM7q2gDFgdY5STsK7u4pkttmlVLk9ZJA3g/mK4G10d/HIPcuQo8X8voBzDVHbuqEYkZmmBBjStG6CnmddhtQrXgwCsvuN9adRtZFb9HTYoERJB8xy6TW8EBBZjPIeQoK5Znbl1qEW26EU21C7mmEXIzabfuK6N/MANRE/v6V2utsFhzIB9IrdnCo3Mgz5R9azdGr0cIZ5jStVJe4cy67g9D+fSt1k8AplPwXD2a5GQkkmBzPpUXGHY3mLv3jaDMdZCgKNfQAe1axdy5buEsIY66iInUQPT6Go3JCEMkliCG5iJ0Hlr9BXYcXVDPs/ZPeq3IqfpuPrTYcSy3FIJnPJ9fM0B2ZuqdANVU/XSi7NhS0uYE+pGu8DpUpcstHhFg406qbjK2YGDppo0Ex56ke1U7jmCUoLqOChZlWSO8gagsm40MSNJBq23srAwcymQDG4nQ+WlIbvZ+SQziN4g/nypdOSiqHmmytWcGWUtyH7PyrvDYdCjFg2YEQdMgHOeZPQCjMZfySLeigwCOdNONcKW3grF3vka65JuWQZNtdChMczrI9KruI7UJ1w4vultNG+FQefloN5qG/gsjssEMg8QbQggwRB6dKmwfFzZui7aPdsCSIElD/Sx1nz3oTH4svcLGZnUk+InqSdZmjkW0PMNcwv8C/eZ2xOb7vLAVFG+aR4p2jlANKLOJUZSPCVjfWTrrpty0qNbJNsuW2IAB5zMken61xhsMXPkNzWoO5jDtDjLt5xeuggXBKGIDKDl08gRFAIzuZEkgEkxrA1k9aYYprl1Utm4DbtzkB/DmMkfOhrAPwWxMmJ5mN9eVbCRnlgaKWOmtEPZaAgMrv5ToCfpTDjdgYf7tHtvIEtbMiY1SeZB0kVnA8Yll2+7F5mVlQNOUFgVDZR+ITOulbPQKV0xT/DnXSY006narRgOz6omY+JiokEaKTuNd4019aYcI4CqKDkUsNydTNNykCI3511R0b5JOdcIM7NXPu4DeJD4QTup/CJOmu3Kr3wvHoQIPiBggiGXT+U+deYJNlweXPzFWzA8WS6oFy2t0jYiBcjzEgn2NcHk+JJSuKs9LxfMTjsmXTF2S6EdOg1/wDIn615V2iIOIeQGIhTOuw2k+Zpxxzidy2ALV68qRqr6HN4YC5vFEZp16VWraakT8QkevWj4mi1LdIXy9a47Igl/s7ZJnINTy/tXK8FtiSoIJ5g7co9KY4dyYraKBHufyr1npQ9HmR1WawuNvJC55CjSQDp71l/FO58R2ObYRp6fvWpBcBg9dBUf83U/pXM/GhzRZa0vZsYfN1+ewqN7AG2pEeRNc28XmPqf3+/KiHw38xI8hyqD0k+isZtAd0THWJPPWiF0XRjlECOs1HjEPxKPIkdR+RobvTA5/361xSXR1J9m8Q4nX6bVo24Ehv3rUFwz61yUI861WCw03iTz29ayhxiDlykmt1qNZWuNZM8Ak7AMToIiY8p28qg4jjQVCKIA31nWIMEfh8qkv8ADSygrq0mZPL3oJsNCg78vSa7Djdj7s5aChm/pAPrvWXAzyoMSDG8yNRt1gj3qXguHKJdBMzlIPsaZcC49/B3rd7Il3KwBVoIJYGPMERIIGhAqfZVfxJOzqk4cK2pVomeTaifnS7ivEWBKA/7jen9ntG2OxmJYoqG6qmF2GRcvzIifSlr4QreS8q23ykHJdEoY5Ecx5VNUpMd/wAVRTXuOgKnVTrB2nafXlNR3cQSMsQP31p1xDDkMDcAAJLBF+Ec46hRsBR3DuHvftXryWw62llzl2EjYnQny3iatuRHayrWVE+KfQb1O+AIXO2xnL/V71jXlYtqZmZPwlY2gCQelNuM9oTfw1uyqgWrQ0VVgKSdWZiJZ25k8gByo5FSQvwS5WRbjBUaCSRmGU+Q3PlIPpRHFb1rvSlostnMcpcSwXlmC/kPrSmyWJCgnfbz61NxPDZLjKHDgRDDmCAaJk8DbhmIs2rd0PaL3HUqCzwiT+KF1YxtJgHrSNbxiNxOnkaYcPslCHGWR+FxmXUEGR76VNh+Gi142IPPlH570tpDZeRSxJB6A/U067L4eczRrsD+dL8Qnev92s6chr61eeGcHyWlAWNNep/zXRoq5WRnwdYfDnz9jrR9uTvr5+VQLbIMEx5/3qe3pofeK9HamjkVpmWxnORjEHeJgTv8qx8KbVxkYwVZlYdCpIkHppvWNvPUQfypjxeyHZbhH/WtpcDDfMRkcf8AmjfOlnGmvsMJXf0LOIYpwq6znIB6lZ0ExMUTwayj4iwH0R7gR+kMcpHvO/KZ5UPi7gyjyND238PowIjfXpXNStpHReEwrjPC2wl67aeZtsYP8ynUN7iD86XDFLALHYCBV6+0vh918HZxbKDcRAl+CIDDVZ2M5mIjlNeEYx2c52aS3KkWvSS7M9K8rsvf8Wp1LDTkDNR/xajdsre+9U/hOCZjmEgE5QeUnlPtVheyvOQ0xDdR50kvIdlY6VrJJhcV3d0MfhmfTSrz2Y4UmIAuXNVmQORAnfykVQ3t6RrV5+zrM1thEw2UfmI+f1rg8nUl8eDu8aEd+QjthwRVe3ctIFU6XMsjTqRtpG9VYYRSCVbb/UfPnXsI4YpX7wzOkfnXnHa/s62BbvbAHcOZI3CMfPkD9K4oTfDOnVinmOSpYjDFTJ+dd4cmZ6D3rMVxFXJdvDP+KVcS4ybTR3ZBgHxiJDAEGOhBHzrtjF0ccpJD02hciNTz5VlIuEccU3x39svZAM20cpOhg5hrvFZTfHIT5ULsVjPu8qnTWYMAnkxHWDFAozEhNOXTzI1HrTNLSlvh8MmRPKdpI1PtS68wzeAAZZMjnHrVyDLJw27OH/8Ab+/nR/A+z4vv3TOiG4sS0bAhtP6pAgaTqPVfYgWSR+JiY9eVbupmtKw0YXHVhrBRlDIem6uKi1ZeLo7wV4WOIKAZViySOe4B+dMMfdyajWGIHn0kUiZVBV+amZqwcSs5xpzAYeZEdOulI1lGXDKljuJzcbNqIyk9NQZHyj3rdjjzpa7sXGKySFGgk7kjrTPjmHUuz2LTW7bRGc5iugzDN+IA7E6xE60qwqp8MSW6iZnb/VWwSyKdzTD/AI2VlW00B6T++tF8a4W2Gvm1dTu2yAqI3zQVOsEAjqNOlEYDiVu1Ya2bS5mJDuTmYr/Kg2X1386Zv0BJdim3bKE5ddQJ5TvvTrimESxaUq6PcYTcVRmyE7eM7neQNBpqeVeF0rI3B5HbpPr50QFLWySwUKAQp0zCYOXqR06TWaMmlwEYBxmRo7wAgss5ZgyVOswRzHWu+03ExevFgqICZKIIQQABAnoKBw2Ck6tA6ih71qD5VklZrdFk7G4cXLztAB5DkJJP0Ar0qxgR/k7z6V532FBUuY6GY5aiR7ivQrOPHWuvS4JSNtgp+KKD/wCNImJE7AxTCxigWEmiLl3bKBE7neumDZCTSyIbuCuHQKTrIgT+VNbmGb/j7NxhHd3blozIIDhbi7/1ZvnRZGRgrNBJ8wPnEfWjcJj3sXMyR4oBVhmDQZEgnfzGtbUk2rXQIJWVK3we/fkWrNxwf5VMfOIHzpxwr7LcZdH3qpZViJ8cuqg8ggIzR5716xgcXd0F62qjKDKkkA81II09ZNMQ1cHzOTtHTtSXBWe1vCbacJxNrL4Fw7xzMoshj1MgGa+VcdjQwQKgUpOo3JJmSfyr6z7eJPDcYACT3FzQb/Ca+VMNw3wvdIlUiffnFR4ZSOUc4UXCUYiROgmPPan/APFkLkcHXXxcm30NI8BfLXVJZUTUS+oA0B0506scTW4sEeQJ2I/SkkUi0QtcIMA6ROnKav32XYlj3qRIUhtDDCdND10qg3LIQFgYBHPbTX1FE9ne1RwN5b0EoTldR+JT/Y61PUjvi0VhJQlbPVuG8We9hnNh/vrbGbbx4spIEwdMw5jnRWG4nZx+EuEDQgpftMYa1c/tOx/tXmWN7WWbeObFYIvoVYqQFtupB7wFfi6a+p6UNe+0xv484rC2RbzLD22Mrc3nNtr0jWoLx7X+wWfkRv8A2Ss9osJcw2Ie0z5sp0I2ZT4lYeRUg+9MJGNwkBQL+H1nY3LJ39Sh1k8ielGdqH/jMJaxO921Nu6B/KxL2j6DxJ5QopF2f4v3FxWEDdW81YQR8ia9BKlRwurvoCwpInqKyj8dwlu+bupdT4lP9J21+ntWUUI0xYbjbAmOY5TR3C7OW5bLrKOCJggR8M7cj+VScZZRcCAgqBJKDmRt7HStWrxvFxJGVJVd9omPaTShoZ2rRtIEbdWYH2JH6UzwvaC5h7bBUtkX0aGK5mWM1tgOh1+oNLsTiWvZWY6sAST6D61Oj2u4dS5zgnKOXiCzy0nIJ9qmWFtyxopK5lDAlZ3UESNOoqyvaKhVIK5SVAbQ5Z8JPqsVVrtxoygSTMR1iemtOuD8WbEJc7xyziNYgQoEeZ2pZLFmi80B8VxbBXVeWlKMFxc2rqXrbd26xECYIAEiZg8/I084hcHd5BaBbvC/eAmSrLGQrsYbUHlJFI0wgnMygdBzPn6CnjVCSuybjBe+hxDXA4DBTmebpJkyVOsaGoODMLbi4wRiNkcZlYbGR0I0/Kiv4UPbe6iZggBYgaLJgT70JgktlkZwzqD4wsBpk6SeRga01+gbckWJwMEagFmgKJMSdBJ9qc9ncAlzOcRdCJbU7a3S2wCpz13nSJofi4bEkuiqCiklVIEW19TJj50ptXXPw8hBIGsVqtAtJhBxAzuGMaZQeXX60RjuJg4dbIRFgz4QCxPUvv5RQOIwJFwqrC4NDnWcpB1/EARW8Tw+AMpnr60Wka3WCbgPFTZugknK2h/Q+xq3NjzPrtrv71QVskgnkIn3n+1MLiqqIysWEjMpJA+hp1KhVwXKzj2DDX251ZMNxUMsnTz3E+fSqDg+EtdRWFxgCJjWrf2a+yviGIi4t7urfJ3LAsP6VAkjzMCqrVcRXBMeW+KLcbKTuN9xp9KPwnFLaXVa5BCwYjkpnkD5GtYj7G8WVlcbbz//AKiv/vUz7kV1wv7JceMxvY8AgeAKC4n+rOBA9KEteUouIq0Upbi48L7a2cSzJbYSI+RAIPXeR7UwAuW2lNV5jl/ivm/HY+9hcf8A+pl2suEcaqCi8hliARqD5ivYOzPaHJetWVuG7h8UrNZLElkdIJQsd1yyRzG1eW001k7lVYRZO2PFcvDcY0FXWxc0PmpG49a+WrCNcV5uIgRS0M2XMVjQDm39q+rb7JdR8+UoZt3AdhG4PsefWvIO1f2Lmyty9hnDKgz92R4su/hbnA5EVSGrf8hfj9HktrCk7kAcp50xOL7pFAAIOhnYU/xHZizc4YMVZZ3uI2XEKdlzE92wgfDpBk79KreHtd4hQ6FdvP8A0foa6SSVFnxXZ23e4Z/EW5N202W8JmUueK1cCn4RMoYqoWj4SjaHl6ird9nfGVw14LeAa1cBtXVOxtOdf/E+L50t7bcA/gcW1smYMqRqGtsJVhB5ii1kF3/Qv7LOFxKhwGU+FlbYqdD6b1Bxrhxw2IZNYU6HqOtQ39SHUiT068jHmKsl7hvfohuFlMQ06zERHTTrWboCTZF2L4ivenD3dLV5Cjb6Tqr+eVob2rmz2TAdi7DLJgDn69PSnGGxNnCj7kQ4/EIzbEatz9KW/wAQzmOX0qe5sptoOvvbVQiKBHQRWq5t2ARoJPMn9BWVk6GtlaPCixnNpW8GRaYsDJUwSf7fSnRwrQDG87npSkW1Lk5pDaNHXy60bsTbQxxCiQFEDkOgo3HcJb+HtYmFCZVtNsCXQsoaBvKqJOmopfiHM+HeKnxWBdFRmzd1ck2yZjZcw6aNI88ppRznA8Tt2rqO9vvFUgskxmU6ESNt9654Zi0OLvG1b7q05ORTrlAOgnnU/DcPYN5e/cpaIdS4TN+GQB/VMa8tDFJVxQt4o5CSmfQneDsSOtFq0K3Q7xF2DJ2iKT47GfeDMBlIgH3BJ036U84laJaQJgho2kcxSbipRnIto2X8IfcSNRI5AzBOsAc6EaDMIwPG7i2f4dH8LZvAgnPmEGQNSY08qrq2iWgU3w2FVFkmGneTOboKziNo27gR1NskBjmBkgiV84OlMqXAjTayC/8AFa6OI6/nUnC1+8Vc2RWPxHoJE6b7Ux4ffS0jg28zucrF/hFuNcv9RPPlSA3cpIEETpInadqPJqSpjbit4SMhIRid9WEbAnnOh96n4ZjVt2ntlRLSHZua8lB5AHXzIFAYrBA2lY3PHJDW8p0HJlOzeexBqDD2VBhgWJMADqfzNbFB3OwdLTDxKDB0n9JonEYd1AzbeW00zx7vZC4ckrDaKzEopO5GpAPU+taw7JkykEsdyfw9I/v5VnKxdvstv2R3O9xtmzcs98niO+iwJzsIhlB5HmR6V9IivCPsK4FcfEtiQwVLQNuI/wCoXglfQaGf+3zr3gUybayTZlZWVuiY8e+3jsgGtrjUHiWEuxzU6K3sdPevLuA9pTh/4fMD91eF1D/QZW4vvH51659vOPxCYe2qGLFyRcgbsIKgnpvXgTOHSPxLqPQ/EP1+dRpNtFk2j6Bv8Ys4zDcSFi6HtG1nEaEM1vUaxqGT5zUnCu1qDh2HxN99GAR418icu+kV5t9l160uINi+oKYhDaLGPCW+Egnbp70h7VcNfh+Key2aEcwNYKnYj1HOpPQ+ysdcsHZvjFmzj7ir/wDSX3e3cUjRrLnwmDsVJkGknazgjYLF3LR5N4SNijaqR6rSfPlIIPn7Gr/xzF2cfw6w5YfxViLR1gumpU+cDnXUlj9Ebt/v/pQ8ZfFsKRzP051ZuK3kxmBsBjGIsnupgw+HgshnaUPh9DQWH4RbtibkOZmOQ9OtS3cVOiiP39KVy6N2C4LCJYGgzN1O8c46VKziNyQfw6j5np6Vgw4iWMeXM1o2geUD50o6BrjTrHyGnyqaxh51O3Sp+6C6Aes/lW7UGBFYNHQvabQP3zrdctbjQVlCkEJVcwjyqtNhMtwoDucw/UVZ7Nval3GcF40dd5g9IpIPoaUbyBYlspn970Tf4pevW7dpyMtqQogDTXc7moSfERGZjoB51JisWLq28iZcqwzEyXY8z0jaqE2ScL7Ovf75ly/dKr+IwJJKxHmNJ6xSDH3PEsLrv8qbWuHk2muk/C2U+YOvzHTz8qDxNxVdWIMLuoJBIOmhFFOwMsAxE5HEQVFAY/EDIzRr9SfKpOG4gXbRIGWCYG8CdqjvcSK4a5hzbU57iXA/4lKBhA6ghqSKyNJ4sU4HGjwEZQ6T8R3MyGHSJGnlWuO4/vAoMErMncmdTJ5mais8NDGTIXnyo7EWlABInKIGlUtJk8tAvCQ6lbmYeFgyhxmUldZKnQjyOlbxaw+eAbjGQqiFnectbw1wd6puschGY5eek5QeXSoOMXgzh0GQMJyiYUyRA12iPrW7BSSGHDbb3VdmYIoBhjzYiQoHMny260FwziPdOjaKyNMkZgTJ1M8x+la4dczMARCz4mUSQD0E6x0miLnDEDTmLKDoSuWdeYJND9h54CMfwm9cw4xJGa0HKZsyzmJmMs5gCSTMazQWRgNSdfyo4QRKrMmB5nyG53qPBYdrly2o1LkKv/exCx8zQA12z6Y+zjgX8Jw7D2yIcpnf/vueMj20H/8ANWgVHh0KqFPIAT1jSpaoiZlardKe0/enCX+4YpdFtijdGidK0nSsKVlZ+2DHYVcA9vEPDP8A9IAS2cagxyHUnrXz/wAH4EL1rEXbbeKwgfKRq65grxqIAUzzoTHcSe7cbvXZmfdmJLZtxqfP86I7F8fOCxaXCCVBh1nRlOjKeoIJpIq3Y/FHGDxGVpXQ6MDz0/tFX/tuh4pw6zjgPvbX3N8Acxqr+h/Wqb2y4X/C4t0t/wDTY95aYbNbfxLHt+Rp32C7YjDm5au62L6lHHSQQD6gmjyjcMpeDtF2W3rIMz0XnVyYWQiokggCTpo3rzFJeH2wjXCNmJUf9gM/Uj6UejA6yZJ+nX50GNHAPeJB8W9atvJ0+nKst4rvM7A/CY+g/WanFwZDOjaRHPeZ+lBsajkGDLamuDdzTGgqUYX02B0O08qkCT4SYAkD3/PWhYaOLDZjJ6zrvyrszPyqLDLGnnUzNQbCSZIrK4uXRHv+lZRRrQ8xWBFoCJHIyeY1001n9KS8Sbw6dav1+yrqZggjTf8AYqn8T4eFJQnRh4W5CDOvyj3FculPcdE0V7C3EDhnUuFIZlBhsqkEx7VPx7FWXvu2GRrdoxCtqRAg1nDsD41LBlXWSvxQQQQAdCOs8q7wmBDuRDZeUf55TXQ2uTnpgFnAXMocg5WO50Eglf05URd4bAJaWUqYy6a+/KdOXWmN3CAQskgbAkwJ305UQbLFSsTGpgbDafSg5+htnsRdn7ZQMGESSY6DapbrjUEV3bQq+vWK1dBVpABytMESOokcxNFPItUgLE3VD21O06xqJ5b8pipMJikthg9vMWJzMT+DaEmQJ5tBPIRzA4hc7y4xYRnZmyjWJMwNNteldYbCkCGYkdOlUJ2L7QctlXVZMSNI5nX0ojEcPBlmeQB0HLpWYvEKCttAQoOvm2oFGd6gtrZRScwm6zDxZhsAeSjfTei2BJZs54QoMywREALc2M9BzPLWg+K4kg5eWh9QdRUCXS7AZczbTJ19aK/44u3j0jmNdANBH60KzbDdrBNhL4JWCND4VgzJ/D56/OKc9hrWbiuFB54i2SD5MDH0pZgMGucIolmIWehJqwdh+Fv/AMthl/Et9W6iLbFmM9IU/KsuQNOrPp1dq3XKtXVUJGGkfantfhsBbL33ExogILt6L+p0pzdUlSAYMb9D1r5K7TXXXE3UvszXM7I7MZMg760jeaCl2TX8JaxV7E3Ui3Ae6iNJ2ObICugIWT7VXsQdnAkzr6ip+Gh0uK0TrHXy2PvRvG+GjDvl+JXUMDuNROh+ntWSodu0PrgXHcOV/wD7uEgHmTZckhoA/C5j0NVDDAtcCg89TvA5mjuAcW/h2YElQyMhyncNyI5iiOHYYBnca5jofLn9aLZk7wEG2B8O1MuEYUNLP8A+etAG2SQBzpxAsoFc+KCcnMeZ6VKTKxRXOz5yveQiYO3zFMrqrCxM8+m+lJMFjc2KuMugaY9iKatcOxp2gJhIMD1Nd3G0qLfXpXOJugb0gTq20E+tA4/jaISB4j5cvelvFuLz4UPqR+lA8OUZpeco3jU7idPSnUfYjn6GGJx7uJEctjtWVZ0t4bDHvr8XXcArh0MKiEDLnYc8pBgc96ygprpBcPbP/9k="/>
          <p:cNvSpPr>
            <a:spLocks noChangeAspect="1" noChangeArrowheads="1"/>
          </p:cNvSpPr>
          <p:nvPr/>
        </p:nvSpPr>
        <p:spPr bwMode="auto">
          <a:xfrm>
            <a:off x="63500" y="-681038"/>
            <a:ext cx="1924050" cy="14001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04842" name="AutoShape 10" descr="data:image/jpeg;base64,/9j/4AAQSkZJRgABAQAAAQABAAD/2wCEAAkGBhQSERUUExQVFBQWFxoYGBgXFxYYGBYXFxgXFxcYFBccHCYeFxokGhwXHy8gJCcpLSwsFR4xNTAqNSYrLCkBCQoKDgwOGg8PFykcHBwpKSkpKSwsKSkpKSkpKSkpKSkpKSkpKSkpKSkpKSwsLCkpLCksLCksLCkpLCwsLCwsKf/AABEIALcBFAMBIgACEQEDEQH/xAAcAAABBQEBAQAAAAAAAAAAAAAEAAIDBQYBBwj/xAA9EAABAwIEAwYEBQMEAgIDAAABAAIRAyEEEjFBBVFhBhMicYGRMqGxwQdC0eHwI1JiFHKy8TOCosIVJFP/xAAZAQADAQEBAAAAAAAAAAAAAAAAAQIDBAX/xAAhEQEBAAICAwACAwAAAAAAAAAAAQIRITEDEkEEUSIyYf/aAAwDAQACEQMRAD8AKdTXG0/miMqa5SENSnZROaZm4RdRphMFPmlo0bWxKYAZ05onuRvyXTT5I0ETWb9EixTxZNIsqINWZ4TKHiwRtRqiFKyAhc2AhnYcZp/nJGhiT6aQQMG3Vde1dc2CnOFkGhLFBV5IosTXU0BX4am6Tm02RDgp2Uk0tQATBZR4kkCynA18yuOag0EW9E0hTAJjikYao1MZcTKnqKJzg1pOwBJ8gCVKoGa3VR1Gqvw3aak6ZDm/P6KVvFqLjOcDzkfVFxv6OWJ3tURCIkESCCOlwoazSQoqopuNPu0eZ+SMofAPJCcZZ4m+R+yMaTDfJFOdmuVdjqjmuBaJIB2nVWbkHWF9FM4VeUNNxIl2puVDiWSIRD7KJzbo+7CvNBJFRKSv2R6vczTHoutYpTT/AJyTGj+c1s5kb2WMJoYRH63U5cIOyjpgfKyA4BK4GqbKIXC2D0QERueg+65FlKWSk9lrBADPbMRdMA5IloSpMsmAzaa49iIDE0s5qTRdymvp2RUKMiwTAV7VzJZEPao4SAdrEyo1ThqjqhMAC25XCFLl+a4WhI0BCjLVPlTXNSMO8Kn47xFrabqYIL3AtIkDKHCJP6K7exQcHqTjKY7lxa3MXPyawNZjQfOEtydqkt6YvAdma1UgU6VR8/2tP1iFLxXsviMM0d7Se2ZmW+GLQQ8EtO/KIX0M3DhwaWm3yhMxTRBabjrvPRazNFwfMtDHPpOlpI5jY+i1XD8X3tNr4ibHzGsK5/ETgGHps7xtMNeXAeHwh15MtFtNxCrsPTAY0NGUQIHJZ55Srwlir4wLt80UBYIbi48bEUsq0iJwUFRqIcFDVUrDPCgeURVQzwgIUkikmT3kuTS6f2hPLSVF3cEg6Lpch2muq5TABkxyT6dMAQmADqgOltjyTcsdFLk5rlRlkBzMITau/Vda1OLOZThIgLpjPzef6JzsQ1oJLmgDUkgR58lE3FMDiC5oNiBIn2QEmVccEn4pu7ghn8Upi2a6hQjZM2QNTj1IWJPsUMe01I2h0HeBb5phaOKYAq4dpaBaXZrN1togK/big1rozOcNGxE+R0QF4dVDUCg4dxenWp94w+H802Ld4dyTMNxNlXxMdLbjQ3u4SD5hGxJs4D7prgpQmHdAQHRMKkc6yjzWSNG82Vx2X4lTY403Wq1WuykkAQNRfcmPZZfjnFe4pZhBcTDZ59ekSszh+05GKpV3ZmtYW5shuWz4g3lImymy/FSz6+hcG3KADpCkZRDg4+wXmlT8XqVSpTpUadUhzmtzECfEQLAEk+S2nH+1bOHUsoh+KcLN1bSHOp16b+S0wxuV1E5ZSc1S9t+yRqMbWdAFMOIa4/FMGw5wFhHOFrj3CXE+MVsQ7NVe55O526AaNHQKn4pS8BjXUHe3I7WlaeTwes2nDy7ujOMV2523Eg8wi6eIa74XAxrBlZZ9CIES87cvNSYdpDwKZvPiedJOw/x+q57i1mbSOQ9QqcoZ5WbVFUKGeVPVKGeUgjcQkmPKSoPoElMfdcJ0SaxbuUmtXQ1cYADunCxQThasd2z7avoP7uhlJZHeON8pMENA8iL+i2LnLyftVw0U8ZVh5OY94QbTnuQOajO6gP4/26rYikKVM9y7V+UkZ+QafyjpuqV/aqu5zBVqVAaYhtyMv+4bnS+sKLEMY8z8Lj9fsmnCVCwuewupt/N/by8X2UY5b7Gx7HmrMOaHuMlrneCqeYJ0d8vJXPCi+mwTmmYLXXIvEHyhZv8A0T20hWAa+lnymALOibt1adL9VphZouSQNTuT+6peGuxRrOB1nNe8kTrYIjDvLiZ1hVr6WjpcXC9zy2gQOmiOoPAIOx+hVTsfDcZBM77+aDFVtOC65N2t+WZ3TlzRHE6wpy7fYHQmYv0WXx/ES0EvHiJvOs9d45BGeXyIl0J4hig1j8liMpI/uGY3dfXb0VTWc1pINp8Q6ZmyGuHMGPQ+S5hHksrON5APXwuFyh8Lh31KgOR7ryYB01Jk/VVJqQ9i8JxAjM1oJDtWyYIB8Oe+3LynRb7gOFqnhWKrsqsljjADAbsaDZw28XyWOocHfUDmhrmBvJrrnXWPF5K/4D2irYLCVcK2kC2q4HM+GlpMNMNLwNBvqVnnhcp19X48/W239NJhajnNBcIcWtJHIkCR7rsdVW8E4t3wdOWWwCQQZMTPhJA9CdCjHvstNI2jqu6qInVdmxUY3T0W2f7T8RpgtpPZnB8REkFuwI66rJPlt2yG7TBtf4tj7K74lhH4is585G/C3mQOnzRdDgbGkGLtGsm/pp8tvVa4+HLIrnIG7Nf0nU67CW1Q4wRENNwHNHPrsrZ1aXFziXE3JJkknUklc/0gixCbkI5Luw8cxmo5sst3Z+clDYh2ba/2TalUz+iYH3WlxhRnq1R1NzxIl35iAXRr4Tt6JmCrvzeBodA0ImObjy80bxmhmh3WD5HdPz06LCGuJDgNspf5iTDQV5Xmw9ctOvDLjY3C4wVGyLEWI5FMehuH41pEWDjJiI+e6IqELmsdMqGqhq7oCficTAMXIVa/FkkWFjKcxK5RI+tB0ISUbq55LirSdvoeU/Mmt0SJVsSzQUgZSlN8kyOKyHaatSxFZtEsa7LZ1T8wP9gI057rW7yvJ8cH4bFVGh2fK8mH2Jm89dVl5LwrHtN2g7LvoiaYFanuLd60DS4uY6ctFn8Jj6jA5tN5LHjxMePCY0DhcEibStLT46HOMOiPqlxLhIreMf06hFnAWfa4eND5/VTj0eWrVRgnUH5crn060iW2dSewSTBBlh08JBGtwtDhmBzhOgv7fvCzfB8I5mIe2q2H0xBNt9LixturwNc+Wg5W2DjF4mSG8jbVXoYzUH4nHsbMQIve3qhsDjG1GW1aSCOQ+ICDpYx6IetwovcCSS0SYPOImdfTqmUWtpVBTb+Zpm+pkkTvOt+qYgDtZiXNqsf+Qtho/wAgfED7tPsq7CsxNTQlreZAb9pK2jCIuAQLiRMdR6Kr4xj+7PNx+EcxzPRPjtF4B06laiwlzy8+ECHOm7os3Set9uSF4oH3BrOkCSC51jNmZgSHu16eHnMMqVc1N0Zi6Wkk2GujRs0c/PRM4dhn1qlOlT8T3gMEHU3+GdoFzpHsj23yELabi5wYamYw1jJzOdMRtJk7jmNVqMD+F+Irj+pXay0hoDnweTzYAjoXLYdmPwxfQd3tSpNXKWgN+FgdyJu86ibC5srSp2Gq5+8fxDEsAMwHMa0DlAER6J7XIxOC7KV+G0qj6mR7S5oGUukaxMiw191A/iNR4+ENHl+qM4tXqGo9jqpeGuIBLiWuANjyM6qvOKEwbFd/j8E1y5c/JzwcDUI1I9f0THUTu4x5n9Ug/kUu/AXRPFjGXvXDhwLjr6JrnxvdR1Kk8/VcOkq9SJ24+tHrsFCZ3+aPwHCq1a1Km53Vot6uNh6ld45wCvhS3vWAZhIdOYHmJFgRy+qn2x3qVWqqi2TP/Sa5nK/82XCSdT+nsnEiNJPVVoAeI+FhixVKykXy4nwjUkidQLAmSbiwV7iKecEcws+ymPze25/Ref8Alf2jq8XSYVMzmtaMrQfMzzcdz9FY1bjVVtbNlabAflaNfMj7nVP/ANS63kuOzbeZaRVhBkKN7L26H3RJqzsPZNdVF7Cwj9EyRh4Gokrib3iSNDb6GpmQnWUdIQAOi5nVMzg6E7Oog6U6UAq+Jaxpc6wH3tCyHaqu3E0S1tNnfAjKXGCBvB3PQ2Un4iVqraDH0y0Br/EDzIhpHlf3XntHjr2nxTKjLtU6BYoua4teHNcOdj7K64P2lq02tZUOeiCSAb5Sf7eRMBTU+KU67Q2q0OG06j/a7UIXEdmS1j6tKow02NkteYeZIGWNHm/rCC/1oeI8Tp16jalNoEsAcYgkjY+X3ReBLWU8xElxn7fZZ7hjAKTTp4Zgdbol2HrVQAY7uAIaSDFxBvbnPklOGl6d4hx8EhrTObSJHzjmqwYKo898ZaWXAgXi+o1E291ZHAsoASZMyJE390HjeMOcSwNzXIsSPTT+QntOmgo4gOAI0cAfQrFcSc8Vj3kFwsBM5WizZjptqtDwPEh1MsBnIfYG4H1HorGqG6w3OR8UCZaLX8kSb4LL9spQrVHPcSYzCCYtMW1EW5LT9hGChXOJrAOLWOAcLNaSIAaIABInbdVvFKZ7vO4geMam5MGY6C3uENxHj8tABADRDQPLYfdPiTUKTTRcd7VVADkeA8y6S1kuzEklxIMWsBsAIAWdxfGKtZhZWqVagboJIaczfCHNBE+LQ39VQ1azqh3JJ9/1KuKeBNJjTUBc8ghgkQ0awecnbROBzhnEBSHdVTESWumwnVpHnKsKvGabRJc13kZPsFQPw47suM3MNhup+ISdt5HXlKiw2CD6jWHw5nAGLls9F0Y+fLGaZ3xY27XR7Q0f8j6Iep2maPhYT5mP1R47Ds//AKOPoAstUYA45ZgExOsTvG6d/IzE8WCxd2iqn4WgehKBxHEqj/ieY5aD2CHkz1Ti7SY/nNY3yZZd1cwxnUfSXZqh3dKiwWDGNBHoP3V9icBTq0zTqsD2HUEfTkeoWH/Drjor4ak6RnaBTeJvmZAn1EH1XoBsRyVTgnlHar8OamHJqUJq0NY1fT3uPzN6j15rD1ND0K+lwLLCdsewNPEB1SgBTrGZizKh/wAh+V3+Q9V1ePz/ADJnl4/seNHE7RuqzEUy2uSA07jMARzuDqrPF4V1KoWPBbUaYINiCNv5zQnFLBrudjGpA0Hkuf8AJu82vjn8UVOnaR/7VHaTybzQhbeIPTqFJisYHNaATImQQA1vIMAJnzKgNJzQHG3Ln5rni0rWeaiO64cS7+4+6Y506pgiupq4gPoUrgSqOUWa6EJS5MlNcVwlUkBxyvTFLK9rX57BjtDGpPkvP+IdnGlpNPXUMJt5NcdPXkr/ALaksqU6hJDCCw2s0zIJO0z/APFU1PHAnVZZXlUumYZnoVAR4XNMw4fUGxCssLxXvHnMAzvD4gAe7vrLRdo8tFdYjBCs24kDRw1Hkfsqh3B20qtKH5iZLmlpEBuhB0d9R7J7Nc4akC5rdASB5NGvyCO4jxZtPwgROn7DYKrouc61MgOIMEyYkR91JR4JADq2Ultx05CdSk0vYDuamIMulrWutIF789z1XKjmMdOm5t+Y25XKlxmOLiWU2m2gA/fRBZWiX1B4gbDkQL+d/onIm0/gr8tYOIytqy2OuoMbXEf+y0OKqhrS4gkNGa2tllsPSfWqMvDnOGQTyMyeQstPSrd41r2/CYJHnqE72JzGWx3G3VjrAAMNGgA08zqgsPhKlV0BrnEnlaStPx3DMbTORrWgOFgANTbRW1Wq3C08xINRwud2gbBF1EzlHwXglLC3qQ6pHo3+cveVU8fYatZwYe8kZsou4Zbugb+GVU43tA9xMGOqj4bw6rVdmbII/PyPTdzugRDdqvyg5XSy4YSy5GoDuouN90yk8sqB4to4RoCYi29wLforDieDDGtMy4awdAbAW6TYc/etrUgASC02AETcaFxaRbqD8lRRqsfxcnCGqyxcBv8ADJg+11iabug9zGm5myPxXEz/AKcUYgtdfqBJHlfboFX2A1vy/f8AmqDh1z8V9NIn05pYegHGL9P3TD0P7IzheGJcHWiZPluEg9f/AA6wAGDAIa0mqYcGjMWyINS1zmJg7Cy9HwddwEOGaDHt9V5P+HOKitXZcg924+ZBbH/xC9bwdOyudF9FAjayrcY+CbFWkoXEN1KIK8A/FAP/ANdLrE025fIFzTJ0mQfks5jIdTgiCJOs9dfL7r0D8Y+HgNw9Yahz6ZPmA8ed83zXm7cRaP5b+FTl2cMwLGlwBc1h1L3zlYAJ0AJc701KZjK7XGKYdG7nfE7qRo0dB7lRMoX6K4p0KVFpNYEujwUgYLidHVjqxu8C56C6RVQwkApQy0kfp7KTD4clsoUGKSLOElJAe6VSm5lxz7JhTZ0/MFxx5lRvco8VQL2ObMZmkTuJEWTJQ4/j5c4ta1rqWhDhIfz9FjcXwurSlzRmZrLRp5t/KOoRuCrFtXu3AteDGVwg+cbhaavWFNpbAB2M6neOUGywuXLXHHcZLhHaPu58RaCIO4Inf5K1xXEKVZoLTLgbwBEEbHbyhCY/hjRUD3UhNnFhlrajTeDF2z/cEDwan4SYiXGxNxFoPNVoY9r7hzm02uedZgeQv6a/JVmIxj8SXNYR4TE3iOkaGUXQwVSoGmQGAzpfWbHcmw90sdi2s8FMeI8tTzvv5pig6r2UGkNgvIuYuY6BV1Rh/wDJV6Fok3JvcInEYWG56hhxGmw89tELUeXHM67bZRPXSFRLPsnhDUxIqO0YMwF7H4WyPX5K0qYUUqlSk2zQc7B/i+ZA8nB3uFF2OwlXx1SQGPtl/NLTY9Bcq07Q0oNOp17s+T4j2cB7lFnBS8s/x2v/AEYAu728JBgn+bqkx3FatcZWh2WZ0kmJiT66LS4+oBQq5tCImJIJIv52UhwwIzF+Wn4T5W0A3JS1LNne1BwHs+apL32YNSd/bboPkr/FljWFlGo2nAuTAk7Cdh0CqeK9oZinSGVosAN/36qixtOoHlr7Ebckb/RaWNTEEFvetIY8Eh46btPIOj3QVQEvOjic05PCZNsxtETBjlyVpheHVO6BqHIxoJYCJud2tPPmfRAEEtzFpcAQ0OECLaOtckTry3VAHXZcgjxTFtPRMqUxYGxUzgTObmOh3Gm/7IapQg29v5qgzTIt/wB+iveBUyGkuBHnv6KlDxb59PJaVh8EDcQCNROvlaUg1v4V4lr69cNuCKZMiJP9S/oIC9iwVUFs3HsvFvwyq5Mc5o0fR+bXW+RK9nwjYCo4KdWHWeX/AEhMbWP8HyReYnQIatTlzR6n0/dVE15z+M+HjAsP9uIp/OnVH1AXjDNI/kxde0/jniAMExp1fiGkf+lN8/8AILxXCvBPiv6gCN/spyOO9w5xBbyv5oypwvIf6hLqh/KL35HqhBUy35G3VEVuJPqjK0RI8RG46nYLPk6ZXwwlrA9pJnM1oMNjQZtHHXSw5ooUIsLQucNwuSXwXNbAe+DkYXGACeqs6jNwmcVvdlJGuYkkp6hVqbQuASp+5CY1gHNWwcFJCcX4gKDJ1cbNHM9egVgxZztrwtz2061Npe6lILQQPA4XIG5BARQz/FQ/FNGdxBbOVwAtMWI3H0VLxB9ekAKoLmjR8kj3/VW/D8ZM7RqCCD6jZGk99Ia5uh8LiBIAmBNj5brNXxnKHHCMveSW7A3gdEfTgy5swdN4nSfkgsZh3NGRgBplwlhA8J0zNPxAX0B/axpaBrBckRp/ICdPERxbiJa3u6IzEDLDRJkCL/og+5bSGd16pEROnkPlKMdRbhwXOdmqEfL/ALkzqVXUjmHf1CQNmxrGmt/+kwDfJe175iCbjWLD0/RD1agjOYv8DeUH+aInvC9xqOJADgGtGpi4Hv8AVNwdE1K1NpnNUdBB2bN/kEw23BsG9lKm06ZAT5u8R+ZRnEcMKtJzD+YQOh2I8jB9EXKY5ipmw+Ofmw7ibHLDujmmHfMFA8TxbnHu4MNaC0QSHS0GTF97fZW3G3NDsRTbE5e903Phd9AfVHYKsDh2A8gPcWUa+NLd8sdTw9VzpewucSB4hA0gAC02CvuHcLDT3tUhzpkvddoPJo/O7rp9VJiK1Kg3O7xVYyNaTaNz56D5c1QcQ4s+pd8yCRl+ENjaPsjiJX/FeLNLCAYn8x1J69OgVG7C52yWGbvD2z/UBuGkdCDcc0BhsNUruAAc4nQAbfYddFbVOHmizxVCXNvlYZa2T4pJ19BHmnD6V1apLBqDeRlsL/3awbfNC4mbgARO1wJvAKsK1K7cxjwzmb00zN3M6/dAVzN7ETsIi3Ll+iZpuEUJdcWVy5ri5pkBrZkcyf580LwqzM31VvSZDBbqniVrT/hrhpxFR0fCwX83H9F63hz4fRea/hnSl9ZwH9jfbMfuvUMOyQOSf0TpK3RCUnS8n0Hp+6IrvgW1KhoNiycKvM/xjptqmjTds17/AFJDR/xK8cdh3UnwR4hfSR09F6X+KeOJ4gWiYp02NtzILz83LF8SoZ2TuOiVg2p6t/UIjCY5jAGODnsmS0Oy5jv4oMCLc0M640085UmAxHdPz6HawtOpHUbLNY/iePq1gBVinTZ8FBgysYNzl/uO7nS47lWmCe17AWaC0co2Kpe5diHltKcu73CPe5jylaHAcNbRZlbfcnmUuzxNNJcRfdlJDRrX8WCazi7ea86r9pHAKCl2ndrCJkyuD1CnxJvNZbtV2t/qdwPhABeeZNwPIC6oGdq42VbxjHtrEOuHAR5j9UbHotzUFQfQgwR5FVeMr1GGCZHPT3VdSxrm6Fdq4wuHVLkamluOIOYctQXLQ4HWxAIIIN7IrA8WDCXGSQ23mTCywcnd6VWjnEatmJl/evcIAsNZQ9XEjES5zi1jdAPp5/qFQVcW52unLZdqY1xETA6I0S2fVBuQQAQWidSTvzGituyLJxJc6CWNJJ6uMAeglZQYs+wgdPJX3AyWtNyM23QaeaqJrfv4uwSJvyFz7IapxAu0Eef6aKowxG1vJH0ynpCp7RYYmmamrmgg/wCxwhw+/oncOee7aBBLqdp0LgLA+3zVnj2juan+x3/ErN8FxwNJvNsD1G/tB9VOXDTDlWf/ALFQvJpyagDZcy7IIMU5+E21F9VFw3hZeS55IY03PN3JuxPXbqtrisUHDMZIADrXNtQAhK3FadJohk1QCQwC1MXc4n/LcnZK6hJuH4Esbp3TOX53ec/f2QvHw00w2mQy4taXTYy7Um/yVFju0j3XB1/mm6DocPrVzmObKTEnc8gN09jQvEVCarbd09oymDDfhi0n817G14QYpuJNry2Ro4HSGib8la1cPULnh4zkNaC92bNTOgLo32vrPNBBtjNy1wbNpA1JsZ10P0VBaYTCyGtBvEn0R7KDo15fMXTuEYWMxMSQI5hp0kbK3FAQnE1pvw1oxSqE7vj2aF6HQ+ELE9hKEUHRvUP2H2W2myFfDX3KZQEkpVHWSw74aXcgT7XTJ4f2prd5i67xearo8gco+QCqbm2VXdWjLj1v7qL/AExB0TTtl+KcMy+MTBNxbXmm8E4cypUcHjMQJAm2t55rUVMEXAtMQVVcP4PUpYkENJbcEiILSPr06LPKcrxvC1pYcNENAAGwEJdyrQYUKKoyNEqqK80XJKUuKSFbec17qJPe5RlTF5Xl2U0lJcTZ2kkkukymTiSSSASSSSAfSiROivMFxIb2VAnNdCcpWbbfCcQGso+ljxzWDpcRIUw424bKto9W3xeNaabx/g4e4KyX+oDKVJ43blPmCY+X0QtTjTiCI1Ea80J/qjkybfwqbyvHhd//AJqoacUyM0+uU8vVVj2VX2NzvESZvJjUddoQtGpDhCOw2Kic1gbE7xyHUqTojh3CAXGPEBq42aPLclaWlxKnSbAdP+W/pyWVxXF3FsCGtuA0aiOf85oOhQfVcA25S3S00lOuyrUeabyCGSRmy527gX8UWMa7hV+jhmBDpOYjSJsYi5F/knO4T3QdEvj4nNFmuGw5kGJ1U2GoPFWiC4ZXODmuZlJhwGYAjl/afaVcpPQaeFBaJE2FzqYG66MCBt/Cj+7TXKiX3Ydn9MgbVHg++b6Ee61hKoeyLP6U/wCTv+RH2V65qIaGqZQ/G8T3eEqumPAQPN3hb8yESWrJfibxLJRoUhrVrAn/AG04P/ItVSbui6ZI0IXWU780d3S6WqQGFK90izkiJHIqMtOw90jRPpyoS1GAWUdRt0jBkDkuqVzEkjePkpBJJBkQuJJIFJJJJBEkkkgOhtpXEkkHSSSSQRJJJIBJJJIBIgUS6/8AJSSSCUYGzd3O0GnnJV9heEtpf+Uzl/K2YPVx1PkupKbeSgjifFaeQh4sRAAF79VVtoMYaLnHwVAHA+K18rg4ATcjUTsbpJK8Q9dyWnmkGpJK0qXB9uK2Cr1GACpSzuOR1oJMktcLi5JgyLrS4X8WsOf/ACU6lPqIePsfkuJLsnjxuO2PvdrfBdtsHUjLWN+bKg/+q88/EfjIrcQptafDSDGDW5cQ9x+YHokkpxxkq7dxeGldNqNXUlyrQQuhySSVOGO+SWSUkkjROp3/AHSSSSN//9k="/>
          <p:cNvSpPr>
            <a:spLocks noChangeAspect="1" noChangeArrowheads="1"/>
          </p:cNvSpPr>
          <p:nvPr/>
        </p:nvSpPr>
        <p:spPr bwMode="auto">
          <a:xfrm>
            <a:off x="63500" y="-642938"/>
            <a:ext cx="2000250" cy="13239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04844" name="AutoShape 12" descr="data:image/jpeg;base64,/9j/4AAQSkZJRgABAQAAAQABAAD/2wCEAAkGBhQSERUUExQVFBQWFxoYGBgXFxYYGBYXFxgXFxcYFBccHCYeFxokGhwXHy8gJCcpLSwsFR4xNTAqNSYrLCkBCQoKDgwOGg8PFykcHBwpKSkpKSwsKSkpKSkpKSkpKSkpKSkpKSkpKSkpKSwsLCkpLCksLCksLCkpLCwsLCwsKf/AABEIALcBFAMBIgACEQEDEQH/xAAcAAABBQEBAQAAAAAAAAAAAAAEAAIDBQYBBwj/xAA9EAABAwIEAwYEBQMEAgIDAAABAAIRAyEEEjFBBVFhBhMicYGRMqGxwQdC0eHwI1JiFHKy8TOCosIVJFP/xAAZAQADAQEBAAAAAAAAAAAAAAAAAQIDBAX/xAAhEQEBAAICAwACAwAAAAAAAAAAAQIRITEDEkEEUSIyYf/aAAwDAQACEQMRAD8AKdTXG0/miMqa5SENSnZROaZm4RdRphMFPmlo0bWxKYAZ05onuRvyXTT5I0ETWb9EixTxZNIsqINWZ4TKHiwRtRqiFKyAhc2AhnYcZp/nJGhiT6aQQMG3Vde1dc2CnOFkGhLFBV5IosTXU0BX4am6Tm02RDgp2Uk0tQATBZR4kkCynA18yuOag0EW9E0hTAJjikYao1MZcTKnqKJzg1pOwBJ8gCVKoGa3VR1Gqvw3aak6ZDm/P6KVvFqLjOcDzkfVFxv6OWJ3tURCIkESCCOlwoazSQoqopuNPu0eZ+SMofAPJCcZZ4m+R+yMaTDfJFOdmuVdjqjmuBaJIB2nVWbkHWF9FM4VeUNNxIl2puVDiWSIRD7KJzbo+7CvNBJFRKSv2R6vczTHoutYpTT/AJyTGj+c1s5kb2WMJoYRH63U5cIOyjpgfKyA4BK4GqbKIXC2D0QERueg+65FlKWSk9lrBADPbMRdMA5IloSpMsmAzaa49iIDE0s5qTRdymvp2RUKMiwTAV7VzJZEPao4SAdrEyo1ThqjqhMAC25XCFLl+a4WhI0BCjLVPlTXNSMO8Kn47xFrabqYIL3AtIkDKHCJP6K7exQcHqTjKY7lxa3MXPyawNZjQfOEtydqkt6YvAdma1UgU6VR8/2tP1iFLxXsviMM0d7Se2ZmW+GLQQ8EtO/KIX0M3DhwaWm3yhMxTRBabjrvPRazNFwfMtDHPpOlpI5jY+i1XD8X3tNr4ibHzGsK5/ETgGHps7xtMNeXAeHwh15MtFtNxCrsPTAY0NGUQIHJZ55Srwlir4wLt80UBYIbi48bEUsq0iJwUFRqIcFDVUrDPCgeURVQzwgIUkikmT3kuTS6f2hPLSVF3cEg6Lpch2muq5TABkxyT6dMAQmADqgOltjyTcsdFLk5rlRlkBzMITau/Vda1OLOZThIgLpjPzef6JzsQ1oJLmgDUkgR58lE3FMDiC5oNiBIn2QEmVccEn4pu7ghn8Upi2a6hQjZM2QNTj1IWJPsUMe01I2h0HeBb5phaOKYAq4dpaBaXZrN1togK/big1rozOcNGxE+R0QF4dVDUCg4dxenWp94w+H802Ld4dyTMNxNlXxMdLbjQ3u4SD5hGxJs4D7prgpQmHdAQHRMKkc6yjzWSNG82Vx2X4lTY403Wq1WuykkAQNRfcmPZZfjnFe4pZhBcTDZ59ekSszh+05GKpV3ZmtYW5shuWz4g3lImymy/FSz6+hcG3KADpCkZRDg4+wXmlT8XqVSpTpUadUhzmtzECfEQLAEk+S2nH+1bOHUsoh+KcLN1bSHOp16b+S0wxuV1E5ZSc1S9t+yRqMbWdAFMOIa4/FMGw5wFhHOFrj3CXE+MVsQ7NVe55O526AaNHQKn4pS8BjXUHe3I7WlaeTwes2nDy7ujOMV2523Eg8wi6eIa74XAxrBlZZ9CIES87cvNSYdpDwKZvPiedJOw/x+q57i1mbSOQ9QqcoZ5WbVFUKGeVPVKGeUgjcQkmPKSoPoElMfdcJ0SaxbuUmtXQ1cYADunCxQThasd2z7avoP7uhlJZHeON8pMENA8iL+i2LnLyftVw0U8ZVh5OY94QbTnuQOajO6gP4/26rYikKVM9y7V+UkZ+QafyjpuqV/aqu5zBVqVAaYhtyMv+4bnS+sKLEMY8z8Lj9fsmnCVCwuewupt/N/by8X2UY5b7Gx7HmrMOaHuMlrneCqeYJ0d8vJXPCi+mwTmmYLXXIvEHyhZv8A0T20hWAa+lnymALOibt1adL9VphZouSQNTuT+6peGuxRrOB1nNe8kTrYIjDvLiZ1hVr6WjpcXC9zy2gQOmiOoPAIOx+hVTsfDcZBM77+aDFVtOC65N2t+WZ3TlzRHE6wpy7fYHQmYv0WXx/ES0EvHiJvOs9d45BGeXyIl0J4hig1j8liMpI/uGY3dfXb0VTWc1pINp8Q6ZmyGuHMGPQ+S5hHksrON5APXwuFyh8Lh31KgOR7ryYB01Jk/VVJqQ9i8JxAjM1oJDtWyYIB8Oe+3LynRb7gOFqnhWKrsqsljjADAbsaDZw28XyWOocHfUDmhrmBvJrrnXWPF5K/4D2irYLCVcK2kC2q4HM+GlpMNMNLwNBvqVnnhcp19X48/W239NJhajnNBcIcWtJHIkCR7rsdVW8E4t3wdOWWwCQQZMTPhJA9CdCjHvstNI2jqu6qInVdmxUY3T0W2f7T8RpgtpPZnB8REkFuwI66rJPlt2yG7TBtf4tj7K74lhH4is585G/C3mQOnzRdDgbGkGLtGsm/pp8tvVa4+HLIrnIG7Nf0nU67CW1Q4wRENNwHNHPrsrZ1aXFziXE3JJkknUklc/0gixCbkI5Luw8cxmo5sst3Z+clDYh2ba/2TalUz+iYH3WlxhRnq1R1NzxIl35iAXRr4Tt6JmCrvzeBodA0ImObjy80bxmhmh3WD5HdPz06LCGuJDgNspf5iTDQV5Xmw9ctOvDLjY3C4wVGyLEWI5FMehuH41pEWDjJiI+e6IqELmsdMqGqhq7oCficTAMXIVa/FkkWFjKcxK5RI+tB0ISUbq55LirSdvoeU/Mmt0SJVsSzQUgZSlN8kyOKyHaatSxFZtEsa7LZ1T8wP9gI057rW7yvJ8cH4bFVGh2fK8mH2Jm89dVl5LwrHtN2g7LvoiaYFanuLd60DS4uY6ctFn8Jj6jA5tN5LHjxMePCY0DhcEibStLT46HOMOiPqlxLhIreMf06hFnAWfa4eND5/VTj0eWrVRgnUH5crn060iW2dSewSTBBlh08JBGtwtDhmBzhOgv7fvCzfB8I5mIe2q2H0xBNt9LixturwNc+Wg5W2DjF4mSG8jbVXoYzUH4nHsbMQIve3qhsDjG1GW1aSCOQ+ICDpYx6IetwovcCSS0SYPOImdfTqmUWtpVBTb+Zpm+pkkTvOt+qYgDtZiXNqsf+Qtho/wAgfED7tPsq7CsxNTQlreZAb9pK2jCIuAQLiRMdR6Kr4xj+7PNx+EcxzPRPjtF4B06laiwlzy8+ECHOm7os3Set9uSF4oH3BrOkCSC51jNmZgSHu16eHnMMqVc1N0Zi6Wkk2GujRs0c/PRM4dhn1qlOlT8T3gMEHU3+GdoFzpHsj23yELabi5wYamYw1jJzOdMRtJk7jmNVqMD+F+Irj+pXay0hoDnweTzYAjoXLYdmPwxfQd3tSpNXKWgN+FgdyJu86ibC5srSp2Gq5+8fxDEsAMwHMa0DlAER6J7XIxOC7KV+G0qj6mR7S5oGUukaxMiw191A/iNR4+ENHl+qM4tXqGo9jqpeGuIBLiWuANjyM6qvOKEwbFd/j8E1y5c/JzwcDUI1I9f0THUTu4x5n9Ug/kUu/AXRPFjGXvXDhwLjr6JrnxvdR1Kk8/VcOkq9SJ24+tHrsFCZ3+aPwHCq1a1Km53Vot6uNh6ld45wCvhS3vWAZhIdOYHmJFgRy+qn2x3qVWqqi2TP/Sa5nK/82XCSdT+nsnEiNJPVVoAeI+FhixVKykXy4nwjUkidQLAmSbiwV7iKecEcws+ymPze25/Ref8Alf2jq8XSYVMzmtaMrQfMzzcdz9FY1bjVVtbNlabAflaNfMj7nVP/ANS63kuOzbeZaRVhBkKN7L26H3RJqzsPZNdVF7Cwj9EyRh4Gokrib3iSNDb6GpmQnWUdIQAOi5nVMzg6E7Oog6U6UAq+Jaxpc6wH3tCyHaqu3E0S1tNnfAjKXGCBvB3PQ2Un4iVqraDH0y0Br/EDzIhpHlf3XntHjr2nxTKjLtU6BYoua4teHNcOdj7K64P2lq02tZUOeiCSAb5Sf7eRMBTU+KU67Q2q0OG06j/a7UIXEdmS1j6tKow02NkteYeZIGWNHm/rCC/1oeI8Tp16jalNoEsAcYgkjY+X3ReBLWU8xElxn7fZZ7hjAKTTp4Zgdbol2HrVQAY7uAIaSDFxBvbnPklOGl6d4hx8EhrTObSJHzjmqwYKo898ZaWXAgXi+o1E291ZHAsoASZMyJE390HjeMOcSwNzXIsSPTT+QntOmgo4gOAI0cAfQrFcSc8Vj3kFwsBM5WizZjptqtDwPEh1MsBnIfYG4H1HorGqG6w3OR8UCZaLX8kSb4LL9spQrVHPcSYzCCYtMW1EW5LT9hGChXOJrAOLWOAcLNaSIAaIABInbdVvFKZ7vO4geMam5MGY6C3uENxHj8tABADRDQPLYfdPiTUKTTRcd7VVADkeA8y6S1kuzEklxIMWsBsAIAWdxfGKtZhZWqVagboJIaczfCHNBE+LQ39VQ1azqh3JJ9/1KuKeBNJjTUBc8ghgkQ0awecnbROBzhnEBSHdVTESWumwnVpHnKsKvGabRJc13kZPsFQPw47suM3MNhup+ISdt5HXlKiw2CD6jWHw5nAGLls9F0Y+fLGaZ3xY27XR7Q0f8j6Iep2maPhYT5mP1R47Ds//AKOPoAstUYA45ZgExOsTvG6d/IzE8WCxd2iqn4WgehKBxHEqj/ieY5aD2CHkz1Ti7SY/nNY3yZZd1cwxnUfSXZqh3dKiwWDGNBHoP3V9icBTq0zTqsD2HUEfTkeoWH/Drjor4ak6RnaBTeJvmZAn1EH1XoBsRyVTgnlHar8OamHJqUJq0NY1fT3uPzN6j15rD1ND0K+lwLLCdsewNPEB1SgBTrGZizKh/wAh+V3+Q9V1ePz/ADJnl4/seNHE7RuqzEUy2uSA07jMARzuDqrPF4V1KoWPBbUaYINiCNv5zQnFLBrudjGpA0Hkuf8AJu82vjn8UVOnaR/7VHaTybzQhbeIPTqFJisYHNaATImQQA1vIMAJnzKgNJzQHG3Ln5rni0rWeaiO64cS7+4+6Y506pgiupq4gPoUrgSqOUWa6EJS5MlNcVwlUkBxyvTFLK9rX57BjtDGpPkvP+IdnGlpNPXUMJt5NcdPXkr/ALaksqU6hJDCCw2s0zIJO0z/APFU1PHAnVZZXlUumYZnoVAR4XNMw4fUGxCssLxXvHnMAzvD4gAe7vrLRdo8tFdYjBCs24kDRw1Hkfsqh3B20qtKH5iZLmlpEBuhB0d9R7J7Nc4akC5rdASB5NGvyCO4jxZtPwgROn7DYKrouc61MgOIMEyYkR91JR4JADq2Ultx05CdSk0vYDuamIMulrWutIF789z1XKjmMdOm5t+Y25XKlxmOLiWU2m2gA/fRBZWiX1B4gbDkQL+d/onIm0/gr8tYOIytqy2OuoMbXEf+y0OKqhrS4gkNGa2tllsPSfWqMvDnOGQTyMyeQstPSrd41r2/CYJHnqE72JzGWx3G3VjrAAMNGgA08zqgsPhKlV0BrnEnlaStPx3DMbTORrWgOFgANTbRW1Wq3C08xINRwud2gbBF1EzlHwXglLC3qQ6pHo3+cveVU8fYatZwYe8kZsou4Zbugb+GVU43tA9xMGOqj4bw6rVdmbII/PyPTdzugRDdqvyg5XSy4YSy5GoDuouN90yk8sqB4to4RoCYi29wLforDieDDGtMy4awdAbAW6TYc/etrUgASC02AETcaFxaRbqD8lRRqsfxcnCGqyxcBv8ADJg+11iabug9zGm5myPxXEz/AKcUYgtdfqBJHlfboFX2A1vy/f8AmqDh1z8V9NIn05pYegHGL9P3TD0P7IzheGJcHWiZPluEg9f/AA6wAGDAIa0mqYcGjMWyINS1zmJg7Cy9HwddwEOGaDHt9V5P+HOKitXZcg924+ZBbH/xC9bwdOyudF9FAjayrcY+CbFWkoXEN1KIK8A/FAP/ANdLrE025fIFzTJ0mQfks5jIdTgiCJOs9dfL7r0D8Y+HgNw9Yahz6ZPmA8ed83zXm7cRaP5b+FTl2cMwLGlwBc1h1L3zlYAJ0AJc701KZjK7XGKYdG7nfE7qRo0dB7lRMoX6K4p0KVFpNYEujwUgYLidHVjqxu8C56C6RVQwkApQy0kfp7KTD4clsoUGKSLOElJAe6VSm5lxz7JhTZ0/MFxx5lRvco8VQL2ObMZmkTuJEWTJQ4/j5c4ta1rqWhDhIfz9FjcXwurSlzRmZrLRp5t/KOoRuCrFtXu3AteDGVwg+cbhaavWFNpbAB2M6neOUGywuXLXHHcZLhHaPu58RaCIO4Inf5K1xXEKVZoLTLgbwBEEbHbyhCY/hjRUD3UhNnFhlrajTeDF2z/cEDwan4SYiXGxNxFoPNVoY9r7hzm02uedZgeQv6a/JVmIxj8SXNYR4TE3iOkaGUXQwVSoGmQGAzpfWbHcmw90sdi2s8FMeI8tTzvv5pig6r2UGkNgvIuYuY6BV1Rh/wDJV6Fok3JvcInEYWG56hhxGmw89tELUeXHM67bZRPXSFRLPsnhDUxIqO0YMwF7H4WyPX5K0qYUUqlSk2zQc7B/i+ZA8nB3uFF2OwlXx1SQGPtl/NLTY9Bcq07Q0oNOp17s+T4j2cB7lFnBS8s/x2v/AEYAu728JBgn+bqkx3FatcZWh2WZ0kmJiT66LS4+oBQq5tCImJIJIv52UhwwIzF+Wn4T5W0A3JS1LNne1BwHs+apL32YNSd/bboPkr/FljWFlGo2nAuTAk7Cdh0CqeK9oZinSGVosAN/36qixtOoHlr7Ebckb/RaWNTEEFvetIY8Eh46btPIOj3QVQEvOjic05PCZNsxtETBjlyVpheHVO6BqHIxoJYCJud2tPPmfRAEEtzFpcAQ0OECLaOtckTry3VAHXZcgjxTFtPRMqUxYGxUzgTObmOh3Gm/7IapQg29v5qgzTIt/wB+iveBUyGkuBHnv6KlDxb59PJaVh8EDcQCNROvlaUg1v4V4lr69cNuCKZMiJP9S/oIC9iwVUFs3HsvFvwyq5Mc5o0fR+bXW+RK9nwjYCo4KdWHWeX/AEhMbWP8HyReYnQIatTlzR6n0/dVE15z+M+HjAsP9uIp/OnVH1AXjDNI/kxde0/jniAMExp1fiGkf+lN8/8AILxXCvBPiv6gCN/spyOO9w5xBbyv5oypwvIf6hLqh/KL35HqhBUy35G3VEVuJPqjK0RI8RG46nYLPk6ZXwwlrA9pJnM1oMNjQZtHHXSw5ooUIsLQucNwuSXwXNbAe+DkYXGACeqs6jNwmcVvdlJGuYkkp6hVqbQuASp+5CY1gHNWwcFJCcX4gKDJ1cbNHM9egVgxZztrwtz2061Npe6lILQQPA4XIG5BARQz/FQ/FNGdxBbOVwAtMWI3H0VLxB9ekAKoLmjR8kj3/VW/D8ZM7RqCCD6jZGk99Ia5uh8LiBIAmBNj5brNXxnKHHCMveSW7A3gdEfTgy5swdN4nSfkgsZh3NGRgBplwlhA8J0zNPxAX0B/axpaBrBckRp/ICdPERxbiJa3u6IzEDLDRJkCL/og+5bSGd16pEROnkPlKMdRbhwXOdmqEfL/ALkzqVXUjmHf1CQNmxrGmt/+kwDfJe175iCbjWLD0/RD1agjOYv8DeUH+aInvC9xqOJADgGtGpi4Hv8AVNwdE1K1NpnNUdBB2bN/kEw23BsG9lKm06ZAT5u8R+ZRnEcMKtJzD+YQOh2I8jB9EXKY5ipmw+Ofmw7ibHLDujmmHfMFA8TxbnHu4MNaC0QSHS0GTF97fZW3G3NDsRTbE5e903Phd9AfVHYKsDh2A8gPcWUa+NLd8sdTw9VzpewucSB4hA0gAC02CvuHcLDT3tUhzpkvddoPJo/O7rp9VJiK1Kg3O7xVYyNaTaNz56D5c1QcQ4s+pd8yCRl+ENjaPsjiJX/FeLNLCAYn8x1J69OgVG7C52yWGbvD2z/UBuGkdCDcc0BhsNUruAAc4nQAbfYddFbVOHmizxVCXNvlYZa2T4pJ19BHmnD6V1apLBqDeRlsL/3awbfNC4mbgARO1wJvAKsK1K7cxjwzmb00zN3M6/dAVzN7ETsIi3Ll+iZpuEUJdcWVy5ri5pkBrZkcyf580LwqzM31VvSZDBbqniVrT/hrhpxFR0fCwX83H9F63hz4fRea/hnSl9ZwH9jfbMfuvUMOyQOSf0TpK3RCUnS8n0Hp+6IrvgW1KhoNiycKvM/xjptqmjTds17/AFJDR/xK8cdh3UnwR4hfSR09F6X+KeOJ4gWiYp02NtzILz83LF8SoZ2TuOiVg2p6t/UIjCY5jAGODnsmS0Oy5jv4oMCLc0M640085UmAxHdPz6HawtOpHUbLNY/iePq1gBVinTZ8FBgysYNzl/uO7nS47lWmCe17AWaC0co2Kpe5diHltKcu73CPe5jylaHAcNbRZlbfcnmUuzxNNJcRfdlJDRrX8WCazi7ea86r9pHAKCl2ndrCJkyuD1CnxJvNZbtV2t/qdwPhABeeZNwPIC6oGdq42VbxjHtrEOuHAR5j9UbHotzUFQfQgwR5FVeMr1GGCZHPT3VdSxrm6Fdq4wuHVLkamluOIOYctQXLQ4HWxAIIIN7IrA8WDCXGSQ23mTCywcnd6VWjnEatmJl/evcIAsNZQ9XEjES5zi1jdAPp5/qFQVcW52unLZdqY1xETA6I0S2fVBuQQAQWidSTvzGituyLJxJc6CWNJJ6uMAeglZQYs+wgdPJX3AyWtNyM23QaeaqJrfv4uwSJvyFz7IapxAu0Eef6aKowxG1vJH0ynpCp7RYYmmamrmgg/wCxwhw+/oncOee7aBBLqdp0LgLA+3zVnj2juan+x3/ErN8FxwNJvNsD1G/tB9VOXDTDlWf/ALFQvJpyagDZcy7IIMU5+E21F9VFw3hZeS55IY03PN3JuxPXbqtrisUHDMZIADrXNtQAhK3FadJohk1QCQwC1MXc4n/LcnZK6hJuH4Esbp3TOX53ec/f2QvHw00w2mQy4taXTYy7Um/yVFju0j3XB1/mm6DocPrVzmObKTEnc8gN09jQvEVCarbd09oymDDfhi0n817G14QYpuJNry2Ro4HSGib8la1cPULnh4zkNaC92bNTOgLo32vrPNBBtjNy1wbNpA1JsZ10P0VBaYTCyGtBvEn0R7KDo15fMXTuEYWMxMSQI5hp0kbK3FAQnE1pvw1oxSqE7vj2aF6HQ+ELE9hKEUHRvUP2H2W2myFfDX3KZQEkpVHWSw74aXcgT7XTJ4f2prd5i67xearo8gco+QCqbm2VXdWjLj1v7qL/AExB0TTtl+KcMy+MTBNxbXmm8E4cypUcHjMQJAm2t55rUVMEXAtMQVVcP4PUpYkENJbcEiILSPr06LPKcrxvC1pYcNENAAGwEJdyrQYUKKoyNEqqK80XJKUuKSFbec17qJPe5RlTF5Xl2U0lJcTZ2kkkukymTiSSSASSSSAfSiROivMFxIb2VAnNdCcpWbbfCcQGso+ljxzWDpcRIUw424bKto9W3xeNaabx/g4e4KyX+oDKVJ43blPmCY+X0QtTjTiCI1Ea80J/qjkybfwqbyvHhd//AJqoacUyM0+uU8vVVj2VX2NzvESZvJjUddoQtGpDhCOw2Kic1gbE7xyHUqTojh3CAXGPEBq42aPLclaWlxKnSbAdP+W/pyWVxXF3FsCGtuA0aiOf85oOhQfVcA25S3S00lOuyrUeabyCGSRmy527gX8UWMa7hV+jhmBDpOYjSJsYi5F/knO4T3QdEvj4nNFmuGw5kGJ1U2GoPFWiC4ZXODmuZlJhwGYAjl/afaVcpPQaeFBaJE2FzqYG66MCBt/Cj+7TXKiX3Ydn9MgbVHg++b6Ee61hKoeyLP6U/wCTv+RH2V65qIaGqZQ/G8T3eEqumPAQPN3hb8yESWrJfibxLJRoUhrVrAn/AG04P/ItVSbui6ZI0IXWU780d3S6WqQGFK90izkiJHIqMtOw90jRPpyoS1GAWUdRt0jBkDkuqVzEkjePkpBJJBkQuJJIFJJJJBEkkkgOhtpXEkkHSSSSQRJJJIBJJJIBIgUS6/8AJSSSCUYGzd3O0GnnJV9heEtpf+Uzl/K2YPVx1PkupKbeSgjifFaeQh4sRAAF79VVtoMYaLnHwVAHA+K18rg4ATcjUTsbpJK8Q9dyWnmkGpJK0qXB9uK2Cr1GACpSzuOR1oJMktcLi5JgyLrS4X8WsOf/ACU6lPqIePsfkuJLsnjxuO2PvdrfBdtsHUjLWN+bKg/+q88/EfjIrcQptafDSDGDW5cQ9x+YHokkpxxkq7dxeGldNqNXUlyrQQuhySSVOGO+SWSUkkjROp3/AHSSSSN//9k="/>
          <p:cNvSpPr>
            <a:spLocks noChangeAspect="1" noChangeArrowheads="1"/>
          </p:cNvSpPr>
          <p:nvPr/>
        </p:nvSpPr>
        <p:spPr bwMode="auto">
          <a:xfrm>
            <a:off x="63500" y="-642938"/>
            <a:ext cx="2000250" cy="13239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04846" name="AutoShape 14" descr="data:image/jpeg;base64,/9j/4AAQSkZJRgABAQAAAQABAAD/2wCEAAkGBhQSERUUExQVFBQWFxoYGBgXFxYYGBYXFxgXFxcYFBccHCYeFxokGhwXHy8gJCcpLSwsFR4xNTAqNSYrLCkBCQoKDgwOGg8PFykcHBwpKSkpKSwsKSkpKSkpKSkpKSkpKSkpKSkpKSkpKSwsLCkpLCksLCksLCkpLCwsLCwsKf/AABEIALcBFAMBIgACEQEDEQH/xAAcAAABBQEBAQAAAAAAAAAAAAAEAAIDBQYBBwj/xAA9EAABAwIEAwYEBQMEAgIDAAABAAIRAyEEEjFBBVFhBhMicYGRMqGxwQdC0eHwI1JiFHKy8TOCosIVJFP/xAAZAQADAQEBAAAAAAAAAAAAAAAAAQIDBAX/xAAhEQEBAAICAwACAwAAAAAAAAAAAQIRITEDEkEEUSIyYf/aAAwDAQACEQMRAD8AKdTXG0/miMqa5SENSnZROaZm4RdRphMFPmlo0bWxKYAZ05onuRvyXTT5I0ETWb9EixTxZNIsqINWZ4TKHiwRtRqiFKyAhc2AhnYcZp/nJGhiT6aQQMG3Vde1dc2CnOFkGhLFBV5IosTXU0BX4am6Tm02RDgp2Uk0tQATBZR4kkCynA18yuOag0EW9E0hTAJjikYao1MZcTKnqKJzg1pOwBJ8gCVKoGa3VR1Gqvw3aak6ZDm/P6KVvFqLjOcDzkfVFxv6OWJ3tURCIkESCCOlwoazSQoqopuNPu0eZ+SMofAPJCcZZ4m+R+yMaTDfJFOdmuVdjqjmuBaJIB2nVWbkHWF9FM4VeUNNxIl2puVDiWSIRD7KJzbo+7CvNBJFRKSv2R6vczTHoutYpTT/AJyTGj+c1s5kb2WMJoYRH63U5cIOyjpgfKyA4BK4GqbKIXC2D0QERueg+65FlKWSk9lrBADPbMRdMA5IloSpMsmAzaa49iIDE0s5qTRdymvp2RUKMiwTAV7VzJZEPao4SAdrEyo1ThqjqhMAC25XCFLl+a4WhI0BCjLVPlTXNSMO8Kn47xFrabqYIL3AtIkDKHCJP6K7exQcHqTjKY7lxa3MXPyawNZjQfOEtydqkt6YvAdma1UgU6VR8/2tP1iFLxXsviMM0d7Se2ZmW+GLQQ8EtO/KIX0M3DhwaWm3yhMxTRBabjrvPRazNFwfMtDHPpOlpI5jY+i1XD8X3tNr4ibHzGsK5/ETgGHps7xtMNeXAeHwh15MtFtNxCrsPTAY0NGUQIHJZ55Srwlir4wLt80UBYIbi48bEUsq0iJwUFRqIcFDVUrDPCgeURVQzwgIUkikmT3kuTS6f2hPLSVF3cEg6Lpch2muq5TABkxyT6dMAQmADqgOltjyTcsdFLk5rlRlkBzMITau/Vda1OLOZThIgLpjPzef6JzsQ1oJLmgDUkgR58lE3FMDiC5oNiBIn2QEmVccEn4pu7ghn8Upi2a6hQjZM2QNTj1IWJPsUMe01I2h0HeBb5phaOKYAq4dpaBaXZrN1togK/big1rozOcNGxE+R0QF4dVDUCg4dxenWp94w+H802Ld4dyTMNxNlXxMdLbjQ3u4SD5hGxJs4D7prgpQmHdAQHRMKkc6yjzWSNG82Vx2X4lTY403Wq1WuykkAQNRfcmPZZfjnFe4pZhBcTDZ59ekSszh+05GKpV3ZmtYW5shuWz4g3lImymy/FSz6+hcG3KADpCkZRDg4+wXmlT8XqVSpTpUadUhzmtzECfEQLAEk+S2nH+1bOHUsoh+KcLN1bSHOp16b+S0wxuV1E5ZSc1S9t+yRqMbWdAFMOIa4/FMGw5wFhHOFrj3CXE+MVsQ7NVe55O526AaNHQKn4pS8BjXUHe3I7WlaeTwes2nDy7ujOMV2523Eg8wi6eIa74XAxrBlZZ9CIES87cvNSYdpDwKZvPiedJOw/x+q57i1mbSOQ9QqcoZ5WbVFUKGeVPVKGeUgjcQkmPKSoPoElMfdcJ0SaxbuUmtXQ1cYADunCxQThasd2z7avoP7uhlJZHeON8pMENA8iL+i2LnLyftVw0U8ZVh5OY94QbTnuQOajO6gP4/26rYikKVM9y7V+UkZ+QafyjpuqV/aqu5zBVqVAaYhtyMv+4bnS+sKLEMY8z8Lj9fsmnCVCwuewupt/N/by8X2UY5b7Gx7HmrMOaHuMlrneCqeYJ0d8vJXPCi+mwTmmYLXXIvEHyhZv8A0T20hWAa+lnymALOibt1adL9VphZouSQNTuT+6peGuxRrOB1nNe8kTrYIjDvLiZ1hVr6WjpcXC9zy2gQOmiOoPAIOx+hVTsfDcZBM77+aDFVtOC65N2t+WZ3TlzRHE6wpy7fYHQmYv0WXx/ES0EvHiJvOs9d45BGeXyIl0J4hig1j8liMpI/uGY3dfXb0VTWc1pINp8Q6ZmyGuHMGPQ+S5hHksrON5APXwuFyh8Lh31KgOR7ryYB01Jk/VVJqQ9i8JxAjM1oJDtWyYIB8Oe+3LynRb7gOFqnhWKrsqsljjADAbsaDZw28XyWOocHfUDmhrmBvJrrnXWPF5K/4D2irYLCVcK2kC2q4HM+GlpMNMNLwNBvqVnnhcp19X48/W239NJhajnNBcIcWtJHIkCR7rsdVW8E4t3wdOWWwCQQZMTPhJA9CdCjHvstNI2jqu6qInVdmxUY3T0W2f7T8RpgtpPZnB8REkFuwI66rJPlt2yG7TBtf4tj7K74lhH4is585G/C3mQOnzRdDgbGkGLtGsm/pp8tvVa4+HLIrnIG7Nf0nU67CW1Q4wRENNwHNHPrsrZ1aXFziXE3JJkknUklc/0gixCbkI5Luw8cxmo5sst3Z+clDYh2ba/2TalUz+iYH3WlxhRnq1R1NzxIl35iAXRr4Tt6JmCrvzeBodA0ImObjy80bxmhmh3WD5HdPz06LCGuJDgNspf5iTDQV5Xmw9ctOvDLjY3C4wVGyLEWI5FMehuH41pEWDjJiI+e6IqELmsdMqGqhq7oCficTAMXIVa/FkkWFjKcxK5RI+tB0ISUbq55LirSdvoeU/Mmt0SJVsSzQUgZSlN8kyOKyHaatSxFZtEsa7LZ1T8wP9gI057rW7yvJ8cH4bFVGh2fK8mH2Jm89dVl5LwrHtN2g7LvoiaYFanuLd60DS4uY6ctFn8Jj6jA5tN5LHjxMePCY0DhcEibStLT46HOMOiPqlxLhIreMf06hFnAWfa4eND5/VTj0eWrVRgnUH5crn060iW2dSewSTBBlh08JBGtwtDhmBzhOgv7fvCzfB8I5mIe2q2H0xBNt9LixturwNc+Wg5W2DjF4mSG8jbVXoYzUH4nHsbMQIve3qhsDjG1GW1aSCOQ+ICDpYx6IetwovcCSS0SYPOImdfTqmUWtpVBTb+Zpm+pkkTvOt+qYgDtZiXNqsf+Qtho/wAgfED7tPsq7CsxNTQlreZAb9pK2jCIuAQLiRMdR6Kr4xj+7PNx+EcxzPRPjtF4B06laiwlzy8+ECHOm7os3Set9uSF4oH3BrOkCSC51jNmZgSHu16eHnMMqVc1N0Zi6Wkk2GujRs0c/PRM4dhn1qlOlT8T3gMEHU3+GdoFzpHsj23yELabi5wYamYw1jJzOdMRtJk7jmNVqMD+F+Irj+pXay0hoDnweTzYAjoXLYdmPwxfQd3tSpNXKWgN+FgdyJu86ibC5srSp2Gq5+8fxDEsAMwHMa0DlAER6J7XIxOC7KV+G0qj6mR7S5oGUukaxMiw191A/iNR4+ENHl+qM4tXqGo9jqpeGuIBLiWuANjyM6qvOKEwbFd/j8E1y5c/JzwcDUI1I9f0THUTu4x5n9Ug/kUu/AXRPFjGXvXDhwLjr6JrnxvdR1Kk8/VcOkq9SJ24+tHrsFCZ3+aPwHCq1a1Km53Vot6uNh6ld45wCvhS3vWAZhIdOYHmJFgRy+qn2x3qVWqqi2TP/Sa5nK/82XCSdT+nsnEiNJPVVoAeI+FhixVKykXy4nwjUkidQLAmSbiwV7iKecEcws+ymPze25/Ref8Alf2jq8XSYVMzmtaMrQfMzzcdz9FY1bjVVtbNlabAflaNfMj7nVP/ANS63kuOzbeZaRVhBkKN7L26H3RJqzsPZNdVF7Cwj9EyRh4Gokrib3iSNDb6GpmQnWUdIQAOi5nVMzg6E7Oog6U6UAq+Jaxpc6wH3tCyHaqu3E0S1tNnfAjKXGCBvB3PQ2Un4iVqraDH0y0Br/EDzIhpHlf3XntHjr2nxTKjLtU6BYoua4teHNcOdj7K64P2lq02tZUOeiCSAb5Sf7eRMBTU+KU67Q2q0OG06j/a7UIXEdmS1j6tKow02NkteYeZIGWNHm/rCC/1oeI8Tp16jalNoEsAcYgkjY+X3ReBLWU8xElxn7fZZ7hjAKTTp4Zgdbol2HrVQAY7uAIaSDFxBvbnPklOGl6d4hx8EhrTObSJHzjmqwYKo898ZaWXAgXi+o1E291ZHAsoASZMyJE390HjeMOcSwNzXIsSPTT+QntOmgo4gOAI0cAfQrFcSc8Vj3kFwsBM5WizZjptqtDwPEh1MsBnIfYG4H1HorGqG6w3OR8UCZaLX8kSb4LL9spQrVHPcSYzCCYtMW1EW5LT9hGChXOJrAOLWOAcLNaSIAaIABInbdVvFKZ7vO4geMam5MGY6C3uENxHj8tABADRDQPLYfdPiTUKTTRcd7VVADkeA8y6S1kuzEklxIMWsBsAIAWdxfGKtZhZWqVagboJIaczfCHNBE+LQ39VQ1azqh3JJ9/1KuKeBNJjTUBc8ghgkQ0awecnbROBzhnEBSHdVTESWumwnVpHnKsKvGabRJc13kZPsFQPw47suM3MNhup+ISdt5HXlKiw2CD6jWHw5nAGLls9F0Y+fLGaZ3xY27XR7Q0f8j6Iep2maPhYT5mP1R47Ds//AKOPoAstUYA45ZgExOsTvG6d/IzE8WCxd2iqn4WgehKBxHEqj/ieY5aD2CHkz1Ti7SY/nNY3yZZd1cwxnUfSXZqh3dKiwWDGNBHoP3V9icBTq0zTqsD2HUEfTkeoWH/Drjor4ak6RnaBTeJvmZAn1EH1XoBsRyVTgnlHar8OamHJqUJq0NY1fT3uPzN6j15rD1ND0K+lwLLCdsewNPEB1SgBTrGZizKh/wAh+V3+Q9V1ePz/ADJnl4/seNHE7RuqzEUy2uSA07jMARzuDqrPF4V1KoWPBbUaYINiCNv5zQnFLBrudjGpA0Hkuf8AJu82vjn8UVOnaR/7VHaTybzQhbeIPTqFJisYHNaATImQQA1vIMAJnzKgNJzQHG3Ln5rni0rWeaiO64cS7+4+6Y506pgiupq4gPoUrgSqOUWa6EJS5MlNcVwlUkBxyvTFLK9rX57BjtDGpPkvP+IdnGlpNPXUMJt5NcdPXkr/ALaksqU6hJDCCw2s0zIJO0z/APFU1PHAnVZZXlUumYZnoVAR4XNMw4fUGxCssLxXvHnMAzvD4gAe7vrLRdo8tFdYjBCs24kDRw1Hkfsqh3B20qtKH5iZLmlpEBuhB0d9R7J7Nc4akC5rdASB5NGvyCO4jxZtPwgROn7DYKrouc61MgOIMEyYkR91JR4JADq2Ultx05CdSk0vYDuamIMulrWutIF789z1XKjmMdOm5t+Y25XKlxmOLiWU2m2gA/fRBZWiX1B4gbDkQL+d/onIm0/gr8tYOIytqy2OuoMbXEf+y0OKqhrS4gkNGa2tllsPSfWqMvDnOGQTyMyeQstPSrd41r2/CYJHnqE72JzGWx3G3VjrAAMNGgA08zqgsPhKlV0BrnEnlaStPx3DMbTORrWgOFgANTbRW1Wq3C08xINRwud2gbBF1EzlHwXglLC3qQ6pHo3+cveVU8fYatZwYe8kZsou4Zbugb+GVU43tA9xMGOqj4bw6rVdmbII/PyPTdzugRDdqvyg5XSy4YSy5GoDuouN90yk8sqB4to4RoCYi29wLforDieDDGtMy4awdAbAW6TYc/etrUgASC02AETcaFxaRbqD8lRRqsfxcnCGqyxcBv8ADJg+11iabug9zGm5myPxXEz/AKcUYgtdfqBJHlfboFX2A1vy/f8AmqDh1z8V9NIn05pYegHGL9P3TD0P7IzheGJcHWiZPluEg9f/AA6wAGDAIa0mqYcGjMWyINS1zmJg7Cy9HwddwEOGaDHt9V5P+HOKitXZcg924+ZBbH/xC9bwdOyudF9FAjayrcY+CbFWkoXEN1KIK8A/FAP/ANdLrE025fIFzTJ0mQfks5jIdTgiCJOs9dfL7r0D8Y+HgNw9Yahz6ZPmA8ed83zXm7cRaP5b+FTl2cMwLGlwBc1h1L3zlYAJ0AJc701KZjK7XGKYdG7nfE7qRo0dB7lRMoX6K4p0KVFpNYEujwUgYLidHVjqxu8C56C6RVQwkApQy0kfp7KTD4clsoUGKSLOElJAe6VSm5lxz7JhTZ0/MFxx5lRvco8VQL2ObMZmkTuJEWTJQ4/j5c4ta1rqWhDhIfz9FjcXwurSlzRmZrLRp5t/KOoRuCrFtXu3AteDGVwg+cbhaavWFNpbAB2M6neOUGywuXLXHHcZLhHaPu58RaCIO4Inf5K1xXEKVZoLTLgbwBEEbHbyhCY/hjRUD3UhNnFhlrajTeDF2z/cEDwan4SYiXGxNxFoPNVoY9r7hzm02uedZgeQv6a/JVmIxj8SXNYR4TE3iOkaGUXQwVSoGmQGAzpfWbHcmw90sdi2s8FMeI8tTzvv5pig6r2UGkNgvIuYuY6BV1Rh/wDJV6Fok3JvcInEYWG56hhxGmw89tELUeXHM67bZRPXSFRLPsnhDUxIqO0YMwF7H4WyPX5K0qYUUqlSk2zQc7B/i+ZA8nB3uFF2OwlXx1SQGPtl/NLTY9Bcq07Q0oNOp17s+T4j2cB7lFnBS8s/x2v/AEYAu728JBgn+bqkx3FatcZWh2WZ0kmJiT66LS4+oBQq5tCImJIJIv52UhwwIzF+Wn4T5W0A3JS1LNne1BwHs+apL32YNSd/bboPkr/FljWFlGo2nAuTAk7Cdh0CqeK9oZinSGVosAN/36qixtOoHlr7Ebckb/RaWNTEEFvetIY8Eh46btPIOj3QVQEvOjic05PCZNsxtETBjlyVpheHVO6BqHIxoJYCJud2tPPmfRAEEtzFpcAQ0OECLaOtckTry3VAHXZcgjxTFtPRMqUxYGxUzgTObmOh3Gm/7IapQg29v5qgzTIt/wB+iveBUyGkuBHnv6KlDxb59PJaVh8EDcQCNROvlaUg1v4V4lr69cNuCKZMiJP9S/oIC9iwVUFs3HsvFvwyq5Mc5o0fR+bXW+RK9nwjYCo4KdWHWeX/AEhMbWP8HyReYnQIatTlzR6n0/dVE15z+M+HjAsP9uIp/OnVH1AXjDNI/kxde0/jniAMExp1fiGkf+lN8/8AILxXCvBPiv6gCN/spyOO9w5xBbyv5oypwvIf6hLqh/KL35HqhBUy35G3VEVuJPqjK0RI8RG46nYLPk6ZXwwlrA9pJnM1oMNjQZtHHXSw5ooUIsLQucNwuSXwXNbAe+DkYXGACeqs6jNwmcVvdlJGuYkkp6hVqbQuASp+5CY1gHNWwcFJCcX4gKDJ1cbNHM9egVgxZztrwtz2061Npe6lILQQPA4XIG5BARQz/FQ/FNGdxBbOVwAtMWI3H0VLxB9ekAKoLmjR8kj3/VW/D8ZM7RqCCD6jZGk99Ia5uh8LiBIAmBNj5brNXxnKHHCMveSW7A3gdEfTgy5swdN4nSfkgsZh3NGRgBplwlhA8J0zNPxAX0B/axpaBrBckRp/ICdPERxbiJa3u6IzEDLDRJkCL/og+5bSGd16pEROnkPlKMdRbhwXOdmqEfL/ALkzqVXUjmHf1CQNmxrGmt/+kwDfJe175iCbjWLD0/RD1agjOYv8DeUH+aInvC9xqOJADgGtGpi4Hv8AVNwdE1K1NpnNUdBB2bN/kEw23BsG9lKm06ZAT5u8R+ZRnEcMKtJzD+YQOh2I8jB9EXKY5ipmw+Ofmw7ibHLDujmmHfMFA8TxbnHu4MNaC0QSHS0GTF97fZW3G3NDsRTbE5e903Phd9AfVHYKsDh2A8gPcWUa+NLd8sdTw9VzpewucSB4hA0gAC02CvuHcLDT3tUhzpkvddoPJo/O7rp9VJiK1Kg3O7xVYyNaTaNz56D5c1QcQ4s+pd8yCRl+ENjaPsjiJX/FeLNLCAYn8x1J69OgVG7C52yWGbvD2z/UBuGkdCDcc0BhsNUruAAc4nQAbfYddFbVOHmizxVCXNvlYZa2T4pJ19BHmnD6V1apLBqDeRlsL/3awbfNC4mbgARO1wJvAKsK1K7cxjwzmb00zN3M6/dAVzN7ETsIi3Ll+iZpuEUJdcWVy5ri5pkBrZkcyf580LwqzM31VvSZDBbqniVrT/hrhpxFR0fCwX83H9F63hz4fRea/hnSl9ZwH9jfbMfuvUMOyQOSf0TpK3RCUnS8n0Hp+6IrvgW1KhoNiycKvM/xjptqmjTds17/AFJDR/xK8cdh3UnwR4hfSR09F6X+KeOJ4gWiYp02NtzILz83LF8SoZ2TuOiVg2p6t/UIjCY5jAGODnsmS0Oy5jv4oMCLc0M640085UmAxHdPz6HawtOpHUbLNY/iePq1gBVinTZ8FBgysYNzl/uO7nS47lWmCe17AWaC0co2Kpe5diHltKcu73CPe5jylaHAcNbRZlbfcnmUuzxNNJcRfdlJDRrX8WCazi7ea86r9pHAKCl2ndrCJkyuD1CnxJvNZbtV2t/qdwPhABeeZNwPIC6oGdq42VbxjHtrEOuHAR5j9UbHotzUFQfQgwR5FVeMr1GGCZHPT3VdSxrm6Fdq4wuHVLkamluOIOYctQXLQ4HWxAIIIN7IrA8WDCXGSQ23mTCywcnd6VWjnEatmJl/evcIAsNZQ9XEjES5zi1jdAPp5/qFQVcW52unLZdqY1xETA6I0S2fVBuQQAQWidSTvzGituyLJxJc6CWNJJ6uMAeglZQYs+wgdPJX3AyWtNyM23QaeaqJrfv4uwSJvyFz7IapxAu0Eef6aKowxG1vJH0ynpCp7RYYmmamrmgg/wCxwhw+/oncOee7aBBLqdp0LgLA+3zVnj2juan+x3/ErN8FxwNJvNsD1G/tB9VOXDTDlWf/ALFQvJpyagDZcy7IIMU5+E21F9VFw3hZeS55IY03PN3JuxPXbqtrisUHDMZIADrXNtQAhK3FadJohk1QCQwC1MXc4n/LcnZK6hJuH4Esbp3TOX53ec/f2QvHw00w2mQy4taXTYy7Um/yVFju0j3XB1/mm6DocPrVzmObKTEnc8gN09jQvEVCarbd09oymDDfhi0n817G14QYpuJNry2Ro4HSGib8la1cPULnh4zkNaC92bNTOgLo32vrPNBBtjNy1wbNpA1JsZ10P0VBaYTCyGtBvEn0R7KDo15fMXTuEYWMxMSQI5hp0kbK3FAQnE1pvw1oxSqE7vj2aF6HQ+ELE9hKEUHRvUP2H2W2myFfDX3KZQEkpVHWSw74aXcgT7XTJ4f2prd5i67xearo8gco+QCqbm2VXdWjLj1v7qL/AExB0TTtl+KcMy+MTBNxbXmm8E4cypUcHjMQJAm2t55rUVMEXAtMQVVcP4PUpYkENJbcEiILSPr06LPKcrxvC1pYcNENAAGwEJdyrQYUKKoyNEqqK80XJKUuKSFbec17qJPe5RlTF5Xl2U0lJcTZ2kkkukymTiSSSASSSSAfSiROivMFxIb2VAnNdCcpWbbfCcQGso+ljxzWDpcRIUw424bKto9W3xeNaabx/g4e4KyX+oDKVJ43blPmCY+X0QtTjTiCI1Ea80J/qjkybfwqbyvHhd//AJqoacUyM0+uU8vVVj2VX2NzvESZvJjUddoQtGpDhCOw2Kic1gbE7xyHUqTojh3CAXGPEBq42aPLclaWlxKnSbAdP+W/pyWVxXF3FsCGtuA0aiOf85oOhQfVcA25S3S00lOuyrUeabyCGSRmy527gX8UWMa7hV+jhmBDpOYjSJsYi5F/knO4T3QdEvj4nNFmuGw5kGJ1U2GoPFWiC4ZXODmuZlJhwGYAjl/afaVcpPQaeFBaJE2FzqYG66MCBt/Cj+7TXKiX3Ydn9MgbVHg++b6Ee61hKoeyLP6U/wCTv+RH2V65qIaGqZQ/G8T3eEqumPAQPN3hb8yESWrJfibxLJRoUhrVrAn/AG04P/ItVSbui6ZI0IXWU780d3S6WqQGFK90izkiJHIqMtOw90jRPpyoS1GAWUdRt0jBkDkuqVzEkjePkpBJJBkQuJJIFJJJJBEkkkgOhtpXEkkHSSSSQRJJJIBJJJIBIgUS6/8AJSSSCUYGzd3O0GnnJV9heEtpf+Uzl/K2YPVx1PkupKbeSgjifFaeQh4sRAAF79VVtoMYaLnHwVAHA+K18rg4ATcjUTsbpJK8Q9dyWnmkGpJK0qXB9uK2Cr1GACpSzuOR1oJMktcLi5JgyLrS4X8WsOf/ACU6lPqIePsfkuJLsnjxuO2PvdrfBdtsHUjLWN+bKg/+q88/EfjIrcQptafDSDGDW5cQ9x+YHokkpxxkq7dxeGldNqNXUlyrQQuhySSVOGO+SWSUkkjROp3/AHSSSSN//9k="/>
          <p:cNvSpPr>
            <a:spLocks noChangeAspect="1" noChangeArrowheads="1"/>
          </p:cNvSpPr>
          <p:nvPr/>
        </p:nvSpPr>
        <p:spPr bwMode="auto">
          <a:xfrm>
            <a:off x="63500" y="-841375"/>
            <a:ext cx="2628900" cy="17430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504850" name="Picture 18" descr="http://t2.gstatic.com/images?q=tbn:ANd9GcTUbUUHW0hv12EH4inGLPdu74UYbK_C-90RkQwzlALr9Fc_Wymtc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6" y="1714488"/>
            <a:ext cx="1872833" cy="2500330"/>
          </a:xfrm>
          <a:prstGeom prst="rect">
            <a:avLst/>
          </a:prstGeom>
          <a:noFill/>
        </p:spPr>
      </p:pic>
      <p:pic>
        <p:nvPicPr>
          <p:cNvPr id="504852" name="Picture 20" descr="http://t3.gstatic.com/images?q=tbn:ANd9GcQzfO4Gjb6QOO220nyc_LnuyHPaFaOKw3limrwdX6jCmtmVtUW_x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570" y="4500570"/>
            <a:ext cx="2941432" cy="19573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04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04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04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1071538" y="285728"/>
            <a:ext cx="8072462" cy="707886"/>
          </a:xfrm>
        </p:spPr>
        <p:txBody>
          <a:bodyPr wrap="square">
            <a:spAutoFit/>
          </a:bodyPr>
          <a:lstStyle/>
          <a:p>
            <a:r>
              <a:rPr lang="fr-FR" dirty="0" smtClean="0">
                <a:latin typeface="Arial" charset="0"/>
              </a:rPr>
              <a:t>Avant commercialisation</a:t>
            </a:r>
            <a:endParaRPr lang="fr-FR" dirty="0">
              <a:latin typeface="Arial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714480" y="1142984"/>
            <a:ext cx="7143800" cy="461665"/>
          </a:xfrm>
          <a:prstGeom prst="rect">
            <a:avLst/>
          </a:prstGeom>
          <a:solidFill>
            <a:srgbClr val="CCECFF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Remuage : faire glisser le dépôt dans le goulot</a:t>
            </a:r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2" name="Groupe 15"/>
          <p:cNvGrpSpPr/>
          <p:nvPr/>
        </p:nvGrpSpPr>
        <p:grpSpPr>
          <a:xfrm>
            <a:off x="1714480" y="1605442"/>
            <a:ext cx="7143800" cy="927901"/>
            <a:chOff x="1714480" y="1605442"/>
            <a:chExt cx="7143800" cy="927901"/>
          </a:xfrm>
        </p:grpSpPr>
        <p:cxnSp>
          <p:nvCxnSpPr>
            <p:cNvPr id="54" name="Connecteur droit avec flèche 53"/>
            <p:cNvCxnSpPr>
              <a:stCxn id="15" idx="2"/>
              <a:endCxn id="12" idx="0"/>
            </p:cNvCxnSpPr>
            <p:nvPr/>
          </p:nvCxnSpPr>
          <p:spPr>
            <a:xfrm rot="5400000">
              <a:off x="5052866" y="1838163"/>
              <a:ext cx="467029" cy="1588"/>
            </a:xfrm>
            <a:prstGeom prst="straightConnector1">
              <a:avLst/>
            </a:prstGeom>
            <a:ln w="38100">
              <a:solidFill>
                <a:srgbClr val="0000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/>
            <p:cNvSpPr/>
            <p:nvPr/>
          </p:nvSpPr>
          <p:spPr>
            <a:xfrm>
              <a:off x="1714480" y="2071678"/>
              <a:ext cx="7143800" cy="461665"/>
            </a:xfrm>
            <a:prstGeom prst="rect">
              <a:avLst/>
            </a:prstGeom>
            <a:solidFill>
              <a:srgbClr val="CCECFF"/>
            </a:solidFill>
            <a:ln>
              <a:solidFill>
                <a:srgbClr val="00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Dégorgement : expulsion du dépôt lors de l’ouverture</a:t>
              </a:r>
              <a:endParaRPr lang="fr-FR" dirty="0">
                <a:solidFill>
                  <a:schemeClr val="tx1"/>
                </a:solidFill>
              </a:endParaRPr>
            </a:p>
          </p:txBody>
        </p:sp>
      </p:grpSp>
      <p:sp>
        <p:nvSpPr>
          <p:cNvPr id="506882" name="AutoShape 2" descr="data:image/jpeg;base64,/9j/4AAQSkZJRgABAQAAAQABAAD/2wCEAAkGBhQSERUTEhQVFBUWFxQWGBgYFxQVFhUYFRQXFBgVGBcXHSYeFxklGRUXIC8gJCcpLCwsFR4xNTAqNSYrLCkBCQoKDgwOGg8PGi0kHyQsLCksKSotLCksKSopLCksLCwsLCwpKSwsLCkpLCwsKSksLCwsLCksLCwpLC0sNCwsLP/AABEIAH8AsAMBIgACEQEDEQH/xAAcAAACAwEBAQEAAAAAAAAAAAAFBwMEBgIACAH/xAA9EAABAwIDBgIIAwYHAQAAAAABAAIRAyEEBTEGEkFRYXEigQcTMpGhscHwI0LRFFJicuHxJENzkqKywmP/xAAZAQACAwEAAAAAAAAAAAAAAAACAwABBAX/xAAjEQADAAICAwABBQAAAAAAAAAAAQIDESExBBJBExQiMlHw/9oADAMBAAIRAxEAPwCnl2qaOwrvC4dkrMA66Zmwb7uHRRjPhs15eXlBZ5eXl5QhDjMS2mxz3Wa0EnySkx+KNarUe7V9+17AdhAW129zPdYygNXy538rTp5n5LCsd4vL6lUw5OmCwldOGn3zXjYLl7tO4+qsI6cbQoXG/kpXFVy6/wB9VTKOnaLgalec5ch1z3UISohQbYIfKJUkUlMkAXQC4dUAEkx3VZ2Zj8oLvkibS7IpddBABcVqzWiSQFQNaq8WG6DyuVPh8o8UvueE6pVZpXRojxLrvgrVs2P5Gk8ibKCt65wPAHgB9StDSykE6CIjtKvNwURySvy0zUvFhdi0wTrhMfYOp+IR0SxwL9ExNhq34o7Jxzxjry8vKxR5fgK8Sq2KxPq6L6h/K1zvcCVCC32nxnrsXUPBp3B2bY/GUFc+Hzxj6riniCTfUmT81G5/iPZBT0tmjHO3omdiTa39FMXadx9UPpvVoPsO7fqpL2iWvV6JnlVy7xHyUr3KsXeI+X1VsA7JXNMr83tFGx9h98VZRZa9EpeRYAdT+iE4GmX1ByF+60hiY6JVZNcI3eP4yte1A0ZdvGXS75e5EaGAHJX8PTbEiCrFuiS62b1ExwkV6WHACuYbBzqohUk9kSwrvDKpIHI2kfow7Wj7uq9erf7hS4muGgk/NZjM88LiWt8yjFSvrF7gX2C3uxdaKzEussqSAtvsnWiqzuFpOWOMLy5pmwXSsScVnQ0oHtnidzA1Ooa3/cRPwRjFu8JWW9JNWMG0c6jfgCVH0FPYtzUvK/N+SVBvLqi658vqlVyjRD1WzvQqcPt5j6quSFIXeAd1I1rgrI3vksPcoWu8XuXi9Ql1yjFkm/8ACfgv3LqHrIHAASfLRVK1eGE6+18QiWQ1/wAPrJtogt6XA/x4V3phvDUGtuAPvgocdiODdbxx11B5d1DdzhJ8PIGBPC+qsDDho0iVlOzxrSLuWyGAE3CvAEoPhcaGuvor7szaOMqETWi6xsKV2KgcghT81bzQLOdrqdMeJ0E6DUns0XKJJsVdSuwvmuZTN1nq2Pe525QaTzdEAnz4LNZlnRqNcXEtbFm8T1cR/wBQmTlOH/CpktgljJ6HdEj3rRjhUc/NnfwVGT1PCD1Wz2erQ9p6j5rAZFWlsdB9Vsckq3Hkj+Gd9j6wrpaD0Uqp5VUmk09B8lcRCH2Vcb7J8ljvSi//AA9L/U/8Fa/HnwnssV6Vnf4akf8A6f8AgqPoKexchykpOuVS9dZS0qqUx30tPcpHO8A/m+ipvxA048V6tjA1jBxc4+QjVXJWSki0Ki4LlWGKF5PFCsbmD3ndaHAH8t2ucBxcf8tn/I8IRALkJ1cSDNMEF37ou6OMgXAR7ZDF0t2ox1qjXXBBBjgY1hYqlgdDvGQRZn4bRF9G3PckqzO5UFRzQ53GbkjlKClsbitxkT+G8x+IYCXEhombkDv8UDzDbCkRDHb7hyMjzIt7ldpYPDYimHGkx1uI079ULy/AYVz3NFNm80lvcDQxxSEkdW3XClrkB4nOHuNqrxPBkN+YJPvUVJuIeYpvxBdrAIPvlq2zMvbScHNa2DYjdGnQq9VADmuIjhPC6t0LWB/WYKrk+M/zKtUA2iWz/wAQIVnA7Hu1g34k38zqVsd7edwgW96sNMCStGOfZcmDyH6W1LA+z2zDA9xe1rt2IkTB1OvktnTCpZdR3WDmbnzurgdAT5lIy09iA2eraLb5U+D5peZI+CPP6FbrL6twkje9D62Zq72HYf4Qi6zGxFecO3pIWmBRCq7KmP0PZYr0osnCU/8AUb8WOWzxpsexQHafKhicOxpmzmusQDZpHHupX8Q8a3SQlamEPP5qtQrFlRwJMQwTw/NK3lXZGPZeezggGaZDVp3ewFom7biOo1WT345OhXjueUAnY87x5fY1XdfFB3q6YA35LrwJbB0dwhRVw2CQR5H4Kjul28RElwvxLAyAO0yUapMx5IpLss4PNiwkhsuB9owWtAt4RzmZPZSBxA3yD4vESQfETJNzqusF+z4Wk2vWJc9x8DAdYMaaeeiDZvtlXquuGtYRIYBaOZdqT7k/1Wtt8nNnI3laieOnT46/r/IL0q0S4XtHxCuPIeLcln8Pivw5kXj7+atYfFku8PQITeHcpy58uMlrXciRKixmTPpneYTa4I1CLZPj2vbGjmwHNOo69R1RMBF6rRTpgF2eYj1YDmgxHiIMmOaNtx/7UyN0tEAH9ApTQBEECFNSpBtgIVfiW9jf1OTTWyTDUQ1oAUpEkN5n4cVFh2QPM6qxgmy8nkI99ynIzsKMQ3aXNxhsNVrH8rTHVxs0e8hEAlp6Yc5gUsMDqfWP7CzR75PkrfBQuMurQ8dT+q3mXVPCCl2x0GeS3OT1pb5JLGz0O30d4iaJHIraByW/o0xVnN7FMMPVroCuyLGG3kUC2hzNtHCtqOcGjeYJJgXtco3iisP6TKe/lFQSBBpmToIqRf3omtrRcV6tUQ0c3D3AyDJ4EEdLhEXMnrP3C+faWPrYYt3X7pmYk7jo6aJo7F7btxINJ8NqtExNndR+ixXjc8nYw+Sr46ZPtFsYKkupQ12u7+UnnGoKxD8vr4Sq01GAAbw3yPBBHE8NE5MuANzdXMTgmvBsCDwIlDL+lZYT4Pm/aZ+/uFhbuAEhreEkXnrCCh8t6t+vFOjav0ZU6rSaB9U4XgDwmbxHDySq2m2dfg6oaZLSJaSI7g9Vom1XBzs2Cp5LOx+KpevbTrXpuNp0a7r0TWzHJaBpFwaxr2Dea4AD2RN41CRDCRcW6poej7aQVx6msZe0eHe9lzeUcx8UGSWv3I0+HcNPHS7IsQ2SKtI7tUD382kcQi2S502sCPZe2z2nUHn2PNEc7yphINGmN4zYQOXHQLJ1cucagqUz6qqzWR1u1w4hPm1XKM2XBWJ6fRsWlTMKEZTmwq7zTDajDD2zMHmDxaeB+qKsKNMztErnwFdwDIYOZv70Nru8J+qv4LF74EgtPI/MdEW+SaLjnwEj9uS+tXqVyPCIAOnhmG8b2umZt/nX7Pg3lph74Y3oXanyEpSZXW9dvUahlzx4XG8EXhUygM0LU7OYiWjpZZdpgoxkVXdeW+Y+/NLDQ4vRxiorbvMJqtekjsPit3Et62Tmo1LIpKs7xTrLJbZXyysBFo10tUC02MqeFZnaF04HEDo74OBTABM4igHnc8JA1aR4h1aguGruoVhUY4SwggjUX0PlIWhbNySwjg7iJ5oRnlIhm8dwGdRof6oKW0HL0x15LmLajA5vED4ozRxCUWw20W6GhzrtgEdOY5pqMMgEaFc5py9HemlknYSOGD9EG2h2Tp16TqdVgcD7weBB4HqiuX1fFCOVaALUSW+UZsluH6vo+U9rtkqmBfukl1Nx8LucT4XD94IJhsS6m4OaYIuvpHbXZlmJoPpkXI8J/dcNCPNfOlfAOa91MiHsLg4fymFoivZaZjzY/wAb9p6Y1didsKdWkd8/jAHenj/EFxjaxc51RrS6RwIa7texSpw1dzCKjDBaRp96JsbA7YYeowUixtOsOJvv9QXaHoiWNA5PIu0pfSODsZiHFleiWMqWuSd0g33X2uO0rV0cuDQN90niG6e83VmriieKrOqJqnQhvZy+k0GQFXxA4gwRoVKXyvwNkgK1KKdPRm9r8nq4mkJjeaCQBo7r0PRK7D4d7a7WtBD2u42gg8V9A1aIc2D/AGWVzbZ1j3h5AbUb+b94cA7n3VtA7E45XMHVhzHeR8v6EKo7RSUDYjzHl/SUtDPoxdnMVu12HqE78HXloXzrkuK9g8o+ae2U4qabT0CKAbCuMqeErOZu8nC4kDXdfE6aSi+Jq+EoBjnTRrg8WO/6FNYtCuYw7pPq2hx1bIh3mFHiMNNPdFNsHVkgR1B0UmJ3AGtc519HSZ5ahGsv2RrYiC1sBsQ8vAnoYMn3ISzBtBo1t0+yeunVN/YbO/WUTRe6XMjd5lp0PWNFSr+imi78SvUdvAaM8M9z/ZBMIf2XFgNmB4Re8aeay5o+nQ8bLp6YyG4sNM3m+nvRbB5q/cEwJ4HgsmKxcRBteekWVzL67oEGXddIWXWjo3q+w3Xx4cLjzFx7kmfSTkpp1/2qmJaQA/odA7sdPJMTEUqjn3deCRy16eaF5mD7LwCIiNQ6bGe6bD09iMspz66EtXF/WN46jhpooWHdIcJjloR+ndHM1yb1VZ3qxNM+IAm4B/RAq74Jg81qT2tnLqXPDGRsxtkS0Nqu3xwcfaHR3P591rRXBEgyCkQ15AlpIjUSUfyDbOrRO6871M8xJb/EOfZGmLfA1HYgNuVLl2KD5cCDwWMqYxz9TfW+kHTRWcDmjqXsgXievSUXQPLNzvyq+LoB7Y48Co8DjxUYHN4/BSuer0Uf/9k="/>
          <p:cNvSpPr>
            <a:spLocks noChangeAspect="1" noChangeArrowheads="1"/>
          </p:cNvSpPr>
          <p:nvPr/>
        </p:nvSpPr>
        <p:spPr bwMode="auto">
          <a:xfrm>
            <a:off x="63500" y="-590550"/>
            <a:ext cx="1676400" cy="12096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06884" name="AutoShape 4" descr="data:image/jpeg;base64,/9j/4AAQSkZJRgABAQAAAQABAAD/2wCEAAkGBhQSERUTEhQVFBUWFxQWGBgYFxQVFhUYFRQXFBgVGBcXHSYeFxklGRUXIC8gJCcpLCwsFR4xNTAqNSYrLCkBCQoKDgwOGg8PGi0kHyQsLCksKSotLCksKSopLCksLCwsLCwpKSwsLCkpLCwsKSksLCwsLCksLCwpLC0sNCwsLP/AABEIAH8AsAMBIgACEQEDEQH/xAAcAAACAwEBAQEAAAAAAAAAAAAFBwMEBgIACAH/xAA9EAABAwIDBgIIAwYHAQAAAAABAAIRAyEEBTEGEkFRYXEigQcTMpGhscHwI0LRFFJicuHxJENzkqKywmP/xAAZAQACAwEAAAAAAAAAAAAAAAACAwABBAX/xAAjEQADAAICAwABBQAAAAAAAAAAAQIDESExBBJBExQiMlHw/9oADAMBAAIRAxEAPwCnl2qaOwrvC4dkrMA66Zmwb7uHRRjPhs15eXlBZ5eXl5QhDjMS2mxz3Wa0EnySkx+KNarUe7V9+17AdhAW129zPdYygNXy538rTp5n5LCsd4vL6lUw5OmCwldOGn3zXjYLl7tO4+qsI6cbQoXG/kpXFVy6/wB9VTKOnaLgalec5ch1z3UISohQbYIfKJUkUlMkAXQC4dUAEkx3VZ2Zj8oLvkibS7IpddBABcVqzWiSQFQNaq8WG6DyuVPh8o8UvueE6pVZpXRojxLrvgrVs2P5Gk8ibKCt65wPAHgB9StDSykE6CIjtKvNwURySvy0zUvFhdi0wTrhMfYOp+IR0SxwL9ExNhq34o7Jxzxjry8vKxR5fgK8Sq2KxPq6L6h/K1zvcCVCC32nxnrsXUPBp3B2bY/GUFc+Hzxj6riniCTfUmT81G5/iPZBT0tmjHO3omdiTa39FMXadx9UPpvVoPsO7fqpL2iWvV6JnlVy7xHyUr3KsXeI+X1VsA7JXNMr83tFGx9h98VZRZa9EpeRYAdT+iE4GmX1ByF+60hiY6JVZNcI3eP4yte1A0ZdvGXS75e5EaGAHJX8PTbEiCrFuiS62b1ExwkV6WHACuYbBzqohUk9kSwrvDKpIHI2kfow7Wj7uq9erf7hS4muGgk/NZjM88LiWt8yjFSvrF7gX2C3uxdaKzEussqSAtvsnWiqzuFpOWOMLy5pmwXSsScVnQ0oHtnidzA1Ooa3/cRPwRjFu8JWW9JNWMG0c6jfgCVH0FPYtzUvK/N+SVBvLqi658vqlVyjRD1WzvQqcPt5j6quSFIXeAd1I1rgrI3vksPcoWu8XuXi9Ql1yjFkm/8ACfgv3LqHrIHAASfLRVK1eGE6+18QiWQ1/wAPrJtogt6XA/x4V3phvDUGtuAPvgocdiODdbxx11B5d1DdzhJ8PIGBPC+qsDDho0iVlOzxrSLuWyGAE3CvAEoPhcaGuvor7szaOMqETWi6xsKV2KgcghT81bzQLOdrqdMeJ0E6DUns0XKJJsVdSuwvmuZTN1nq2Pe525QaTzdEAnz4LNZlnRqNcXEtbFm8T1cR/wBQmTlOH/CpktgljJ6HdEj3rRjhUc/NnfwVGT1PCD1Wz2erQ9p6j5rAZFWlsdB9Vsckq3Hkj+Gd9j6wrpaD0Uqp5VUmk09B8lcRCH2Vcb7J8ljvSi//AA9L/U/8Fa/HnwnssV6Vnf4akf8A6f8AgqPoKexchykpOuVS9dZS0qqUx30tPcpHO8A/m+ipvxA048V6tjA1jBxc4+QjVXJWSki0Ki4LlWGKF5PFCsbmD3ndaHAH8t2ucBxcf8tn/I8IRALkJ1cSDNMEF37ou6OMgXAR7ZDF0t2ox1qjXXBBBjgY1hYqlgdDvGQRZn4bRF9G3PckqzO5UFRzQ53GbkjlKClsbitxkT+G8x+IYCXEhombkDv8UDzDbCkRDHb7hyMjzIt7ldpYPDYimHGkx1uI079ULy/AYVz3NFNm80lvcDQxxSEkdW3XClrkB4nOHuNqrxPBkN+YJPvUVJuIeYpvxBdrAIPvlq2zMvbScHNa2DYjdGnQq9VADmuIjhPC6t0LWB/WYKrk+M/zKtUA2iWz/wAQIVnA7Hu1g34k38zqVsd7edwgW96sNMCStGOfZcmDyH6W1LA+z2zDA9xe1rt2IkTB1OvktnTCpZdR3WDmbnzurgdAT5lIy09iA2eraLb5U+D5peZI+CPP6FbrL6twkje9D62Zq72HYf4Qi6zGxFecO3pIWmBRCq7KmP0PZYr0osnCU/8AUb8WOWzxpsexQHafKhicOxpmzmusQDZpHHupX8Q8a3SQlamEPP5qtQrFlRwJMQwTw/NK3lXZGPZeezggGaZDVp3ewFom7biOo1WT345OhXjueUAnY87x5fY1XdfFB3q6YA35LrwJbB0dwhRVw2CQR5H4Kjul28RElwvxLAyAO0yUapMx5IpLss4PNiwkhsuB9owWtAt4RzmZPZSBxA3yD4vESQfETJNzqusF+z4Wk2vWJc9x8DAdYMaaeeiDZvtlXquuGtYRIYBaOZdqT7k/1Wtt8nNnI3laieOnT46/r/IL0q0S4XtHxCuPIeLcln8Pivw5kXj7+atYfFku8PQITeHcpy58uMlrXciRKixmTPpneYTa4I1CLZPj2vbGjmwHNOo69R1RMBF6rRTpgF2eYj1YDmgxHiIMmOaNtx/7UyN0tEAH9ApTQBEECFNSpBtgIVfiW9jf1OTTWyTDUQ1oAUpEkN5n4cVFh2QPM6qxgmy8nkI99ynIzsKMQ3aXNxhsNVrH8rTHVxs0e8hEAlp6Yc5gUsMDqfWP7CzR75PkrfBQuMurQ8dT+q3mXVPCCl2x0GeS3OT1pb5JLGz0O30d4iaJHIraByW/o0xVnN7FMMPVroCuyLGG3kUC2hzNtHCtqOcGjeYJJgXtco3iisP6TKe/lFQSBBpmToIqRf3omtrRcV6tUQ0c3D3AyDJ4EEdLhEXMnrP3C+faWPrYYt3X7pmYk7jo6aJo7F7btxINJ8NqtExNndR+ixXjc8nYw+Sr46ZPtFsYKkupQ12u7+UnnGoKxD8vr4Sq01GAAbw3yPBBHE8NE5MuANzdXMTgmvBsCDwIlDL+lZYT4Pm/aZ+/uFhbuAEhreEkXnrCCh8t6t+vFOjav0ZU6rSaB9U4XgDwmbxHDySq2m2dfg6oaZLSJaSI7g9Vom1XBzs2Cp5LOx+KpevbTrXpuNp0a7r0TWzHJaBpFwaxr2Dea4AD2RN41CRDCRcW6poej7aQVx6msZe0eHe9lzeUcx8UGSWv3I0+HcNPHS7IsQ2SKtI7tUD382kcQi2S502sCPZe2z2nUHn2PNEc7yphINGmN4zYQOXHQLJ1cucagqUz6qqzWR1u1w4hPm1XKM2XBWJ6fRsWlTMKEZTmwq7zTDajDD2zMHmDxaeB+qKsKNMztErnwFdwDIYOZv70Nru8J+qv4LF74EgtPI/MdEW+SaLjnwEj9uS+tXqVyPCIAOnhmG8b2umZt/nX7Pg3lph74Y3oXanyEpSZXW9dvUahlzx4XG8EXhUygM0LU7OYiWjpZZdpgoxkVXdeW+Y+/NLDQ4vRxiorbvMJqtekjsPit3Et62Tmo1LIpKs7xTrLJbZXyysBFo10tUC02MqeFZnaF04HEDo74OBTABM4igHnc8JA1aR4h1aguGruoVhUY4SwggjUX0PlIWhbNySwjg7iJ5oRnlIhm8dwGdRof6oKW0HL0x15LmLajA5vED4ozRxCUWw20W6GhzrtgEdOY5pqMMgEaFc5py9HemlknYSOGD9EG2h2Tp16TqdVgcD7weBB4HqiuX1fFCOVaALUSW+UZsluH6vo+U9rtkqmBfukl1Nx8LucT4XD94IJhsS6m4OaYIuvpHbXZlmJoPpkXI8J/dcNCPNfOlfAOa91MiHsLg4fymFoivZaZjzY/wAb9p6Y1didsKdWkd8/jAHenj/EFxjaxc51RrS6RwIa7texSpw1dzCKjDBaRp96JsbA7YYeowUixtOsOJvv9QXaHoiWNA5PIu0pfSODsZiHFleiWMqWuSd0g33X2uO0rV0cuDQN90niG6e83VmriieKrOqJqnQhvZy+k0GQFXxA4gwRoVKXyvwNkgK1KKdPRm9r8nq4mkJjeaCQBo7r0PRK7D4d7a7WtBD2u42gg8V9A1aIc2D/AGWVzbZ1j3h5AbUb+b94cA7n3VtA7E45XMHVhzHeR8v6EKo7RSUDYjzHl/SUtDPoxdnMVu12HqE78HXloXzrkuK9g8o+ae2U4qabT0CKAbCuMqeErOZu8nC4kDXdfE6aSi+Jq+EoBjnTRrg8WO/6FNYtCuYw7pPq2hx1bIh3mFHiMNNPdFNsHVkgR1B0UmJ3AGtc519HSZ5ahGsv2RrYiC1sBsQ8vAnoYMn3ISzBtBo1t0+yeunVN/YbO/WUTRe6XMjd5lp0PWNFSr+imi78SvUdvAaM8M9z/ZBMIf2XFgNmB4Re8aeay5o+nQ8bLp6YyG4sNM3m+nvRbB5q/cEwJ4HgsmKxcRBteekWVzL67oEGXddIWXWjo3q+w3Xx4cLjzFx7kmfSTkpp1/2qmJaQA/odA7sdPJMTEUqjn3deCRy16eaF5mD7LwCIiNQ6bGe6bD09iMspz66EtXF/WN46jhpooWHdIcJjloR+ndHM1yb1VZ3qxNM+IAm4B/RAq74Jg81qT2tnLqXPDGRsxtkS0Nqu3xwcfaHR3P591rRXBEgyCkQ15AlpIjUSUfyDbOrRO6871M8xJb/EOfZGmLfA1HYgNuVLl2KD5cCDwWMqYxz9TfW+kHTRWcDmjqXsgXievSUXQPLNzvyq+LoB7Y48Co8DjxUYHN4/BSuer0Uf/9k="/>
          <p:cNvSpPr>
            <a:spLocks noChangeAspect="1" noChangeArrowheads="1"/>
          </p:cNvSpPr>
          <p:nvPr/>
        </p:nvSpPr>
        <p:spPr bwMode="auto">
          <a:xfrm>
            <a:off x="63500" y="-590550"/>
            <a:ext cx="1676400" cy="12096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06886" name="AutoShape 6" descr="data:image/jpeg;base64,/9j/4AAQSkZJRgABAQAAAQABAAD/2wCEAAkGBhQSERUUExQUFRQWGBcYGRcXGBUXFxQVFxQXFxUYFRcXHCYfFxkkHBQUHy8gJCcpLCwsFR4xNTAqNSYrLCkBCQoKDgwOGg8PGiwkHCQsLCwpKSwpLCwsKSwpLCwsLCkqLCkpLCwsLCwpKSksLCwsLCkpKSwsLCwsLCwsLCwpLP/AABEIALcBEwMBIgACEQEDEQH/xAAcAAABBQEBAQAAAAAAAAAAAAADAAIEBQYBBwj/xAA6EAABAwIEBAMGBQQBBQEAAAABAAIRAyEEEjFBBQZRYSJxgRMykaGx8EJSwdHhBxRicpIVIzND8Rb/xAAZAQADAQEBAAAAAAAAAAAAAAABAgMABAX/xAAnEQACAgICAgICAgMBAAAAAAAAAQIREiEDMSJBMlETcSNhFEKRBP/aAAwDAQACEQMRAD8A8wrYRzyI0AQ63DHt2nyWgwWAJph3WVz2ZBUcjo/H9mVfTI1EJhWpxOEDxBF1Q4rhr2HSR1CZMm4NEMrhTiE0phRpSSXUQHEpSKSwRLoXElgHZXQuLqKMKUlxJYw+mUSUNiIpsdHC5NJT4TSFjCbUIUmhinTYSTsoxCn4bDupgVdtkHRSF2Bxjan4gQtBwGq14YwROYS023/Cd/L6qJTpPxTgGg6gE7AdT3WvrcEpuYGlugADhZ1rC6TTWy1NO4slkpKoGLqYc5a0vp6CoLuaOjxv9+StW1A4AtMg6EaFM0FOxEpUffHSRK5nT8K7xgpX0Muy349xGm6mGgeK1/rKzFQqdjyXuJAMKuqFJxxxQZu2dY+E6qNxohIjeiZ62Kt6I7igvCO9qC4JxGNSXMy6sAl8OoEYenO7Qfjf9U0sCsX0S2k1vRoHyVW50GFzJ2dDVJAK7BshjyUlyZkVkRa2QcTwem/aD2VdW5at4XXWhCc1qKbQrgmYTEYJ7DDmlAhegmmDqJQKnDKbtWhOpk3xfRhEgtTiuVmm7DCqsRy9Vb+GfJMmmTcGirSR6mCe3VrvggwmFEkkurGOLqSSwBNK0+G5PqVKLajHAlwnKbR6rO4Sjne1o3IC9fwlDIxregASSLccb7POX8rYgf8ArPpCjVeB1mm9N/w/ZeqwmOalsr+NHlGI4VUpgF7C0HqjYao6o4UgfeIEHRejY7Biowsdus7w3k4sqh7nghpkATJ6TOiF32HBrou+FcNbRphg9T1O5U7KuBqeECgKpSBEET9PVUtXAPoEvoXabupHQ/69D99leOVr/wDl6gpe0dAGsb+vRZyUQNJmZweMbVbmZqPeafeYe/Udx8tFMwLJcJmN/JV/E+ES7PTcWVW6OG/YqDQ488y2AKosWaNqf6HZ3+O+3RCXktGTxfkb/hNGlUxLaRPhLSdRrs36lUPNfChh8Q5g93UeRus9wbmFxrCxa4O8iNip3M/NTKuKp0my95LWOINmuJgDuRInopQg4sMpqW/QKEsyfWolpgqMXK4oWoUB4RiZCGShHo0uwOVJOhJMJRpDUBCo8bGayl4Ul41R3YALiTxZ2SWSKbOugKzq8N6KH/aFWUkRcWAXS5HODhCqU06YrTQwFOCGCnApxQoKc0IYKM1YInUwQor+B0X6sH0UxEprApFPX5PpO90lp+IVTi+Tarbth31W2aihNYr44s8rxHD6jPeY4eiAQvWzTBsQD5qBjeWaFXVoB6tsjkI+H6MvyPw3PXzkeFgn1Xo4VZwrhrKDMrB5ncqeHJW7KwjiqCFDcUpTXJRxpKcEIojEAiAXSuFNcUTEvh1OXSdvqpXGeYXub7Nphu8an16KLSflZKyOK4tUq1HNoD3Tdx0kH5C0dVJLKVhlSRcVAS0loJgHS686xzXZ3PEm5kRp0n99lsuHcbr0mvu1z3hwgw0MgEte3dwsTG5HVZPFVfZy0Ekg3duTuZVo3bIcjTSHN5hIYbTUiG1NHt8zBDwBpMEWvAhB5brmniWVRf2Zz36wQJ9TPoovtWmQ5snYtsR5jQ/AHvrLsNifZ2F51/b76p3/AEQT3s9XwXGaGJAD2hrjA217JvEOW4E0znHZedYbiN7GCr/hnM9SnHit+iGX2WT+iTXlhg2QSUTifF/7lxflDQ0NaIvcSTf1CEBZL0x7tCzJIcpIgLeh4FOp1gVXYkXQmPIXFVnZdFy49FGeYTKFVKvUCyRmwdWoorguuqLodIVlok9kN7bpAp9cobVVEWGaitQWlEDkQhQntKGwojSsYkNKIChNKI1YIRpRAmNTwFjHQE8BcaiBYIgmOT4TSgEEWpzXLjih+0QCFL0CvimtEuMD7sOp7KFieKQS2mMzxreGs/3dt5C6n8H4Q0xUe7O/UHZulmN0A2nXumUbEcqI1ejicUIYDRpdSJqvHkPcHndXvCcFSoYeBGYE697z33+SlVsYGtygAazppG9xKxvFeNgOIafmPT99U3jAV3LbKzmqqHHwyHDeRHfRZinhn1HAAEk/pqbrTPwj61PPTaXmTmtADR3JvcJ3DHMY1ga2m6pmcS6C4ZI9yDaNfE06+kSc6A+PJmdrcCrtElhI7EE/AKuLfivR2XCFxPhVKpTGZgzT7ws74hN+SuwPgvo88zFSsLWcSGi5NgFYYjll8/8AbcHD/KxHrurDhPBhR8ToL+2jesd07aaJKErJYohlMNG2vc7p1J3hXK7rIdB1kpYIVxLMkiYtnCV2mxbnDciZmySAfJR8XyO4aR8152fujrUoX2ZM2USs4rTv5VqAEx9VWDgVR5gDRNGaC1fRUBqK0iFY1OXKo2ChVeCVhoFZST9k6aItRl0Byn1eE1WtlwCrcyrF2SloKE4FCDk9pTChqaKxBYjMKwSTTR2hAY5GaUQhQE4JgKeCswnZTmlNTmoBHZk1xXH1ABJIA6mwCrMZxmDkYPF3BJjqKY8RHd2Ud1gNpEvEVg0S4gDqfu6q5qV3lrA5rBrFnEH8x/8AWD097yUbDYariKlszhMF8ght7jMIa0wT4WX6uXp+C4NToUQymNAbgATN8zojrP6pW1HsHyM3huG06NOC1sDYjU7mP36bqHiuKMYb5RmOuYCZBMX3/ZO5o402lmb4XOiQ0uEyTAhs5nD0vHqsRhcbVq1cxzOzSN/O3lPzTqVqxXUXRYYvmLM8s0M+gMaef7BEwvDWtYateYvlbu4nczuelupSwvB24c5qnjrOktYNG9zP1Kj4mpUqVmgmSTZo0b5fulpPZraWybhqDntg+GntTbEZTs4/i0m6QaBYCNvRW+Iw3smgHWFUtE3U7vZXGh1OpZTsU6KICrq3hjvC0ODwLKj2tfOUCYFpJ0SzktMaKezOMKT1YcdwbKVYtYbCO8KuerRdqyLVaI1Y2TaTbJ9YWSZoiKchJOzJJjH0HVxLWaqFU4zT6heb4zmPEODsrn1NLC5jsAodDE415tSf62Xmcs+S6VUWhwR9s9VbiGVBEoOH4UAZWY5dwOKa8GpAHRbdkwkh5dicn8eoshVsK3oq/FUWNuVP4hjW02ySvNOZ+c5JZTMnc9FRRydIaF1bJ3MfGaYbA16LFF0oZqEmSZK6F2QhihZSyChycxyGE4KgpJY5FYUBhUikCdBKwwdhRWlcp4R28DzIHy1UqhgM2rwPIOPpohmg4sEHp7HqwwvBzN2O7SQB3mFc4TgkH8Le7RJNtQTtP0QyvoPXZQ0cG92jSfltsuY7A1W0c9JhqmTYWDQASXOJ/CIF4/EFtaeCptmTJvqdL9N4UihXym0C+gtaPKyZRk+xHJejzKjy/XrQXuc0bhvgAvNnnxER0AE7qwocAoUhpn8xlZNr5dXmQbuJ1W6xFKk8afxH1VTjuBsddrnA/Eff3ZZugJJmW4hj2UGmzWtGgFo6BoCrMX/UKs6kynTbcWuCbzAGXRzojt2lC5g4FUNS9RuTxkajIGDoJ8RkAHq68WV3wr+nAeG1Kpy0qTcxsQD+IydYEEyPEZubKUnG9juzO4XlCpUqOfii5riA73gCDecxII0AuDAnsWiVieN0cOwtwrWktBBqGS1vUMky87zpJm6quaucS5z6WHAbQc3L4mgufp4iTofCIA085VLhrYdxOpBRUW1bEySdIBV5heSTJJdck3LvMq25OrF9fO7RoWUJWk5eqZKT3K014kuNty2aHmPjgLrbWQMBVD6UrIV8QXEnqVdYfEmnRA6wpSjSpFY8lybZfMpe0LAditDxrglWjS9tIgQ0gEy2bCbRra3VZvg+Jz+ilcV5urVqXsTlyyCSBDnRpmMx0NgFHFuRdy8bXsry+TJumPcmNch1ai6SB2pdclDa8pjnLewBc6SEEkaAemcpU2sxLJAhwLfiJHzAHqvRRhGjYLOYHkNjCCatVzxBBENAIMggQVqC5LgpbkhOSavxYEtCreKcVbRaS4wi8d4wzD0y55AA6rw7m3nJ+KeQ0xT+vmueUcpVEaC1cifzbzqaziymTl3PXyWTpOJd1JUUOVxw7CZWe0dvp2HVVxXGtDpubOExqU9jh1UXhnBcTj6xbh2Etb7zz4abB1c82Hlqt9w/h/C+HtmvU/u6wFw0SwHoBv6z5BFyr9gW3ozvCeBVsSYo03P/AMoho83GwU3Hcvtw5cK9ZjS1s5WeKTHuz1uNlF5j/qriKwLMNGHoiwbTs6O5GnpCyDXvq1AHOl2kuuRGgM94Qlk13QYyVl5iuOUwHNpMvAh73bbkNAEHsfghYXmO/iziIsLiIsdtfRVD6BY4BzZcZcP9Wg5reh16IL6xY+QAZJLTHvAGBA6IKKYXNo3OF46w6A+ua3aWgfe6uqPFw2C50A+6IInYQDvtbt6+cUa9eo6JLZmTGUAwTFrC4hScZwwtqMzVB4WiHTmzG5BE+7J27p8UtGzbVm6bz5RbmDZc6/4Tt0ET9/AzuemxLpa3S0yZI0g33MH5rAYbFsDAGTMPk5bgyYBO4MN8pUHEYtzrO6zN9mhoHkIt5lHJ3QNNWem1ee6UZmkx1J0PxB3H6wnYTnimQCajdJIkSDrADdTtH7QPM6RDmwGyfK9iYy9ribbd77bkHlc1nvqOAaGugtblGUul3iEzAOk6WGynPnwVsKjZoRzswRZwB0kC/QT9z3XKvNZeS1gObbMDAPfQpHl8YquBTIFCkSXVDBYTAINMzexI6eGVOZw4ueW0mEBhOUlrS6pFi6XWEGCDpc9Fz/5cmuiv44oi4Xlx+IxFN76cNmHEvsW6luVpIBgSdNR5qo/qFzvmc7DYZwbQaC1+WIqOkSAfyiALa3UPmb+oFWmx2Hokh1w+oTmcJEPDSdCTMu12XnZrELo4k5eUiHI6dEqqAVYf2E4Unss9UxpVthceThnDsVfk6VE+Nq3f0VbcGrzDYcjDugKgoYvKtvgsv9gXHcfUqfNLFIfgipN/oz/DeEl5k+6E3imI8eUaNUjG8dhgZT6XQ+DYA1arQRaZPkhb+Ug0vjHsvcJS9hhc51fp6/wqH/qoaTKuua8Xmc2m33WCO07/AH2WMxtMtdcJeFXt+xueWOl6LwcdbB9FJo4gPEhZKVdcBxFi0q8lSshCbbploHWTQUyU4uSoozspJhckmNZ9NqFxfizMNSdVqODWtHxOwHUpvGOMU8NSNSoYA0G7j0aN14RzhzXVxlQl5hg91gNmj9T3QnP/AFXZKEL2+gfN3N9TGVCSSGA2b+6zZck4qRguFVK12NOWYLjIaDqRPXskSUUPuTC8JwXtH390a9+y12Ko4alSzYkvc5wOSizwiNnVHaxP4R/C5wTCNotkez8DS/NVd7Nr41NMau852tJWO47xs13l5DW9A3NA8sxJ+ajvkl/R0a4417LPG831Cz2VOKVITDKYgaQBa/e6p3N8DXDxFxIJMy0zYdBIEqvbUIBIMEWjrIM/fdExGILzaSALdYbpMawFZcddEHyX2Ep1bhwIGW+X/WIg7k3t2R+JZWtOXVxE+6YIAJLSNLuIhRmsDXSQ5tpaCAZcDF+0h3wUh7nPsAXFzvdAtDw0gNPWYEdkX2BPRHwr3bOtdvkHC/0VlhcYym0jUkAA7iDPwufiqsU3NDhFpAJBkSLjTXdHwtR0CBZuYkwJhwDHXOtj8yi2ltASfTLbG8UOUNa4OhzySOswCDu0tDT5ygCia+d9RwEjUyAH2iY3IDjCZ/azqGxAALTbwGJ9QPnKNXwwbSaWaEkOvqRoY2ABhc7n6XZ0KHt9A6ZZTkNvBBBIkuIOhvAFz8AmYqmyXAucXzOa0EZQ6Y1nX5d0LEV5DQWgZREga3Jl3U3+SGxt2w4CbE/lBsZi8QTbzRS9mb9HMPjTTdLLGCN92kGfiVqOUcRLnNEtBaGueHOhwAAa14JuDl2Ii8dFlX0Lxa03Ghjf1j5qdhar2NtkjWJadI94bIcsVKOjcbaez0+rxw1GNpUmezpCGgC42zOc60AwSXGLN2uovN/OlTD0zQoOIdpnyOY4MAuC1zRedCOnosgzmM0sI4NquDnvIewCA4R4TMQDeIBiB3KztbjbnuLnkuJ1JJJN51PmVHg/87csmHl5ElSGvcdzJ6oDytxwr+nrsbgziMO4Z2z4D+Ij8I6FYF7zou6DT6OWaoFV1VvwSnnY5qqHMKs+XqsVIO4Tz+IvH8iA2gcxC3XDeGOfhA06Wsstjm+yrO73Cs6HMrmUwNuyjy5SSotw4wbsmtwdFltT2Eq/ZTZQpB1g92nb/wCKs4LVpvYatSzW9QomL5lpPM9NB0HRc7uTo6Y1FX/wkVeFWL9d1m+J12uMRorWvzNLcrBZZjEvJcSujii72c/NKNaJVDBU3UapvnaGlpm16rGmetnFd4Vhi10nRAwVR0OaBZ4APYB7X/VoWn4Nh6VQFpiRqJhPyyxQnFDJohVreRQjVVpxDBRTIbeND2VEKqWEskPyRcXRIzpIHtUlQma3mznA4p2bPPRoBGQdFkK1WVDp1PGPMBbHg9CnQ8Ybnqg+F1SCxnQhm7u5kDpupSiuMpGT5ehvBuUmhorYwljCJZSBirVGxM/+Omepudhuhce5pzxSpNbTosENY0Q3v3N73knUyh8SwmJquLy4VCejr/BypKvDKw1pvHeCfokSydyYZJwVJAsVjHPNyT5/dgolYohbGoI7GxKE/qV0Ig7GsYSYFypNSmWtcD+EhoPnmMeWqc/IyqACcoLbg6CPF9fkj0Jbnc4F7HSM465TGumo+BCSUhoxD0A7EOy5GOcabfEJGUeGXO6nr6o+ExLKTS1pLjnnSJAzAGdQbMPmT0USjReyC0kOMW0Op0/4g+qsPahzW1GsaKnvOjR8y0w3QTeQNNtbSlVV6Lxu79leytFRxyzTc8OczQEBxMA7akSFJNUQ7wwyS5okksB2n8QASzQ2dhIGbQHKbdZ8RPmeyra2JnrN/hERHxWrI3xJNXFTEafzv+yGcadNlHJLWtIgXOh8UiDcetvVdOJdYnWCJO4MjT1KfBCubCud4ZiRoSdAe3Qwi4djhlqDwySBEE5gN2kzeR8T0hQ3Mc0AkHK6Y7xY/BOzhsAgG7Xb6fltsZC2P0Ll9hDVsOwjSI39bkqW3ECm6m8eJoIdBIuRsYMjQKI0gAkxfTW151+/VCpGT2H3dbGzOVHOI441XucdyT8VEKPiaUOPQ3Hkfv5IQCukkqRzNtu2eh/075+GCwlemRLiSaY/yIj4SsHUpySTqTPrum0HQj+0CVRptoe7QEpUn5XAjZdqOTGNTCk/iD/agO3RuF8MNWAfdESoNCS4NG5ha2tVZhWMafecL9Y/lQ5HilFdnRxxybk+gPGsMXMDKdmt6brPngrwtL/1OmRYqDX4xTCEE4qkHkqTtlVQ4Y+YCks5VquJmAOs6+SfR434xlF+6HxDmWt4mSB1gbI/yXSAvx1crFiWMpDK0y5QMOcrs03UJ1QkyVyVZQ1si57tGqwHFQ8lnZVGMYWvIUTA4jI8FWfE6geQ4dFJRwlrotlnHfZXlySSSoJQPCtl7fNa2k9ZbAe9KvqOIScm2U4NIsmlNdUI3KG2qlnlSo6rI+KrNcIdB77jyOyocXQcwzdzTv8AoehVnxJsR9f3QMLitjcd9PmnjojOpOiA3DZmk76jrF80+UKwpsyUmguMEjMALta7r8JhSKeFaLsiJBLTvGwPQ/oojKIcHwIc2CdSZgyLWj6QklK++jRhj12MxwNgfeFicxOYnxT21ARv7yo0gDwg2AGgzAHw9JBn1Xa1PO8tDhBcNg0uiS6DoPxD4IOHds3wuANnGQ52hI/KQ36IaaNVMTmEggkl5Puka2JBaeu3cwhvoAy5h91wyzZxFyCY3ED4hEp4kvIiXPAht4g5hEbkySgYJxfVaOpjSfO33omV9iugBiHZiQ4Gwixv4geh39CjHEyKYucjS0zGhe42/wCXxJXauHPi8IBk2EkiLkDtH0RKmBFK9U5TJ8Au50RBG2UmRm7b6JrTEpodWw5e6AAIDnGLNpyTGcu91th8RuhVm+HwuDqYcdJGU+TrwZMHe+hBCj47ibqkgANZMhjZidiSbuIBiToNIFlGp1SNPI9x0PwTxg6Jy5FYYklEYY0TGmdP5H8LoKcRsfVEgHpZcYQAmvdYoJetQLofSN0SECmU/MmBY4hcCaSugomJPDXRUBOyn8UIe8ve7yVM0p1UEqco3KykZ1Gg1bGCIaFClOpsk9FZYbhlMjx1mMMSAczpuIHhBg+abURNyIeDfldKbiqmZxPVWmG4MxxcRWYWtDjmBjQWgPiZ6KoqiDCCpsZppDEkklQmJTcJWmxUFPw1SClktDRdMluCSlezlJTsuQ6BhTqdZVrSjMqrNCRlRbUsUpNKtKpmVFIp1oU6OhSLWvRDwQd1nsXhnUnQdDodj/KuaGL6o1R7XNhwkdFk6HlFS/ZS4fHEWVkzD55cxwY+BP8AkZtpoe6q8ZwwsM05Lem4/hKjxFzbEFFpPoSMqdSJWOa9sB4uCb5veBkkjtp8FFD/AAudnva3d0h0z2Go6hFq4t74c6PBcT6R+h9EvbAxFMOc/MMsbahwP5rm+lklUaTtkOmQBJubFo2kOE5u0AqTgXkOJaLn5X+kEhNw1IN8ZOUX1vE2Aj8ToJt8YUXEY+RlYMrd+r/9jvfbTzT1loneG2TMTjmsPhIe/wDNq1s9PzG57eaq6lUuMkkk7lMXYVowUSE5uQk4NSAXS6EwgalR3Nl19YTp66INz5JEIGHvqSEIrq4VjDqaehsTyiYRSXEgsYPhqclErG0fdlGZUINk5xStbHT0Dabq0FWmGMBqAkgky0nLeAPOBMjqqym0Ted9E4tGzhFuyz7AujQ4LmR1JmSm5mUODr0mG481nK75cT1R/ZDKL6z5KK8dEsUrbQ05NpJnElyUlUmJNTlxYxZUMYMolJVoekp4IpmHDk8JJLCo6HJ7K8JJIUMmFbjE/wDv5SSQpFFJknCYvqpFbDseDaCdT1jRJJSkjpg7WyDXwjgDAlsgA6T6FR6uLywTrHhAOgMi528h8kkluPy0xObx6IFWuXGSf4HYbJi4kuqjhbHBODV1JYw0ldDUkljDiV3ZJJAw1cSSWAdYnSkkiY4UpSSWMJKV1JYJwG64EkkDEwu/7bfNw+h/VRH6pJIRGl0hhSSSTiCK4kksY5CSSSwT/9k="/>
          <p:cNvSpPr>
            <a:spLocks noChangeAspect="1" noChangeArrowheads="1"/>
          </p:cNvSpPr>
          <p:nvPr/>
        </p:nvSpPr>
        <p:spPr bwMode="auto">
          <a:xfrm>
            <a:off x="63500" y="-841375"/>
            <a:ext cx="2619375" cy="17430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06888" name="AutoShape 8" descr="data:image/jpeg;base64,/9j/4AAQSkZJRgABAQAAAQABAAD/2wCEAAkGBhQSERUUExQUFRQWGBcYGRcXGBUXFxQVFxQXFxUYFRcXHCYfFxkkHBQUHy8gJCcpLCwsFR4xNTAqNSYrLCkBCQoKDgwOGg8PGiwkHCQsLCwpKSwpLCwsKSwpLCwsLCkqLCkpLCwsLCwpKSksLCwsLCkpKSwsLCwsLCwsLCwpLP/AABEIALcBEwMBIgACEQEDEQH/xAAcAAABBQEBAQAAAAAAAAAAAAADAAIEBQYBBwj/xAA6EAABAwIEBAMGBQQBBQEAAAABAAIRAyEEEjFBBQZRYSJxgRMykaGx8EJSwdHhBxRicpIVIzND8Rb/xAAZAQADAQEBAAAAAAAAAAAAAAABAgMABAX/xAAnEQACAgICAgICAgMBAAAAAAAAAQIREiEDMSJBMlETcSNhFEKRBP/aAAwDAQACEQMRAD8A8wrYRzyI0AQ63DHt2nyWgwWAJph3WVz2ZBUcjo/H9mVfTI1EJhWpxOEDxBF1Q4rhr2HSR1CZMm4NEMrhTiE0phRpSSXUQHEpSKSwRLoXElgHZXQuLqKMKUlxJYw+mUSUNiIpsdHC5NJT4TSFjCbUIUmhinTYSTsoxCn4bDupgVdtkHRSF2Bxjan4gQtBwGq14YwROYS023/Cd/L6qJTpPxTgGg6gE7AdT3WvrcEpuYGlugADhZ1rC6TTWy1NO4slkpKoGLqYc5a0vp6CoLuaOjxv9+StW1A4AtMg6EaFM0FOxEpUffHSRK5nT8K7xgpX0Muy349xGm6mGgeK1/rKzFQqdjyXuJAMKuqFJxxxQZu2dY+E6qNxohIjeiZ62Kt6I7igvCO9qC4JxGNSXMy6sAl8OoEYenO7Qfjf9U0sCsX0S2k1vRoHyVW50GFzJ2dDVJAK7BshjyUlyZkVkRa2QcTwem/aD2VdW5at4XXWhCc1qKbQrgmYTEYJ7DDmlAhegmmDqJQKnDKbtWhOpk3xfRhEgtTiuVmm7DCqsRy9Vb+GfJMmmTcGirSR6mCe3VrvggwmFEkkurGOLqSSwBNK0+G5PqVKLajHAlwnKbR6rO4Sjne1o3IC9fwlDIxregASSLccb7POX8rYgf8ArPpCjVeB1mm9N/w/ZeqwmOalsr+NHlGI4VUpgF7C0HqjYao6o4UgfeIEHRejY7Biowsdus7w3k4sqh7nghpkATJ6TOiF32HBrou+FcNbRphg9T1O5U7KuBqeECgKpSBEET9PVUtXAPoEvoXabupHQ/69D99leOVr/wDl6gpe0dAGsb+vRZyUQNJmZweMbVbmZqPeafeYe/Udx8tFMwLJcJmN/JV/E+ES7PTcWVW6OG/YqDQ488y2AKosWaNqf6HZ3+O+3RCXktGTxfkb/hNGlUxLaRPhLSdRrs36lUPNfChh8Q5g93UeRus9wbmFxrCxa4O8iNip3M/NTKuKp0my95LWOINmuJgDuRInopQg4sMpqW/QKEsyfWolpgqMXK4oWoUB4RiZCGShHo0uwOVJOhJMJRpDUBCo8bGayl4Ul41R3YALiTxZ2SWSKbOugKzq8N6KH/aFWUkRcWAXS5HODhCqU06YrTQwFOCGCnApxQoKc0IYKM1YInUwQor+B0X6sH0UxEprApFPX5PpO90lp+IVTi+Tarbth31W2aihNYr44s8rxHD6jPeY4eiAQvWzTBsQD5qBjeWaFXVoB6tsjkI+H6MvyPw3PXzkeFgn1Xo4VZwrhrKDMrB5ncqeHJW7KwjiqCFDcUpTXJRxpKcEIojEAiAXSuFNcUTEvh1OXSdvqpXGeYXub7Nphu8an16KLSflZKyOK4tUq1HNoD3Tdx0kH5C0dVJLKVhlSRcVAS0loJgHS686xzXZ3PEm5kRp0n99lsuHcbr0mvu1z3hwgw0MgEte3dwsTG5HVZPFVfZy0Ekg3duTuZVo3bIcjTSHN5hIYbTUiG1NHt8zBDwBpMEWvAhB5brmniWVRf2Zz36wQJ9TPoovtWmQ5snYtsR5jQ/AHvrLsNifZ2F51/b76p3/AEQT3s9XwXGaGJAD2hrjA217JvEOW4E0znHZedYbiN7GCr/hnM9SnHit+iGX2WT+iTXlhg2QSUTifF/7lxflDQ0NaIvcSTf1CEBZL0x7tCzJIcpIgLeh4FOp1gVXYkXQmPIXFVnZdFy49FGeYTKFVKvUCyRmwdWoorguuqLodIVlok9kN7bpAp9cobVVEWGaitQWlEDkQhQntKGwojSsYkNKIChNKI1YIRpRAmNTwFjHQE8BcaiBYIgmOT4TSgEEWpzXLjih+0QCFL0CvimtEuMD7sOp7KFieKQS2mMzxreGs/3dt5C6n8H4Q0xUe7O/UHZulmN0A2nXumUbEcqI1ejicUIYDRpdSJqvHkPcHndXvCcFSoYeBGYE697z33+SlVsYGtygAazppG9xKxvFeNgOIafmPT99U3jAV3LbKzmqqHHwyHDeRHfRZinhn1HAAEk/pqbrTPwj61PPTaXmTmtADR3JvcJ3DHMY1ga2m6pmcS6C4ZI9yDaNfE06+kSc6A+PJmdrcCrtElhI7EE/AKuLfivR2XCFxPhVKpTGZgzT7ws74hN+SuwPgvo88zFSsLWcSGi5NgFYYjll8/8AbcHD/KxHrurDhPBhR8ToL+2jesd07aaJKErJYohlMNG2vc7p1J3hXK7rIdB1kpYIVxLMkiYtnCV2mxbnDciZmySAfJR8XyO4aR8152fujrUoX2ZM2USs4rTv5VqAEx9VWDgVR5gDRNGaC1fRUBqK0iFY1OXKo2ChVeCVhoFZST9k6aItRl0Byn1eE1WtlwCrcyrF2SloKE4FCDk9pTChqaKxBYjMKwSTTR2hAY5GaUQhQE4JgKeCswnZTmlNTmoBHZk1xXH1ABJIA6mwCrMZxmDkYPF3BJjqKY8RHd2Ud1gNpEvEVg0S4gDqfu6q5qV3lrA5rBrFnEH8x/8AWD097yUbDYariKlszhMF8ght7jMIa0wT4WX6uXp+C4NToUQymNAbgATN8zojrP6pW1HsHyM3huG06NOC1sDYjU7mP36bqHiuKMYb5RmOuYCZBMX3/ZO5o402lmb4XOiQ0uEyTAhs5nD0vHqsRhcbVq1cxzOzSN/O3lPzTqVqxXUXRYYvmLM8s0M+gMaef7BEwvDWtYateYvlbu4nczuelupSwvB24c5qnjrOktYNG9zP1Kj4mpUqVmgmSTZo0b5fulpPZraWybhqDntg+GntTbEZTs4/i0m6QaBYCNvRW+Iw3smgHWFUtE3U7vZXGh1OpZTsU6KICrq3hjvC0ODwLKj2tfOUCYFpJ0SzktMaKezOMKT1YcdwbKVYtYbCO8KuerRdqyLVaI1Y2TaTbJ9YWSZoiKchJOzJJjH0HVxLWaqFU4zT6heb4zmPEODsrn1NLC5jsAodDE415tSf62Xmcs+S6VUWhwR9s9VbiGVBEoOH4UAZWY5dwOKa8GpAHRbdkwkh5dicn8eoshVsK3oq/FUWNuVP4hjW02ySvNOZ+c5JZTMnc9FRRydIaF1bJ3MfGaYbA16LFF0oZqEmSZK6F2QhihZSyChycxyGE4KgpJY5FYUBhUikCdBKwwdhRWlcp4R28DzIHy1UqhgM2rwPIOPpohmg4sEHp7HqwwvBzN2O7SQB3mFc4TgkH8Le7RJNtQTtP0QyvoPXZQ0cG92jSfltsuY7A1W0c9JhqmTYWDQASXOJ/CIF4/EFtaeCptmTJvqdL9N4UihXym0C+gtaPKyZRk+xHJejzKjy/XrQXuc0bhvgAvNnnxER0AE7qwocAoUhpn8xlZNr5dXmQbuJ1W6xFKk8afxH1VTjuBsddrnA/Eff3ZZugJJmW4hj2UGmzWtGgFo6BoCrMX/UKs6kynTbcWuCbzAGXRzojt2lC5g4FUNS9RuTxkajIGDoJ8RkAHq68WV3wr+nAeG1Kpy0qTcxsQD+IydYEEyPEZubKUnG9juzO4XlCpUqOfii5riA73gCDecxII0AuDAnsWiVieN0cOwtwrWktBBqGS1vUMky87zpJm6quaucS5z6WHAbQc3L4mgufp4iTofCIA085VLhrYdxOpBRUW1bEySdIBV5heSTJJdck3LvMq25OrF9fO7RoWUJWk5eqZKT3K014kuNty2aHmPjgLrbWQMBVD6UrIV8QXEnqVdYfEmnRA6wpSjSpFY8lybZfMpe0LAditDxrglWjS9tIgQ0gEy2bCbRra3VZvg+Jz+ilcV5urVqXsTlyyCSBDnRpmMx0NgFHFuRdy8bXsry+TJumPcmNch1ai6SB2pdclDa8pjnLewBc6SEEkaAemcpU2sxLJAhwLfiJHzAHqvRRhGjYLOYHkNjCCatVzxBBENAIMggQVqC5LgpbkhOSavxYEtCreKcVbRaS4wi8d4wzD0y55AA6rw7m3nJ+KeQ0xT+vmueUcpVEaC1cifzbzqaziymTl3PXyWTpOJd1JUUOVxw7CZWe0dvp2HVVxXGtDpubOExqU9jh1UXhnBcTj6xbh2Etb7zz4abB1c82Hlqt9w/h/C+HtmvU/u6wFw0SwHoBv6z5BFyr9gW3ozvCeBVsSYo03P/AMoho83GwU3Hcvtw5cK9ZjS1s5WeKTHuz1uNlF5j/qriKwLMNGHoiwbTs6O5GnpCyDXvq1AHOl2kuuRGgM94Qlk13QYyVl5iuOUwHNpMvAh73bbkNAEHsfghYXmO/iziIsLiIsdtfRVD6BY4BzZcZcP9Wg5reh16IL6xY+QAZJLTHvAGBA6IKKYXNo3OF46w6A+ua3aWgfe6uqPFw2C50A+6IInYQDvtbt6+cUa9eo6JLZmTGUAwTFrC4hScZwwtqMzVB4WiHTmzG5BE+7J27p8UtGzbVm6bz5RbmDZc6/4Tt0ET9/AzuemxLpa3S0yZI0g33MH5rAYbFsDAGTMPk5bgyYBO4MN8pUHEYtzrO6zN9mhoHkIt5lHJ3QNNWem1ee6UZmkx1J0PxB3H6wnYTnimQCajdJIkSDrADdTtH7QPM6RDmwGyfK9iYy9ribbd77bkHlc1nvqOAaGugtblGUul3iEzAOk6WGynPnwVsKjZoRzswRZwB0kC/QT9z3XKvNZeS1gObbMDAPfQpHl8YquBTIFCkSXVDBYTAINMzexI6eGVOZw4ueW0mEBhOUlrS6pFi6XWEGCDpc9Fz/5cmuiv44oi4Xlx+IxFN76cNmHEvsW6luVpIBgSdNR5qo/qFzvmc7DYZwbQaC1+WIqOkSAfyiALa3UPmb+oFWmx2Hokh1w+oTmcJEPDSdCTMu12XnZrELo4k5eUiHI6dEqqAVYf2E4Unss9UxpVthceThnDsVfk6VE+Nq3f0VbcGrzDYcjDugKgoYvKtvgsv9gXHcfUqfNLFIfgipN/oz/DeEl5k+6E3imI8eUaNUjG8dhgZT6XQ+DYA1arQRaZPkhb+Ug0vjHsvcJS9hhc51fp6/wqH/qoaTKuua8Xmc2m33WCO07/AH2WMxtMtdcJeFXt+xueWOl6LwcdbB9FJo4gPEhZKVdcBxFi0q8lSshCbbploHWTQUyU4uSoozspJhckmNZ9NqFxfizMNSdVqODWtHxOwHUpvGOMU8NSNSoYA0G7j0aN14RzhzXVxlQl5hg91gNmj9T3QnP/AFXZKEL2+gfN3N9TGVCSSGA2b+6zZck4qRguFVK12NOWYLjIaDqRPXskSUUPuTC8JwXtH390a9+y12Ko4alSzYkvc5wOSizwiNnVHaxP4R/C5wTCNotkez8DS/NVd7Nr41NMau852tJWO47xs13l5DW9A3NA8sxJ+ajvkl/R0a4417LPG831Cz2VOKVITDKYgaQBa/e6p3N8DXDxFxIJMy0zYdBIEqvbUIBIMEWjrIM/fdExGILzaSALdYbpMawFZcddEHyX2Ep1bhwIGW+X/WIg7k3t2R+JZWtOXVxE+6YIAJLSNLuIhRmsDXSQ5tpaCAZcDF+0h3wUh7nPsAXFzvdAtDw0gNPWYEdkX2BPRHwr3bOtdvkHC/0VlhcYym0jUkAA7iDPwufiqsU3NDhFpAJBkSLjTXdHwtR0CBZuYkwJhwDHXOtj8yi2ltASfTLbG8UOUNa4OhzySOswCDu0tDT5ygCia+d9RwEjUyAH2iY3IDjCZ/azqGxAALTbwGJ9QPnKNXwwbSaWaEkOvqRoY2ABhc7n6XZ0KHt9A6ZZTkNvBBBIkuIOhvAFz8AmYqmyXAucXzOa0EZQ6Y1nX5d0LEV5DQWgZREga3Jl3U3+SGxt2w4CbE/lBsZi8QTbzRS9mb9HMPjTTdLLGCN92kGfiVqOUcRLnNEtBaGueHOhwAAa14JuDl2Ii8dFlX0Lxa03Ghjf1j5qdhar2NtkjWJadI94bIcsVKOjcbaez0+rxw1GNpUmezpCGgC42zOc60AwSXGLN2uovN/OlTD0zQoOIdpnyOY4MAuC1zRedCOnosgzmM0sI4NquDnvIewCA4R4TMQDeIBiB3KztbjbnuLnkuJ1JJJN51PmVHg/87csmHl5ElSGvcdzJ6oDytxwr+nrsbgziMO4Z2z4D+Ij8I6FYF7zou6DT6OWaoFV1VvwSnnY5qqHMKs+XqsVIO4Tz+IvH8iA2gcxC3XDeGOfhA06Wsstjm+yrO73Cs6HMrmUwNuyjy5SSotw4wbsmtwdFltT2Eq/ZTZQpB1g92nb/wCKs4LVpvYatSzW9QomL5lpPM9NB0HRc7uTo6Y1FX/wkVeFWL9d1m+J12uMRorWvzNLcrBZZjEvJcSujii72c/NKNaJVDBU3UapvnaGlpm16rGmetnFd4Vhi10nRAwVR0OaBZ4APYB7X/VoWn4Nh6VQFpiRqJhPyyxQnFDJohVreRQjVVpxDBRTIbeND2VEKqWEskPyRcXRIzpIHtUlQma3mznA4p2bPPRoBGQdFkK1WVDp1PGPMBbHg9CnQ8Ybnqg+F1SCxnQhm7u5kDpupSiuMpGT5ehvBuUmhorYwljCJZSBirVGxM/+Omepudhuhce5pzxSpNbTosENY0Q3v3N73knUyh8SwmJquLy4VCejr/BypKvDKw1pvHeCfokSydyYZJwVJAsVjHPNyT5/dgolYohbGoI7GxKE/qV0Ig7GsYSYFypNSmWtcD+EhoPnmMeWqc/IyqACcoLbg6CPF9fkj0Jbnc4F7HSM465TGumo+BCSUhoxD0A7EOy5GOcabfEJGUeGXO6nr6o+ExLKTS1pLjnnSJAzAGdQbMPmT0USjReyC0kOMW0Op0/4g+qsPahzW1GsaKnvOjR8y0w3QTeQNNtbSlVV6Lxu79leytFRxyzTc8OczQEBxMA7akSFJNUQ7wwyS5okksB2n8QASzQ2dhIGbQHKbdZ8RPmeyra2JnrN/hERHxWrI3xJNXFTEafzv+yGcadNlHJLWtIgXOh8UiDcetvVdOJdYnWCJO4MjT1KfBCubCud4ZiRoSdAe3Qwi4djhlqDwySBEE5gN2kzeR8T0hQ3Mc0AkHK6Y7xY/BOzhsAgG7Xb6fltsZC2P0Ll9hDVsOwjSI39bkqW3ECm6m8eJoIdBIuRsYMjQKI0gAkxfTW151+/VCpGT2H3dbGzOVHOI441XucdyT8VEKPiaUOPQ3Hkfv5IQCukkqRzNtu2eh/075+GCwlemRLiSaY/yIj4SsHUpySTqTPrum0HQj+0CVRptoe7QEpUn5XAjZdqOTGNTCk/iD/agO3RuF8MNWAfdESoNCS4NG5ha2tVZhWMafecL9Y/lQ5HilFdnRxxybk+gPGsMXMDKdmt6brPngrwtL/1OmRYqDX4xTCEE4qkHkqTtlVQ4Y+YCks5VquJmAOs6+SfR434xlF+6HxDmWt4mSB1gbI/yXSAvx1crFiWMpDK0y5QMOcrs03UJ1QkyVyVZQ1si57tGqwHFQ8lnZVGMYWvIUTA4jI8FWfE6geQ4dFJRwlrotlnHfZXlySSSoJQPCtl7fNa2k9ZbAe9KvqOIScm2U4NIsmlNdUI3KG2qlnlSo6rI+KrNcIdB77jyOyocXQcwzdzTv8AoehVnxJsR9f3QMLitjcd9PmnjojOpOiA3DZmk76jrF80+UKwpsyUmguMEjMALta7r8JhSKeFaLsiJBLTvGwPQ/oojKIcHwIc2CdSZgyLWj6QklK++jRhj12MxwNgfeFicxOYnxT21ARv7yo0gDwg2AGgzAHw9JBn1Xa1PO8tDhBcNg0uiS6DoPxD4IOHds3wuANnGQ52hI/KQ36IaaNVMTmEggkl5Puka2JBaeu3cwhvoAy5h91wyzZxFyCY3ED4hEp4kvIiXPAht4g5hEbkySgYJxfVaOpjSfO33omV9iugBiHZiQ4Gwixv4geh39CjHEyKYucjS0zGhe42/wCXxJXauHPi8IBk2EkiLkDtH0RKmBFK9U5TJ8Au50RBG2UmRm7b6JrTEpodWw5e6AAIDnGLNpyTGcu91th8RuhVm+HwuDqYcdJGU+TrwZMHe+hBCj47ibqkgANZMhjZidiSbuIBiToNIFlGp1SNPI9x0PwTxg6Jy5FYYklEYY0TGmdP5H8LoKcRsfVEgHpZcYQAmvdYoJetQLofSN0SECmU/MmBY4hcCaSugomJPDXRUBOyn8UIe8ve7yVM0p1UEqco3KykZ1Gg1bGCIaFClOpsk9FZYbhlMjx1mMMSAczpuIHhBg+abURNyIeDfldKbiqmZxPVWmG4MxxcRWYWtDjmBjQWgPiZ6KoqiDCCpsZppDEkklQmJTcJWmxUFPw1SClktDRdMluCSlezlJTsuQ6BhTqdZVrSjMqrNCRlRbUsUpNKtKpmVFIp1oU6OhSLWvRDwQd1nsXhnUnQdDodj/KuaGL6o1R7XNhwkdFk6HlFS/ZS4fHEWVkzD55cxwY+BP8AkZtpoe6q8ZwwsM05Lem4/hKjxFzbEFFpPoSMqdSJWOa9sB4uCb5veBkkjtp8FFD/AAudnva3d0h0z2Go6hFq4t74c6PBcT6R+h9EvbAxFMOc/MMsbahwP5rm+lklUaTtkOmQBJubFo2kOE5u0AqTgXkOJaLn5X+kEhNw1IN8ZOUX1vE2Aj8ToJt8YUXEY+RlYMrd+r/9jvfbTzT1loneG2TMTjmsPhIe/wDNq1s9PzG57eaq6lUuMkkk7lMXYVowUSE5uQk4NSAXS6EwgalR3Nl19YTp66INz5JEIGHvqSEIrq4VjDqaehsTyiYRSXEgsYPhqclErG0fdlGZUINk5xStbHT0Dabq0FWmGMBqAkgky0nLeAPOBMjqqym0Ted9E4tGzhFuyz7AujQ4LmR1JmSm5mUODr0mG481nK75cT1R/ZDKL6z5KK8dEsUrbQ05NpJnElyUlUmJNTlxYxZUMYMolJVoekp4IpmHDk8JJLCo6HJ7K8JJIUMmFbjE/wDv5SSQpFFJknCYvqpFbDseDaCdT1jRJJSkjpg7WyDXwjgDAlsgA6T6FR6uLywTrHhAOgMi528h8kkluPy0xObx6IFWuXGSf4HYbJi4kuqjhbHBODV1JYw0ldDUkljDiV3ZJJAw1cSSWAdYnSkkiY4UpSSWMJKV1JYJwG64EkkDEwu/7bfNw+h/VRH6pJIRGl0hhSSSTiCK4kksY5CSSSwT/9k="/>
          <p:cNvSpPr>
            <a:spLocks noChangeAspect="1" noChangeArrowheads="1"/>
          </p:cNvSpPr>
          <p:nvPr/>
        </p:nvSpPr>
        <p:spPr bwMode="auto">
          <a:xfrm>
            <a:off x="63500" y="-841375"/>
            <a:ext cx="2619375" cy="17430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06890" name="AutoShape 10" descr="data:image/jpeg;base64,/9j/4AAQSkZJRgABAQAAAQABAAD/2wCEAAkGBhQSERQUExMVFRQWGBwYGBgXGRcbGBcYFBUWGBQdGxwXHCYeGhokHRQXIC8iIycqLSwsFR4xNTAqNSYrLCkBCQoKDgwOGg8PGikkHCApKSwsLCwtLCksKSksKSksKSkwKSksLCksLCksLCwsLCwpKSwpKSkpLCwsKSwtKSwsLP/AABEIAHYAoAMBIgACEQEDEQH/xAAbAAABBQEBAAAAAAAAAAAAAAAEAAECAwUGB//EADwQAAEDAgQDBQQJBAIDAQAAAAEAAhEDIQQSMUEFUWEGEyJxgTKx0fAHFCNCUpGhweEzU2KCFvEkcqIV/8QAGQEAAgMBAAAAAAAAAAAAAAAAAQIAAwQF/8QAKBEAAwABBAEDAgcAAAAAAAAAAAECEQMSITEEExRBIlEFIzJCYYGR/9oADAMBAAIRAxEAPwDxx9IiEmm9wd+kHZFYvAOEkCR7vRBlSpc8MfJe+oCwDcfuqXshJs7T6fujGYn7JzXDq10X6hKuBuwN8QImYvMaztG0JD8koTmqTFzYR6Xt0F0QF1SqTTaPDAc4jTPMNmSL5bWHOVbwts1G9L/kg1o8NYAQQTOUza2uxm9ucJK6LJ7Nxjla5s7D5CDMJu8IEHTZU4LwjEACLhMzECLQhiJItqmc4C3uRwLkG4xWbbNc30WPVeDoAPmyL4xVBcANh+plAK6VwUW+Qvh2A70vHeU6ZawvHeOyh2XUA/iOypy+EGIib38R2HK3TmqUZheJOaGtJL6TX5+7J8MmM3kSABIumE4Og4lVbiOH4es8/wDkMqHDiAIfRpsa4OdF87S8NncQPurnvqp1FxzAPrtt+61O4pGiX5nBz3k0qLbhgzQ7O520ABsXOUzCCrVTlaM8gTDBJyXv6nVKOkSw1UU3XpMqEA2c45dLGxExrqo5pJkNd5fdnToE1OmHgNZTc59y6JcdbQGidNSqn0SPaBHz1UCbrWtMy+DEgZSZIjfZUPwTCCXN8XMJOcBB+bpmYi8Suxe39xkWfgBr4cMkFuaR4SDEGRqN91PC8EqVIAEDrYegW5QoEEioHNcPultwdRMxC2sGWkWEO+deXmuHr6immoOv43jLUWaOe/4WY/qX/wDX+VB/YurlGTK6JuJBM6TNrLT41xWpSPskDy5dRYqjhvbcNEPBjfyWdVq4yjTWl401trgyHdmqzRJpPN9tI+8Lb6XRPD+BVQSTSeBOnTU662Wtje3TAyKTCTMjYBHNe7ucNi+9Jp1D9oyBbxZCGSLlpLecynValLlYM9ToQ+G2Yv1JxsGlVVKex190L3PgvYzDRTrsdGcA5HQQCfaAB5GU3HexWDxD5y/abllj6xZHldlLqW/pPCKosIMmFUdoC9jP0P0D/cH+4t+iBH0e4TDVM1Rz6rPwxH6go70Dvo8TxT/tHGxv6Wsq8PhnVXhjGlzjYNbqeg9AvQ+Pdg8M57nUK4p7hlQOgf7Alc5jOxb2QW1adbmKZdP/AND3K6bTRTUM51pLHaXB3H7H1UR5eiPr8KqNdIYWiZEuBIg2uFKlSqvc/Mxz3OgueQ4uYA4ZneHbYyE2RMBXFuJB1LCUwGxRowern1HvdPXxAfksxrRBMkO2EfnebLS7UHDjFVG4VsUGHIySSX5PCXkn8RBMLKPOI+bwgMW4XEOYZa9zDpmaSDB10IVjKYeXTUiLy+Zd0ETdVUKGafE1sCfEYnoLG6iRGqhAocZgEd20zaXSYncXsUL9bM2F0OFYxoVtXT7YiQRT4m8CAfj+ZVz+KVZgVDbcfMwh3ObAAF73veefktng+Apuax2Wo5wqDPAAphsWF/EXSqKwlll0b6eEzMq4qo4Q97iORJhW8K4O+vV7qmAXHebD1Gq9u/4zQq4SalJsRaGgHT8R09F587s0cK41cNVkaObGZ2tsuX2lR63GMYZp9vl5byl2VYT6Nq4cTULA1nIyS4XDYsRPM9VnPxdWkyph30vsy9zmBwILM1nBpOxgHzaup4N23ZDu9a6oGiHeHKWw/K2RmkkydJI3V3aXidOphu8pMysJy5XuaXAwfZy7bXKCu1+osejFJvTzhHNN7QYgtbL3EtPSCPj/ACtLD9s6xENfBH3QNY8lzzcQADB1E+qop1vFmaCD8RdO5VdozptHaYDtRWrtfLyHMGYtbAkDUiyzcZ20qtYcoNpuSSJjyg6rO4BxM0MRTq/hPiBAILTZwI3kFG/SDwelRrPNNw7p4DwGn2c4mI6KKJz0Tczj8fxmrXOZ7yfcPQKvAcUqUXh9N5a5pBB1uNNVJlYVHt75xgQ2WhoMCw5D1U8IWMqFtTuy1wylzszgzk4ZL5h6q/gzcm3j+29XGPJxBYHGILGBo9YvPVZ44lkqQHEbZmmLGOWyxngSYMjY8wruHUg6qxpIAJuTMQBP7KYCqHrVCSSbzeU1J0XvaD+qkQN4tte/w/hQzW6HX0URCffy4kgGdbDc9NCiMJjO7e17cpLTZrwHNM20Nj6oUOnafeiW4iWtp92wnZwBzmTud/yUIAAKQb8+q6bAdn6RflMuts4xO+wW23s1Q/tAnrPxS69+jW2kX6HjVrTuk8+Wng+LPDCzMbmV2w7M0IvSZ6A++Vm4/sIZD6BEE6O26yNQOSz+4iuGavZ6ul9SM+nxas6m4d9VDW/5Oy35idEJX4k6mWEVRUsHENzjKZ9kkxJFjIQ2Nwbqby1w0JExExuJQ1Sr4cvWTz0VqlPkovUpcdDVMTmc4i0kmxN53JNyUfQwNUUW1oIoueWAyILw0OIA10IWeyiMsnUnroimY2p3Ypl7u7Di8NOmYtyz5wAPRO0mVTdIsDZAg3nT51RTS1obAkxfob2QjHxGjtJ156K8NAAJg9EoTR4Zh61bOykxzmgZ3AAGAzfzCx+L4lz8xLidNeQ0F1sOruwgpPw+IJ76lLwBBaZIcx3MWmeRWHiajTd8ibkjn5clF2CnwZjrJifXqp1hfl0VauM7LHhmVsF2a+a1hpljc9ZVvDsQWPJDWulrm+IAjxtLZg7iZBQq1eBVaTTV74PM0ninlj+pbKXf4xMoMiBabSQ4TEDMZ6euqjUIgR82SqVDM6mZk6ykWydRqfJAcsoZQZIcW7wYPS+ivwtKkS4VHvaC05HBgPikRmE6eSC0SBhQmT0LsrgQ6sHVHBjADJ1PoF0lamzMe7kt2LhBK5Ds9iAasmYDT+y6d9Qi/uuD+yo/E3nW/o634bLWnn+QilQtom8bLtHh3CWF4iIyusZ3Fv0Sr4trZsSD+Fco6y5M/itbDvaRUIbI3uf9d58l5rj3tzHJJbNp1Xp1Pu6ph7QRyd82PVcp2s7JNotNWiSae7Tctnkdwtfj3KeGYPO06pbklx/pymHBLkZkHr8ERwHhDa+IoUGuIdUIa4mMrS523QN1lUvAa5w1AJE+Rj9lvZxV0VivAO5VdOqdynNIAmSBAm6tq1GNjJJlrSZ/ERLvSVCFlOSI15f9oTHPmPTaF6D9EPA2YvE1Q9oLW0SfVzmtHvK4ztNgxTr1qend1HNHWHEBVTf5jjA1Jbc55MQq04Y5M5iJy6iZidNx1VYPuSB5zC0mcitPgRIqTLQMpkvbmZpoQAZB8lmIjCuMydhofy0QYV2GY/hFRjc8B1P+4whzNYgkeyejoKCD9J/VbHDqL3sdUw/gfTZ9o0u/qibkNNnW1aZHJY1Z8kmAN4AgD02CC+w7+4xhJTqUiADFjuE1KmXaAkgSY5DdEB2HBWhrC47nbotvCY0s9hwcDqDYjyWBgcTAEQRy5o2lWY50SQTpIWDWbu3TO1oYiFKNxmJa7xEQOfI9U+LrsMAXO/yFkhurSXCbHQj+EncDOtIZjyzEE+Sz7Vk273jhE676lKXZQ6lbS5b5jWOqG4/xxn1ZzZBLhAA1VreLd34TLSNQ7Uc9VxvGnNfVc6kDlsXQLAk+5X6WlufPwYvJ19kvb88BmP4V9TNIl7X1HsbUAYbNa8Hwu0Oaf0WSKsKeIrl7pN/gNFRmW7Bxgh1YZgZzERM6Wi3kovfmJOkmeglVUwLzrsrKbhf9ESZO9+ijtOzA4h5eJbVa1kj7svFyOXksf6SmsOPruphwa8h4zNLZzC8TEiRYrd+jyqW4PGuFi11GDvcVFy/bHiL69bPUcXOyASeQmFjnPuM/GDQ4n0t3yc2UxSU6NSCCQD0OnJbjGQRDKeWCCHZm7bHcGd0O4rUwBomk6ZFaZafumOiFPA0LLIcOrU2VAagflgghjsrgYsRzgxI3VNf2/CZnQj73mOaM4xje+LXENFQCDlAAdFhYWlZzmka7if5QX3GY0EfBKm4gyLFPr83UAiKEYTHOpnmORW/w/itOocrgQdpXLSptf8+SS9NUW6etUdHqGG4G2tT+zqFtTaYy+u6xHcWdh3llXwOHqD5FZnB+1zqWoJO0brN41xh2IeXv9qYgaAfFZZ0a3NV0dC/KhSqh/UFdqOO/Wagc0Wa0NJ53tPuVnZztEMPSxDSwPFZhYQ646HzF4WBl8MzvEc7apmBa5hSsI5lajutzDMbgH0iA8QXNDgJB8LhI06KhrbTtp5SrsXiC95Mzt+QgKqm5MQgQnadfnRPqpAXQJg9C7BT/APn48/50vc9cjxp3jMbt5Tutns32gZh8JiKTpLqxY5uW/sZgQeR8QXPYuv3joDTMEXt7/JZ5lrUbL3S9PBmOEKKnUfMclBajIxlKmLqKnSF/RQiLakqLnk67W9BsnylQIQGZc7DnJnsRMa3EcxqBdVzbqmDo0SlQhJ1GACqyUkkQGt2Xps+sMdVbmp0/tHN/EGXj1Q3Fq3e1atUNawOqHwN0bmJIA6AJkko3wBJ2hJJMIFvRPfZWjwtLg/NJFyHMAg9EkkpaAhmikxmqdJQCLGggWMWT0ahzSCQkklCBVLqJCSSsK2RTs1TpKARaBb9fyS7yQGwLEmd7/wDSSSUYhMSE4MJJIkP/2Q=="/>
          <p:cNvSpPr>
            <a:spLocks noChangeAspect="1" noChangeArrowheads="1"/>
          </p:cNvSpPr>
          <p:nvPr/>
        </p:nvSpPr>
        <p:spPr bwMode="auto">
          <a:xfrm>
            <a:off x="63500" y="-544513"/>
            <a:ext cx="1524000" cy="11239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06892" name="AutoShape 12" descr="data:image/jpeg;base64,/9j/4AAQSkZJRgABAQAAAQABAAD/2wBDAAkGBwgHBgkIBwgKCgkLDRYPDQwMDRsUFRAWIB0iIiAdHx8kKDQsJCYxJx8fLT0tMTU3Ojo6Iys/RD84QzQ5Ojf/2wBDAQoKCg0MDRoPDxo3JR8lNzc3Nzc3Nzc3Nzc3Nzc3Nzc3Nzc3Nzc3Nzc3Nzc3Nzc3Nzc3Nzc3Nzc3Nzc3Nzc3Nzf/wAARCACHAMcDASIAAhEBAxEB/8QAHAAAAQUBAQEAAAAAAAAAAAAABAACAwUGBwEI/8QANxAAAgEDAgUCAwcDBAMBAAAAAQIDAAQRBSEGEjFBURMiMmFxBxQjQoGRoRVS4bHB0fAzQ2KC/8QAGQEAAwEBAQAAAAAAAAAAAAAAAAEDAgQF/8QAIhEAAgIDAQACAgMAAAAAAAAAAAECEQMhMRIEURNBFCJS/9oADAMBAAIRAxEAPwDq01gBKvpNjHVcdqh/pUTIQ8ayZY/EKtwoVs567VFZy8ysjYDI7L/P+a8ZwVnUssqOfcTcIyPFJ93jDxH/ANfj6VyvUtOudOnKSI3L5I/1r6faNXXcAis1xBolpcgl4hzHZWA6GuhSnh7tDU1k70+fUbNSEDFa/inhG4t1a4srbPL8Yi2z88dv0rHZZSQwII2INdMMkZq0aproDLtIaZu3SpbgfiUxCVNWOWS2IK3Smk42qcZIqBuposHGjzNJSS1eYqe2i52O3SgR6qZ6VIsZzRKwkY2qYQbZoGBemTT0gbNHpCAM04Rb0CsEWA96f6FFrHTmAFArATFjYivOVkOVOCDsaLZTnpTCuaQ7JYLyUSK+cv8Amz3HzpupWySoLm2+An3KPymmhMbiioWMWWUBo2GHXHSndmebKiKI83irC2QA74pCD05SOoO6nzXq4EnyzWXZRPQckSnsv7UqjSYRruaVTaZq0d0uLv3kxuGXuBvVDquoX0M/3rT0Dx9JUbb/APQp9lYrbxqfvDGXfmNSOPSfJIKnqBXlNu7OuMYrhaaXrcc8aLMDHIVBAJzzfQ96JeRZ7gZ9ycuw+e3+azdx6L2zJyjAOQRtg+Qexqlu+JptIeN7tnez+EvGAHB/+vIqkZSkvJh4ktnQxaRnZhzDGDnvWD414Egu3++WSiN/zco2Nabh3XtP1SH1LS6WTyCdx9RV1JLG6FTuDW41Ha0ySlKL+z54veFriJZmfKmIZII6jyKp7/R73Trgw3EDhgA2Pka+idS0qGW3dgShZcBgN/8AIrnHFR+7XCrqaKc7pMfhf6eK6cOVt+WE0mrRzXBHUYoZh7j4rocI0WdQryDdd2Kg4Peh5uH9OmR5YGg5B8Jdima6PVMm02jCd6t9MgzCXI6natvY/Zcb7T0nW6SKdwWSFm3IzVMNGvrMyRLaOywtykg753/4o9ozX0ACHptTvSJFS84U/iK0Z8MMVLgFQVINaTTMOwYL2IpMnyqYivD03pisjVcDYUvTyc1KBkbV6elAEDIKjK70Q2TTAN96BkfLRNlIYZclQyke5T3qLGM1LB8YoBjlhVsxk7DdT4oG6BRskVYwuDM0RPuByp/2p15Z88ZJGCaGjKlTKkEt16Uq9RSpKt2pUilm8vuIGZY5baRco2SGPUd6ItuLbSQIkzmJiMESDr+tYOS+tuZmJCN/aBjFU95eGdzhs+K44/HTR2SyJHXJdQgnib0pkHNsMdDWM4xvoxaGANzF26VkYr26gGIp3UfI1DNNLOwaWRmbya1j+N5lZiWe40EWOoXWn3Cz2czRSL3U10Xhf7RXkljg1bCtnAkHQ/XxXLseakjRnbCjJq08UZ9Ixk0z6Ig1c6vepbQsqrjLMDnAp/E/DkOpaLNA7hxykqZMZU+Qa4ho+tahosyOAzxr+U7ED5Gtbffai0+myW8dtJ6pGFZiB+9cywSi/sq561o5xLzRSsnMcq2D+hqWO9uU5QrswHQHeoGLSSFmOWY5P1roPBPDaKY7i5gMlxJgxhh7UB7kV0ZJxgrZOMXLQFp2vanDFiSzugpG5UEjG3mibLiya2nd7e6eEs2THLHzL+xrqVjpoVBz4Iz7ie48UQ2m6VDC80tlbu3Ukxgkk1COe+ocscUc6/rkeqyobi00uUrjmMeUL7fWmS6FHcSMY444sbKvqZ2z571qNa0XQrksZtMhV8Z5oxyk/tXNtWt00zUV+4zSiJjy8jOTWseWEnVDlhmo2gy80xoopSiyLIoweY86A9eoqqjl9TIIxIuzqOxoy0vpLVZIgeaOU+4Mc79M/wA1RS3PJrLdldQpz/FdMVRB7RZZ3wOle81Q52zXufbWjNDmNed9qZknbNOB8GgYuu481Nb/ABj61D0GBT4D7hjzQJnk5KTll+IHNaW1RdQsRIo96/F9azVwPe1XHCN2I9RWCVgIpjynPStRVujE1qwHUrQrLzKuDjelWw17RHt7kc4yjDINKiqBT0chkdpGLHvTRnNIA0+KNpGwBmsou9jcEmiraxaYczZAqwt7GNQGcEmj7W2e5njgt05mZgqgeTVlipXIm57pA2k8L3GqXIjgOFG7ORsK3WncE2tlGFPvk6lmHWtDo+kJptkkKD3ge5+5NGIhikYbszDv2ryfkZ/Uv68O3FClvpjNT4atyvvAHyrJ3nCkvrhLUklzhVI611uKESXDmRQQMAZpltAkmokrGByfmxWIZpLSNSSa2Z/hv7N7WFYZL8tLN1b+0Gt3Y6ZDBcFAg5Qm3zoq0ZEZox0UDJPentKvrrjG4wafdyI2+IG1FHihJtB7l6DxWXvdfQqtvMGiuPUGVbYN9K0WoaisUpERHOSFqv1TQ49RZZyoLAZK/PzU5U5aL41SXoWnMrSC4lBkRkIzjIBzXOPtGhEN7BOowpbqB1rTrc6ro5uYbeBp7eIcz46qK5nxbrY1a5URM3ox5wG81XBF+kwy6sUy3A9CRCTHIocFR8Qzv/pVbrCSQ6hh0KMFU4I36VfcJ3UDR/0zVZVgjfMlpNJsI5D5P9v+9VHE0j3OpCaV2eR0HOT3I2rvSOJfQUkoZc+d6956rLSZihRicr3ogO2c5phQbk52pw360MjnuaIV9qYmh/8AxUlts/601cbeakh+PagyeXn/AJT86gjZo5FdDgg5Bom9KmTI7UKKBrh2vQJYOKOH4HuN5U9rnvkUqyH2Y6wtlfzWk7hYZVLAnsRSqlOW0RtLTOYraBW956DJqxt4ogvsAz5oYkEnvTrdmEhxgDsKtFKLKytoMkYqoHetZ9mgSa9unbBEeNv+/OsdNJmJm/MBV39mupC2urqNs4dQxON9jUfmO4UjWFbs6xynrtnrSSIZ3Gc9TQcc6uQQ+QcUVzmMbOOvSvFkjsQ6cLDE7KMED+aq9FuG5pi35mx+1E6ldl4JEwAVXIqt08SQkuBlG3xQtI0tl7FchJJAclSBjFSrLseUjJG2e1AR82RKq7A9KkctM2CAMntWWzVL9BlrZRnMsh5i3eopb6LTQ7zyBI0GWdjsBXl9q1noloZr2XCKuyKMsx8AVxbjHi674iuSuDBZqcpCO/zbyapjxObtE5Se7LHjDjg30c1jpHNFbykiebPul36fIVhBuRnYVfcMaDPxBfC2tUyersRso8mtwn2X2gB5ryVpO6hOTf5ZFdbyQwqiVObOVM7FQpYlV2UHt9KO1MgxWkrkuGXB2wcd62919m0UT833yRV2yrKM/vQd3wpZmEwiSUPH0ctkfPaj+TBvRr8EmY6DlIYpnc9D1FEb4GK9u4IrefkgOQmxPmnomegq6aaslKPl0x8aMT06+KIVDjenQJijoolKitE3IEVSKkjyHzRhh3GK9SD3ZIoMegW/XZSMdKBRiDvVvdQ80SkjzVdNF4oHF6J7Z+RgyEhvNKh42ZKVFsGivVs9N6kjJFVsEpR9zsaPibPSrxlZpodcP+Gx36VBpGpy6ZeiePcYwy+RSu3IAXuaBwS+BvvU8u3Q46Om6XxTbToqrLysfyscYrQ2t+syEc45x03rj8dmpXPMQfI7VKl9f6cytHckjsG3rmn8V1aKxyHXr3UFAJUgiSHlwf5q00SWJ4FDYIrkFrxTJKY1nQ84OAw3G/yrQDjG10yEKCZXA2VTXJPFJcLqSaOrmCAoSX5QBknOAKzjcSaVJrdvpGlzetPK+JJQcpGACT9TtXKdZ4v1XWswmUxW56RRnGfqe9bXhb7OLiCC31K7uZYbnIdFiA9g+fn6U3iUVc+k/T/TOpGziaIKVB235hnP1rE8R8FadfSOyQKjA78gwQa0v9Qezj5rglgoxkD4vp/mo7LV0ufU9VAvOdseO1YlLHScdM1COSNurRi+EdLm4Xv5UZwY5mG+OVuUZ2Patteava+l+IGG2RzKQahuDYT7vysQcEdc1V6itssTRRXMkKEfCGyP2NSeWV1ZVQi3dEN7q0Uy/idOmaw2v6qF9RYW6jqKL1S3vAnNb3kUib/GpGKySxTzyyC4cYVse3vVsOL07N5MqhHRXxq9xMVQEnOWPgVZpFjFH21rHGnLGuB8qnWzOeleglR5s8np2Axx9hR9vGcDapFtCD0o+1tiCNq0RbIo7QkrRUdhhsYo5IioBC7ii4kLtkr+1JGbKG8sSsEnldxVFcRlVzit5LaNPyjl3fbFZm/06WNpIpEKuhwQabHF7KBZUOzdRSpk9oyMdjmlQWSRngKKtpPysaFpykggimnRokuGLzYHapIYeSRWfoaYjqgOFy1Nkmdh1xjxWrXWAbJOsCHuT0qteQyvzSkn5Cmtk9STXmKUpuQkkiYTso5YwEHkdT+tRHPevCPnSxWDVhFrL6U8cmM8rBsfQ19C8N8SRajZLJDKlwmBzFPiT5Feu1fOgyKN0me9hvovuEjpO7ALynqankg3tM1FrjPpWU6fc+1mjy3Vc9ay93pjid/6fcenvsG3WqeGLU9Ptopbx4jNIvwoxz/NDtrLq4jMjxlfyuME15s7k+HbjiorTH31xf6USLqByN8vGcg/tWbvOIVfKmTB7822Ks9V18ykKH5u29VMk1okBM6JJK6sSCBttt+ucVSEP9IJTYm1mN4ERDzAdlHU0JZxsQeb4mYk/rQ9nAsUYXv3+tXFnGAwPmu2GNQ4cOXM5Kgm0g3xiriCyDHpUFrEOYb1d2y4XtVDlYF9wGQMbVNFY4BxijJWUqAOoqL1CG8UzJNDbjl91SRKOT6Go1uR0ONqj9cKxx0NMC1tovWcImAx3B+YpvFlhb8yXe2ZVw2O5A6/98VX290ySAqeh61JrDmS1VufPKc4+tNbQrowWpRASnlG1KrjUbQFFlOAr0qyVT0csr0V5SzimXEzYrwHPWvD1rwUhWemvM049MjrTQD4pgeZ8U/YkkLhfFNxXlADifFGaRe/cNRt7ojIjfJoGlSaTDh1CTWhfqkjzxug+FlbBA8Yqp1m+hu45HkfYH2HvWOsWKsx5yoA6A0VAhurK4keRjLEQRv2rm/BuzrWZKNjJpGMn4cz5+Z6URCcEMzEt3J70FAwAORv5omM52q6VEJSbLS3Y4GTVjBJgZqmt3wMUZDPgdqZGSNHaXBHKauo7rKgCsbDcnzVjb3nKMZoJNGp5xyd80G87A9aEjveZAAc7VDLdAHqKZmguSdi2ack5I3NVT3qjqcmhpNSWNcllX6mgdGj9dUHuYUpNQilg9MkZ85rFXHEMEZ2cyMOw6VW3nEk04CxxqgHemnQ1jbNTq2oxwR+kZQWDdAelKsBLcSTMS7bnelQVUFQ77tJ/b/NJraQdV/mlSrFsr5I2iIGP96ZyGlSrRlj+Q4pvIc0qVMR4UpchFKlQB5y7714VOaVKgD0AjoaP0hiPvCdniP8UqVAA6r3PWpQSKVKkxkqSMDREcpAFKlQDJ1mYHH+lTpeCPc5pUqKMtImXVyFJQYHTegp9aUZ+JjSpUxKKK+fV7iQkIeQfKgZZZZDl3ZvqaVKg1VDcUsUqVADkyD0B+tKlSoA/9k="/>
          <p:cNvSpPr>
            <a:spLocks noChangeAspect="1" noChangeArrowheads="1"/>
          </p:cNvSpPr>
          <p:nvPr/>
        </p:nvSpPr>
        <p:spPr bwMode="auto">
          <a:xfrm>
            <a:off x="63500" y="-628650"/>
            <a:ext cx="1895475" cy="12858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3" name="Groupe 16"/>
          <p:cNvGrpSpPr/>
          <p:nvPr/>
        </p:nvGrpSpPr>
        <p:grpSpPr>
          <a:xfrm>
            <a:off x="1357290" y="3429000"/>
            <a:ext cx="4467239" cy="2522870"/>
            <a:chOff x="1357290" y="3429000"/>
            <a:chExt cx="4467239" cy="2522870"/>
          </a:xfrm>
        </p:grpSpPr>
        <p:pic>
          <p:nvPicPr>
            <p:cNvPr id="506894" name="Picture 14" descr="http://t1.gstatic.com/images?q=tbn:ANd9GcTEQtceeb6ImFGsjdETo84_utEx6oYWPiDD1ZDrWnoqxy7lE7fH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357290" y="3429000"/>
              <a:ext cx="1747321" cy="2522870"/>
            </a:xfrm>
            <a:prstGeom prst="rect">
              <a:avLst/>
            </a:prstGeom>
            <a:noFill/>
          </p:spPr>
        </p:pic>
        <p:pic>
          <p:nvPicPr>
            <p:cNvPr id="506896" name="Picture 16" descr="http://t0.gstatic.com/images?q=tbn:ANd9GcQhCu3NKoAAqEvvBdpOS9LrSVxU6FtmIaru-h318SBtz3lomwV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357554" y="3643314"/>
              <a:ext cx="2466975" cy="1847850"/>
            </a:xfrm>
            <a:prstGeom prst="rect">
              <a:avLst/>
            </a:prstGeom>
            <a:noFill/>
          </p:spPr>
        </p:pic>
      </p:grpSp>
      <p:pic>
        <p:nvPicPr>
          <p:cNvPr id="506898" name="Picture 18" descr="http://t3.gstatic.com/images?q=tbn:ANd9GcQWd6oNlcktHppZmaRNtdy7LlDbfPkiMeZK8ckdi7DpgvDmI1R0I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98" y="4786322"/>
            <a:ext cx="2466975" cy="1847850"/>
          </a:xfrm>
          <a:prstGeom prst="rect">
            <a:avLst/>
          </a:prstGeom>
          <a:noFill/>
        </p:spPr>
      </p:pic>
      <p:pic>
        <p:nvPicPr>
          <p:cNvPr id="506900" name="Picture 20" descr="http://t2.gstatic.com/images?q=tbn:ANd9GcSwY64CI1JD7tmCzu_rd_lHMivk8GY-3l0owZ3tgAWp7NbAm46a"/>
          <p:cNvPicPr>
            <a:picLocks noChangeAspect="1" noChangeArrowheads="1"/>
          </p:cNvPicPr>
          <p:nvPr/>
        </p:nvPicPr>
        <p:blipFill>
          <a:blip r:embed="rId6" cstate="print"/>
          <a:srcRect t="13498" b="13498"/>
          <a:stretch>
            <a:fillRect/>
          </a:stretch>
        </p:blipFill>
        <p:spPr bwMode="auto">
          <a:xfrm>
            <a:off x="6072198" y="2643182"/>
            <a:ext cx="2571768" cy="18774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06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06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1071538" y="285728"/>
            <a:ext cx="8072462" cy="707886"/>
          </a:xfrm>
        </p:spPr>
        <p:txBody>
          <a:bodyPr wrap="square">
            <a:spAutoFit/>
          </a:bodyPr>
          <a:lstStyle/>
          <a:p>
            <a:r>
              <a:rPr lang="fr-FR" dirty="0" smtClean="0">
                <a:latin typeface="Arial" charset="0"/>
              </a:rPr>
              <a:t>Avant commercialisation</a:t>
            </a:r>
            <a:endParaRPr lang="fr-FR" dirty="0">
              <a:latin typeface="Arial" charset="0"/>
            </a:endParaRPr>
          </a:p>
        </p:txBody>
      </p:sp>
      <p:cxnSp>
        <p:nvCxnSpPr>
          <p:cNvPr id="54" name="Connecteur droit avec flèche 53"/>
          <p:cNvCxnSpPr>
            <a:stCxn id="15" idx="2"/>
            <a:endCxn id="12" idx="0"/>
          </p:cNvCxnSpPr>
          <p:nvPr/>
        </p:nvCxnSpPr>
        <p:spPr>
          <a:xfrm>
            <a:off x="5286380" y="1604649"/>
            <a:ext cx="0" cy="456199"/>
          </a:xfrm>
          <a:prstGeom prst="straightConnector1">
            <a:avLst/>
          </a:prstGeom>
          <a:ln w="38100">
            <a:solidFill>
              <a:srgbClr val="0000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714480" y="1142984"/>
            <a:ext cx="7143800" cy="461665"/>
          </a:xfrm>
          <a:prstGeom prst="rect">
            <a:avLst/>
          </a:prstGeom>
          <a:solidFill>
            <a:srgbClr val="CCECFF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Remuage : faire glisser le dépôt dans le goulot</a:t>
            </a:r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2" name="Groupe 17"/>
          <p:cNvGrpSpPr/>
          <p:nvPr/>
        </p:nvGrpSpPr>
        <p:grpSpPr>
          <a:xfrm>
            <a:off x="5286380" y="2522513"/>
            <a:ext cx="3643338" cy="2101006"/>
            <a:chOff x="5286380" y="2522513"/>
            <a:chExt cx="3643338" cy="2101006"/>
          </a:xfrm>
        </p:grpSpPr>
        <p:cxnSp>
          <p:nvCxnSpPr>
            <p:cNvPr id="25" name="Connecteur droit avec flèche 24"/>
            <p:cNvCxnSpPr>
              <a:stCxn id="14" idx="1"/>
            </p:cNvCxnSpPr>
            <p:nvPr/>
          </p:nvCxnSpPr>
          <p:spPr>
            <a:xfrm rot="10800000" flipV="1">
              <a:off x="5286380" y="3280424"/>
              <a:ext cx="428628" cy="285752"/>
            </a:xfrm>
            <a:prstGeom prst="straightConnector1">
              <a:avLst/>
            </a:prstGeom>
            <a:ln w="38100">
              <a:solidFill>
                <a:srgbClr val="0000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à coins arrondis 13"/>
            <p:cNvSpPr/>
            <p:nvPr/>
          </p:nvSpPr>
          <p:spPr>
            <a:xfrm>
              <a:off x="5715008" y="2708920"/>
              <a:ext cx="3214710" cy="1143008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r>
                <a:rPr lang="fr-FR" sz="2000" u="sng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Liqueur de dosage ou d’expédition</a:t>
              </a:r>
              <a:r>
                <a:rPr lang="fr-FR" sz="2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:</a:t>
              </a:r>
            </a:p>
            <a:p>
              <a:pPr marL="177800" indent="-177800"/>
              <a:r>
                <a:rPr lang="fr-FR" sz="2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Vin + SO</a:t>
              </a:r>
              <a:r>
                <a:rPr lang="fr-FR" sz="2000" baseline="-25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2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+ sucre</a:t>
              </a:r>
              <a:endParaRPr lang="fr-F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8" name="Connecteur droit avec flèche 27"/>
            <p:cNvCxnSpPr>
              <a:stCxn id="12" idx="2"/>
              <a:endCxn id="19" idx="0"/>
            </p:cNvCxnSpPr>
            <p:nvPr/>
          </p:nvCxnSpPr>
          <p:spPr>
            <a:xfrm>
              <a:off x="5286380" y="2522513"/>
              <a:ext cx="0" cy="2101006"/>
            </a:xfrm>
            <a:prstGeom prst="straightConnector1">
              <a:avLst/>
            </a:prstGeom>
            <a:ln w="38100">
              <a:solidFill>
                <a:srgbClr val="0000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11"/>
          <p:cNvSpPr/>
          <p:nvPr/>
        </p:nvSpPr>
        <p:spPr>
          <a:xfrm>
            <a:off x="1714480" y="2060848"/>
            <a:ext cx="7143800" cy="461665"/>
          </a:xfrm>
          <a:prstGeom prst="rect">
            <a:avLst/>
          </a:prstGeom>
          <a:solidFill>
            <a:srgbClr val="CCECFF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Dégorgement : expulsion du dépôt lors de l’ouverture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3" name="Rectangle à coins arrondis 22"/>
          <p:cNvSpPr/>
          <p:nvPr/>
        </p:nvSpPr>
        <p:spPr>
          <a:xfrm>
            <a:off x="1714480" y="2564904"/>
            <a:ext cx="3214710" cy="200140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fr-FR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Brut nature &lt; 3 g/L</a:t>
            </a:r>
          </a:p>
          <a:p>
            <a:r>
              <a:rPr lang="fr-FR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Extra brut  &lt; 6 g/L</a:t>
            </a:r>
          </a:p>
          <a:p>
            <a:r>
              <a:rPr lang="fr-FR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Brut  &lt; 12 g/L</a:t>
            </a:r>
          </a:p>
          <a:p>
            <a:r>
              <a:rPr lang="fr-FR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Extra sec  12 à 17 g/L</a:t>
            </a:r>
          </a:p>
          <a:p>
            <a:r>
              <a:rPr lang="fr-FR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Sec  17 à 32 g/L</a:t>
            </a:r>
          </a:p>
          <a:p>
            <a:r>
              <a:rPr lang="fr-FR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Demi sec  32 à 50 g/L</a:t>
            </a:r>
          </a:p>
          <a:p>
            <a:r>
              <a:rPr lang="fr-FR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Doux  &gt; 50 g/L</a:t>
            </a:r>
          </a:p>
          <a:p>
            <a:endParaRPr lang="fr-FR" sz="17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5858" name="AutoShape 2" descr="data:image/jpeg;base64,/9j/4AAQSkZJRgABAQAAAQABAAD/2wCEAAkGBhQREBUUEhQVEhUUFxQVFRUQFBcXGBYWFxUcGBUXFBQXHCchFxwkJRcUIC8gIycqLCwsGB4xNTAtNTIrLCkBCQoKDgwOGg8PGiwkHyQqKSwuKiosLCw0LC0sKSk1LDQvKSopLCwpKSwvNTUpLCopLCwpLCopLSwpLCwpKSksLv/AABEIAGgAaAMBIgACEQEDEQH/xAAcAAABBAMBAAAAAAAAAAAAAAAAAwQFBwECBgj/xAA3EAABAwIEAwYEBQMFAAAAAAABAAIRAyEEEjFBBVFhBiJxgZGhMkJSsQcTFMHhYtHwIzNDcoL/xAAZAQADAQEBAAAAAAAAAAAAAAAAAwQCAQX/xAAeEQACAgIDAQEAAAAAAAAAAAAAAQIDESEEEjFBE//aAAwDAQACEQMRAD8AvFBQhAGELKEABQFhZQAIQsFyAMoUZW7SYdhg1Wz0k+4TnCcTpVf9t7XkXIaRIHMjUBZU4t4TO4aHSEBC0cBCEIAEIQgAWCsplxDi1OiJqOA5AXJ8AuNpLLBLI8SVfFNYJe4NH9Rhcfj+3TpIYzI0buu4+AFguY4jxSrVeDNMi+Z7y4vA5MZp5yPBRz5cVqOyiNEntnbcR7cU22pDOeZsPLcrkuL9oataz3nLOjCAOkwoSrVaXHUb28Oq0w2Pa8vaCQ5vd7wgmeShnfOf0qjVGI4/VtEgkg84kefJNaOMNKo2o12UtNntMkX0n6T6KK4i91JheSHPaRIH0zv5XnxWjMSILmxGkHXnfnqk4a2hmnot/sb24bi/9KpDawnTR4Gpb1G48wutXnPDYt1FzajDlLXZmO5OB0P2V9dnuMDF4WnWb87QSOThZw9QV63Guc1iXpDdX1eV4SSEIVZOCiOLdpqOGMPd3vpbf1OgTrjOO/JoVKlpa0xOmY2bPmQqiqVXOJc4S5xBc53euesePqo+TyHVhL0fTUp7Z1+M7WPrGKb8oGrWa/8Ao6jyUI7FNa4vcCSfmkud4N5KOr0XODQ05cpabjkZM35GOSUrCWi+bQXI7/ITueXgvLlbKfrLFXFeDvFPDx/TuPm8+Sg8Q407ZiWmw/YFbDFlpEco11vHqsYiC2+h9jzhYNLRH1sY0z9Q0zTc9B/gTUY5oO4MfEOc79bJDEMIcCDcEg33G38JN3ezExa8dN5WsGsi+IpmbXJiSb+vRaANa3Q5RNjfmR5JOg76iQBAH9jdaVGZTAuB156haSMjprpDmxtmG/UqzPwa4jmw1akf+OoHD/rUGw8Wu9VVQYQ9pmGwBbw0PsrB/CS1euQIBpt9Q+33Kp42rEIu3BlsAoSTKiF6xCRXbGP0VWQCIaTO3eF/JVdlhpvExcdeauHiuE/NoVGfWxwHiRb3hU9UdFjM8za+56n+y8nnJ9ky7jPTRp+tLR8Nvm6DkPQJ5QMi5B3n7TyUaagNjfQzz2uZ+yc4RwgltjlJBdEA7CDYTIUBW0NOJ0iCNBm5aB2u6j6lTO2A4tadS3XqATopbGsL6ZBkubqcuWXMAkjYTK5z9cBUAEHM4zHy2v4pkU34LkNKwYHZWsc1rDJeSYLttfutX19z7clI8Sux40kCJ3O32UWXTDSNQJKb6ZzgcDviBfkY1nRa4OjMzeLEnwuUhQJbM2mwvIA5nxsPJOKL+UZnTHnz6Ba6/EZbwLPcIbeLz5bFWV+GXDzSoOqOsaxGUHXI2YPmSSub7Odnqc5qnfNu78vnuVYuB0Eeytop6vsya2xNYROUXoSdBCsJyRc5Vn2z4V+VXzN+GoS8RNj8w/fzVkvKhuPcMGIpFh11aeTtip+RX+kMfRtU+kslXspgWuTmOtjJM26JUPaM1oA1Lxa15E7WWMdRdTfkcIeDefYhJfmlxAmYMSNzv+68J6PUWxbF4b8xsSCxwIcObSJkW10XNU6MWAge8g7n0XR1XRefhG4P0mOhXNVarWHM9xn3O8NaNLptazoXN4FMa9ubKbnLOmg5ztqAoio8MeDmB10vO5hb1sXUq2aMretynfD+zxcZInxVsKX9JpW48I6m577NEA77/wAKc4TwIzPuVPcO7OxsukwXCQNlVGCXgiU2xvwjh8ALqsHThIYbBwpKjSTkKHNIIW9MIWgHjmptWpp4Qk3tXWgOc4zwNmIHfEOHwvHxD+FwXEezdXDukNL237zOXgbyrWqUk1q4aVJZRCby0NhdKGkUpjPzT3WtLRAEvu6AI9fFN8N2cJMmSeZVw4rgTHfKmo4EBoEQqUfAla5enD4Ds2BsuiwfBwNlOU+GRsnlLBwnKIvJHYfh8bJ/SwsJ3ToJZtJbwcEadFOGU1uGLdrV0Aa1YW4CEAOlghCFoDRzEm6khC4Am6gkzh0IWcAYFBZFJZQgDYU1kNQhAGQFsEIXQMgIQhAH/9k="/>
          <p:cNvSpPr>
            <a:spLocks noChangeAspect="1" noChangeArrowheads="1"/>
          </p:cNvSpPr>
          <p:nvPr/>
        </p:nvSpPr>
        <p:spPr bwMode="auto">
          <a:xfrm>
            <a:off x="63500" y="-482600"/>
            <a:ext cx="990600" cy="990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05860" name="AutoShape 4" descr="data:image/jpeg;base64,/9j/4AAQSkZJRgABAQAAAQABAAD/2wCEAAkGBhQREBUUEhQVEhUUFxQVFRUQFBcXGBYWFxUcGBUXFBQXHCchFxwkJRcUIC8gIycqLCwsGB4xNTAtNTIrLCkBCQoKDgwOGg8PGiwkHyQqKSwuKiosLCw0LC0sKSk1LDQvKSopLCwpKSwvNTUpLCopLCwpLCopLSwpLCwpKSksLv/AABEIAGgAaAMBIgACEQEDEQH/xAAcAAABBAMBAAAAAAAAAAAAAAAAAwQFBwECBgj/xAA3EAABAwIEAwYEBQMFAAAAAAABAAIRAyEEEjFBBVFhBiJxgZGhMkJSsQcTFMHhYtHwIzNDcoL/xAAZAQADAQEBAAAAAAAAAAAAAAAAAwQCAQX/xAAeEQACAgIDAQEAAAAAAAAAAAAAAQIDESEEEjFBE//aAAwDAQACEQMRAD8AvFBQhAGELKEABQFhZQAIQsFyAMoUZW7SYdhg1Wz0k+4TnCcTpVf9t7XkXIaRIHMjUBZU4t4TO4aHSEBC0cBCEIAEIQgAWCsplxDi1OiJqOA5AXJ8AuNpLLBLI8SVfFNYJe4NH9Rhcfj+3TpIYzI0buu4+AFguY4jxSrVeDNMi+Z7y4vA5MZp5yPBRz5cVqOyiNEntnbcR7cU22pDOeZsPLcrkuL9oataz3nLOjCAOkwoSrVaXHUb28Oq0w2Pa8vaCQ5vd7wgmeShnfOf0qjVGI4/VtEgkg84kefJNaOMNKo2o12UtNntMkX0n6T6KK4i91JheSHPaRIH0zv5XnxWjMSILmxGkHXnfnqk4a2hmnot/sb24bi/9KpDawnTR4Gpb1G48wutXnPDYt1FzajDlLXZmO5OB0P2V9dnuMDF4WnWb87QSOThZw9QV63Guc1iXpDdX1eV4SSEIVZOCiOLdpqOGMPd3vpbf1OgTrjOO/JoVKlpa0xOmY2bPmQqiqVXOJc4S5xBc53euesePqo+TyHVhL0fTUp7Z1+M7WPrGKb8oGrWa/8Ao6jyUI7FNa4vcCSfmkud4N5KOr0XODQ05cpabjkZM35GOSUrCWi+bQXI7/ITueXgvLlbKfrLFXFeDvFPDx/TuPm8+Sg8Q407ZiWmw/YFbDFlpEco11vHqsYiC2+h9jzhYNLRH1sY0z9Q0zTc9B/gTUY5oO4MfEOc79bJDEMIcCDcEg33G38JN3ezExa8dN5WsGsi+IpmbXJiSb+vRaANa3Q5RNjfmR5JOg76iQBAH9jdaVGZTAuB156haSMjprpDmxtmG/UqzPwa4jmw1akf+OoHD/rUGw8Wu9VVQYQ9pmGwBbw0PsrB/CS1euQIBpt9Q+33Kp42rEIu3BlsAoSTKiF6xCRXbGP0VWQCIaTO3eF/JVdlhpvExcdeauHiuE/NoVGfWxwHiRb3hU9UdFjM8za+56n+y8nnJ9ky7jPTRp+tLR8Nvm6DkPQJ5QMi5B3n7TyUaagNjfQzz2uZ+yc4RwgltjlJBdEA7CDYTIUBW0NOJ0iCNBm5aB2u6j6lTO2A4tadS3XqATopbGsL6ZBkubqcuWXMAkjYTK5z9cBUAEHM4zHy2v4pkU34LkNKwYHZWsc1rDJeSYLttfutX19z7clI8Sux40kCJ3O32UWXTDSNQJKb6ZzgcDviBfkY1nRa4OjMzeLEnwuUhQJbM2mwvIA5nxsPJOKL+UZnTHnz6Ba6/EZbwLPcIbeLz5bFWV+GXDzSoOqOsaxGUHXI2YPmSSub7Odnqc5qnfNu78vnuVYuB0Eeytop6vsya2xNYROUXoSdBCsJyRc5Vn2z4V+VXzN+GoS8RNj8w/fzVkvKhuPcMGIpFh11aeTtip+RX+kMfRtU+kslXspgWuTmOtjJM26JUPaM1oA1Lxa15E7WWMdRdTfkcIeDefYhJfmlxAmYMSNzv+68J6PUWxbF4b8xsSCxwIcObSJkW10XNU6MWAge8g7n0XR1XRefhG4P0mOhXNVarWHM9xn3O8NaNLptazoXN4FMa9ubKbnLOmg5ztqAoio8MeDmB10vO5hb1sXUq2aMretynfD+zxcZInxVsKX9JpW48I6m577NEA77/wAKc4TwIzPuVPcO7OxsukwXCQNlVGCXgiU2xvwjh8ALqsHThIYbBwpKjSTkKHNIIW9MIWgHjmptWpp4Qk3tXWgOc4zwNmIHfEOHwvHxD+FwXEezdXDukNL237zOXgbyrWqUk1q4aVJZRCby0NhdKGkUpjPzT3WtLRAEvu6AI9fFN8N2cJMmSeZVw4rgTHfKmo4EBoEQqUfAla5enD4Ds2BsuiwfBwNlOU+GRsnlLBwnKIvJHYfh8bJ/SwsJ3ToJZtJbwcEadFOGU1uGLdrV0Aa1YW4CEAOlghCFoDRzEm6khC4Am6gkzh0IWcAYFBZFJZQgDYU1kNQhAGQFsEIXQMgIQhAH/9k="/>
          <p:cNvSpPr>
            <a:spLocks noChangeAspect="1" noChangeArrowheads="1"/>
          </p:cNvSpPr>
          <p:nvPr/>
        </p:nvSpPr>
        <p:spPr bwMode="auto">
          <a:xfrm>
            <a:off x="63500" y="-482600"/>
            <a:ext cx="990600" cy="990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05864" name="AutoShape 8" descr="data:image/jpeg;base64,/9j/4AAQSkZJRgABAQAAAQABAAD/2wCEAAkGBhQSEBUUExQVFBQUGBoXGBgYFxoXGBgaGhgYGhcYGBgXHyYeGBojGRwXHy8gIycpLCwsFx4xNTAqNSYrLCkBCQoKDgwOGg8PGiwcHiQsLCwsLCksLCwsKSwpLCksKSwsLCwsKSkpKSksLCksKSwpLCkpLCksLCwpKSkpKSwpNP/AABEIALUBEAMBIgACEQEDEQH/xAAcAAABBQEBAQAAAAAAAAAAAAADAAECBAUHBgj/xABCEAABAwIDBAcFBgQFBAMAAAABAAIRAyExQVEEEmHwBQYicYGRoRNSscHRBxQyQmLhI3Ky8RYzgpKiFSQ0Q2ODwv/EABkBAAMBAQEAAAAAAAAAAAAAAAABAgMEBf/EACcRAAICAgICAQIHAAAAAAAAAAABAhEDIRIxQVETBGEUIjJxgZHw/9oADAMBAAIRAxEAPwD1fR7P4TP5G/0hXQquythjRGDR8EY9y6UdQUqTSgEqTTwTCiwXKEqM4JvBAB2lPCE0qQKBhGi5vzH0hMwnsmYnKAcpsfMJSo7gkGBbgEDQXZ5ky6bnIBJwO+YMWGQ1dqhxwGWMWuObcFHcBJ7AwFobqdObJopPyFY8wDOZGH6nW+CMH485aql7MW7APax7Mm5se9SqN/zOxeOHu8+aAa2XHk8hTa5US0FwlmIcfy6tlSoVIb+GBOo96PT5QgdF0vvHPOKfeVUf5mH5RfS7rIyRL0GJTNKiTZRBQJky5NKG53xUKjoaeAnyCCQzihvcQ04+U4kKNTu+F7HVVqplp7Mnei+7a4nzQio9hwTvG9oGmZKjUcS1sE3jL6oXsRJPsxgMm/q8ORpeAYN1vYGXu3tzdUXSewu6QTeZ7tISIJcLxY5A5t1CUcIS3RPHw4Kb2TYzWkDHPQcdApDHwHxPPiouSCLFZLdwQ3UbY5zgE8pyi2TRA0xwPgEB2ztj8Ix0VvdQX9yLYUitT/CO4fAKZKgwfD5KZN0l0Ap4qQxxUdVIYoGODhf4JTjf4aJF3BNvYoAK0qQUGlTBRYE029hePK/BIFO0oAi42xjDTUKQn3p8voovOgm4+KIXJ2O9EGNtE3k3tqUz7h3axHC0iOePFTalJvb159EWOyO6d4Hemx93MjQcEzfwjtXn9IntcObospi63OqYWyPtRvT7QYatgxPz04IvthIG8O6RkD4qO8ZsL9/f4aqG8ZZY+Y90oCrZZru7Lo0OmnG390NlQHBwN8iO+LJ657Ls7HTQ6281BjjviRkcxq2+PPkgbWh6tUCJIxGMcjv4odSsCHDeAsQLtv2Qc8MfWUzHEtHZwJOIyJ4p3yd7iPLsjzRQlGh31RIhwx1baxjn90IvgO7f5sOzrz5HiiveZFtcxoVAEwbZziNQUIaFv9onfEQPd1dwwSGDe1OHyvzqiA354ptErCxHvTB1/A/JJxSaUiBnlIJnJwgCJKeVEpggVhQUN6I1RcUMCgysDacIz4Ih70GnO8Z4fDuRHGL5AJJ6ErZLxThw19V47pjrK6SGmGg2g3MERfK6zWdPPc4iCbA/iMXn6LmlnrpG8cd+ToB2htu0P9w0TfeWe+3/AHD6rwbekwSCWweOsHNQf04ASNOOoCn8T9ivhOhsrt1BtqiseNfXvXN/+sgEyHd29jhKLS6fcCACRgfxnxBtgl+JQ/h+50YFSavH9D9azv7tQghxxnAwBpcY4r1zFvDJzMpx4uibTdPN0NuKk5/Eea1slDgqZfEybd6zKnTlIf8AsZpYzcEjLiFL/r9KJ38OB07lPOPsvi2aG/Jx5soFg3cTMi0/q8sEGl0ix57Lmnxg5I4cQPy46nCe7FWpLwKmh27oP4shfe78/Eoe+3sdu8Xh2HYPGQjDem8eZ48FGmTDMJgRf9Oqqxj1Xt3Hdr8p/NNr8VB1QBw7eR/NxbxR687jszBj14d3eh75F7eZ4ZwhyQ+wNiBDz+LJ5OfHv9UXdAm5434DNCFeAJLcdePHv+HhOnVmbtPcZyH7+ilyXsTTJOj3vXgefBIDEznrzCcuukcEWQKFGOZTpkhDOcnaVB5TsKAE4pwoPdZO1AWIp0xOCUoAmCFFw4qQTFAjNa283x46J9rEscL/AIThY4HPJEhDrix7jz6pLoFo5fWJLnY46fVA++FpzIgY+POKltdWHOtmO/8AF/b1QtpaZm2Gp48F58uzqih9q2kw2AWjOJ93hlKrVdomTe/0jBEp73ZmI4fy6Rqk6mLkaHG0GLZKTTZJlYk4km+RjLOEwfAF3yCR+Yazkno075ZqDnFpi2efOaQ1Rb2GrL5kxIH5tOPyXYKRsPD4LjOx7QQ7K7hF7+K67tG1Cns7qhwayf8AiunB5OfIldGft/WVrd8UyC9pi+9GIBkxC8Z0rtm11nEtqFwxgOdbGwAy4LEq9OF0yd3tbziDc3FhbPRbHQPWSnTq728O4yM+5c8s2SLprR0LFCUaToyDsW05veIMXL8QSPdvgbhWtl2KuZ/jAa7xfpxaJ8Fp9NdZm1XTvtxJs6czGQ5lZbulGD8wUz+pl0olx+nhW5P/AH8Gjs/RJad413kAH8IOMiL905+eW9sHT3s6Yb7R7zq4nXjPIyy870f1npUt72jXPa5jmwAcyPpzdYrOnyGAMaHbpOLjMTbK6jnlktaFxxQfdnZeituFZu9JBwIuNcPM4KG1dM0qJp+0e7eImIcZteLQL6ryP2edMufWqMdaWtcL4EF0wI44zkFm9dOlH09r3SGuAAzIIEWEEYwu55JrEmuzFKHPb0b3S3WV7t5tOt7Nt4Ia/egjEmMVkVth2ndD6m0V90yAXB4mCJjeicr/ACXnX9NX/D6/QFb/AEj9oBfSp020KcU5xqEzMaMsVzxy5Gny7LnjxuqZVLDMfeKuN7ZKzQoOghu0V5vG60k4aNxXlndOO9oXbokn8O8YF9YWt0N1nNKoHupMdGXtCBxk7ijllXofDE15PV9HdYDSID6tWqLzv4ixvOf7r0PRfTjK8gSCDgZuBmuXbZ0059RxbTY1pMxvuMeO4tLqp00fvDQ7dYC4CQZkkgZxwWmOeVy2Kccda7OpSo7yaVzLpn7TKpLm0Gsa2RDzLiR3EAD5LulNI49Htul+s2z7PIq1Id7oDicMLC3ivMO+1Jm/ApkMg3MybjICNVzXb9tqVHuc52843mTOCEahwzWdti5V0e/rfadUnstbE2kOwlaXR32nMJiqwjC7ZOuq5W2s4aYotOop2mHP2jvHRXT1HaWh1J+8IvIIIkZhwHpPitGVwLYOl6lCoH037rhgfCO7VdR6jdan7Uxzam7vsOItLcpGRxWsZNsTkj2DUzgnCYrQZQaebqFd3wOvBEbhyFCr8j8lJJyzaXgE7wz0Jz54IbgDj8/kj7ZspLnwRO8cQcO6VRaDvETa3xM/JefNbOyHWhw0DdzHjOGKFtES6/efDPwRt4gt+EcDzaPoiSQ8Ydwv+HK+POSSRrRAa4GNDnH09EKnT1GGWUX8ypukEY8wpurHcHfGHEpCK7nw8R7w11hdT601w3YD+oNbnmAuSl/bB4/RdU63Ui7YBH5dx2GW6unFqLOWf6jlxojSL6d3ljmp0aN8CZ4H5oz7DiTpxUnPItIB/l/dYtmySIDZWhsmMfdOuiW4zdMje4Q7TOLojaZIxjMW4njccFE/mmJ4CCbY482SLpBajWugQBAIjP8AKMvXvVKhSAytPzVg2zGBOGOHH+8oFGYI4jLiOKVUTWz0HUpwb0hTiwc0g8bOVPrA4VNoe8jFxHIGCvdStmLukWH3AXG3AhVOltlLdoe05PdFsrkenIWzvhZmtzM6hsoIMjXIodSm3ASMcAeAx5+CtPEBw74yi2p+KjXaWutocv5eKxTs04oz2s7Qk28VY9iCDF44E5KLm3B1VhpMESAI04ZpsUUDNGBn4gqexEB7HZtqMM3wDwcu5Fk+8L8M78fFQ2bZySADcuaBY4l7YCcXsJrR7zr/ANaPYUxSYYfUbvcQwkjzkHyXIahG7rEc8V0b7Teh379Oti0U20zbAh1Qz4z6Lnvs4HgMV1NO7OKTvRT3sbHkKe93+qmKWM/Dgmc0z+3clsVMgTh3p2uE2lO2gSP2U2bM7kIECGA/dbfVfpN1Cux7SRDmg4xulw3hGdpWW3ZjAvHhwVvo2mSQ0YlwGGrgPgmnsaPoKlUBALcDHlEhSLkHYaRbTaNGgeQRCty7KAfGRt3fVNWF8Mj8kgcb/DRO9t8ddOCzRJyzbmjedLTG8bcZ+H1QbXERbONSp9ImKj+0fxH3bX+qZtGCTM+XHhz5rhkkmd0Ekis0zFow7zb9vRJ1Jt+yORn6pU2kgY4cLSFOpS3p3Z44aZJN0XZXpi+H78k+qc3EEZm2eJ71ZdUIIGGJyyj6oJZeZvncfNKxPoqOpQ8d4+K7czYWVNnbTc2WljRHhbysuI1KsvF8x8V3Poy9GmZnsMM293hZdeHo5ZdnJenugH7NUcHMIZvdl1ocBGhtYRB0WWd3enC2S939o+1SadKf1EW4ePPl4n7k1xMHis8lKRrG2gQcNMT9U+8L43+MI9XYWtAO/jxCjT2EGYM2nHhKybRWxnls+d/JRpAbzQBJcQAOLnAC/eQnqbIB8MU+yHdqUnT+Gow5H8NRpOA4Jx2Em6Ol9SerDqDn1arAKj2tAFi5ol0gkEi9sNCjdYuqTdoLXshlSLmB2+zIzyN16Wk/eAIMgiZkZ3nT0SY2AJN4xta18BHOa9BRVUYHFOnOjjs1V1Oo0Tq0/iBz1H9lnsrDRej681Q/bKkmdw7mWQByjVed2dg3pNxB0xkfKVxTpN0bpyoj7YEXGeiQq425haH3RhAgiS4C9j5HNNU2LdLrg/2EzksuSrZSTor7Aw1KzWCRvOAnzXTuhOpVKid938R4MiQIByIGvFc32J+5Vpuza8fFdspukTr8114ao55rZX23YmVmFlRgc12IPouXdM/ZrXZHsgKokCxDSMMnEThlPiusqMLf9zGUbPnvpno99Go6nUY5jgLgxmJBscPoqbKgwItBPwXq/tNYPv8AVP6adv8A6xgvJ7nwWbolWENSYscdEanfjh81XazDvV3Z6MlSOrNjY+q+0VWtLKDi12B7MHzcvS9VOoLg72m0s3IcCGy0kkOBBO6cF6nqlRI2OiCQTujRbYbzZaqKWxtEmG2CTgptTEqmUZwaIwH0SeM4GB+SuDZxe+GKZ9AYTiCfgJ9QqWN+SDkW3Eb7gR+Y/wBXBU96TYcD3Sf35wudKlorVGkxDjiI/MIxHEDxWcKsPPajDTU/ULzZR2zsi1RZf2QAAJzvNo1ztmg/9QDJaGkzEkEDKNLwlLNxpa62flgZFu6yA5rZN7qKRTstv2kPNhkfl5ILm2mNfC8INOzowt4hSbVbGIxM34lJIaeiq9vaBi8j4ru3Rf8Ak05Edhn9IXDrF4vp8Qu+dH7IPZUu0YDG6e7nAXbgVo5ptJnKuuW17+2VYbPsyG+W7/ZZYrdogCBrPfkp9P7afve0EHeDqjowwsMhwVN20dpxt2YBwvj6rmyq5G2OqIbbQc9rYAF9dCe5HpBzWzuiQDpcRb5quNsBYGhxlpkYYaYceQjjb2ljgSRaMp7Qytospei0kPVf2o3Ree/Ec+KHVZ2RYTwOF/VSqvA3TLjMkGxJEjGBkhVNqkWk/wBxw8E0N1Xo7L1arb+y0nQP8toi2ViPQei0aQO63sgWFrXt3WWB9mr9/Zt0m9MwQCIvJFl692xi2IjTujTmF6sF+U5G/BxPrZ/5m0iP/Y8z/pasqs+AOzE8MDIz81sdc3NG3bSC42qOxgD8Ith4f6e9YW1WtvC4n9gvOnuR0p6LGyUzukkCSZ8Ef2Yh263G54mLT4QqIr2BJI7UW4E8FYpVo9pDpgbwwv2cB48lZtOxjVG3BgC8rs+wvmkw6tafQLiNbaiYkmb5AYeHMeK7V1THtNjpOJMxFo/LbTguz6eNmGR2WoTRZXRsonE+n05gJhso3Rc5XzyxXXwMbOMfaRR/72o4XJZTt3MAjzXlNzhePougfahswbtAcM2AeUcOZXiN9o8lyT06LpWVKNKIwx+qvbO0SLKv7ZuOUq5sb5cIn5D0WdtjVI7D1d/8WhbGm0/8QVpIHVvZgdj2a5E0qZ/LmxpjBazdlbqTyOHMrv4GN6KYnRNvFaQ2dqb7u1HALM9xMOtiNf0x8Z8lLeO9hkbzrCB7VNUq3H1WvJhZyTrE7+NUAx9p/wDq2Wqw6r4fT1gE6Xc7nxXoekKLTVqk37d76G2dvRZtTZW3DSThi4nM4SebLy5ds3W0jJ7UQNZF8eyf2VitTmRuydwXmItjhdWWbG07pJMgXvrIyMYypOoxvOnKMYwHfzKz5JmkYOykKv8AHwvukROm7wUAOzYXOeUTfLuVz2bS8X1uDxEfPyUm7C3ESQcL2xm3iENpD4tFag47/jHqvoHZK4FFn8jf6VwavQa054jP5z3rpOx7cTsjDvkzRaZ3jeaYvM65rfDKjHJE5xt1Tee4kfnLscy4aBQFSzrfiAOP6ufJGY0bjp1zcdeJTimzM4D3jr36rGUtm1KJUpU+0ZAm59LI1SifZvJid1oF8IAhGLWOzwJBuRrY85J3U2kEBxIjAuMXFonDnBZtsSquwNKrLmAR2RUAnvYRkq1GYJFjvEeE8QtF1Bhd+q+Z4Tw081VhoiLiR+Ym5d8U7Lq9o6N9lm2x7ZpOApHz9pOXBe+++C3OXouUdQ6gFSvunKkMdPagZ9/ivZDaDa/ffh9V3Y5vijll2znnXGuDte1iw/iuxvbdE5aLB2x8uHdGPdz4heh6ZoA7TWJmS9xxOFha/gqjqDBeImczw42XHNpPZ0pWtGG2kSGj9R9f2VhryC8gSLtx0aLc6rT2Wi0eGEkn4nm6IxzGyThjjwWbmUoutmbVcXQ7EAm/CLesLrfUHa/+wbM9l726/mt3LmdSq02BEjIGOGS9n1Q2os2aBI/iPOfvDnwXR9PN2YzS2e8+8iY5z+ij96EDjHrgsIdJHnxTffzH7ru5GFI8v9q7hNMx7w77N4LmZ7sj8uC6J9odUObTP8wueDV4V7BOK5ZvdlVZTpuiO9aWwEb4wuqu6FobC0b379/P9lHK3oaSW2dt6CqRs1AaUqYx/wDjar42gX7/AKLE6O7NKmJndY0eTAFcDyu+yJJXZqNrBRdXWeHCcb3z8/gndh4x8U9ioE6jxTPo8ebIryIOOGh0UnDv8j81dCaPAbd1aqGo8iowAkkS10iY0Peq/wDhipm9hPcQPVetrDtHHHjqhlc8scW9otN+zyR6r1PeZ6qJ6r1L3b5nRevACUC9lPxw9FcpezxzeqVSbvb5E6cUQ9U6mT6fi13yK9aAkEvjgLlL2eUb1QJ/zHg3H4QQOOJ7l7LZugGNpNF7MAvwaM0ENBW6xshuOEYO93L6rojFeieznO3dVqj3OLajGyc2k2toUD/CFXOoz/afqvaVWCTjjx1CXsxx/wCXFRPGn4C68njGdUKgwqN8j36qX+EKl/4jJP6Tpne69gKYtjj+rU88hENAXx8zb91j8EPRXN+zxR6m1MqlOf5XYeafZupTr79UR+gEHGcXFezds4491+CiymCM/IjPVaRxpeBX9yv1Z6t06bnxJkMBknIvI+J9F6IdHNEQLqPQ9IAu8NeK1C3D91ulROzxPWToEVXEFxEYEZCPVeY2jqTVnsVgMfxAn4FdC2sS93eVX9kNPiocUnbRRz09R6+7Artx906nj3eqg3qHXEzWbe5s4Zd66G3ZxyT81L2LcwlS9L+hK/Z5HZepzWOB33kjUr2fRux/wsATOaG6mFqdHU/4eeJ1VRVeAfYP7sZMBvD1/ZR9iYFm3jj4FaHs+bqPsxH91oKzy/WTo9r2gED6W/dedPVqlP4BzHHmV7LppvN9AsoM4fFZv0KjAd1ZpW7Ax5zV3YehKTTIY2bei0TTnkotCnfP14pUBt0AYZERAy/SrZ8EHZWANbE2A10GqsAfFaA2FYVBxKIAmLUCaM14PbmOOOG7lpZEcDnHOKZuzjtWgHC0YgeR+iZ7AHCBkcGzmNPHz877LbTMjaRc4Y/NB3TwVquLmxx0QhTE4eELJxIUkBg2Twb4YfJG9kLW77cExpgTbyCVUNNMgG3S3LePzRQwSIGWidjAQLYHTvToOSBMpEG2C9BSB3REYDuwWQaY81t7OBA7gqAxdopned3/AE/dD3TvHuGXEq7WpjfNs9O5DLboDiVKIOcZ/EormndPcp+yCIKfBJoOIIMsoUmHhyVYc1OGc+KEMu9GUiJOoHpP1WhGCBsLIA4qy7JMDF2th3n95VZ7FobdTG8bKoWoHYDcw71IMxRdxOKeP0SYgLqeC1ejmwz/AFFZ5Ytag3sBNAEUclKEwCBGL0sCSRbkLP8AZHh68Fo9JDtm2n9IVW04ZadydCcqKoafVFog73PFSicvRTptvh6d/wCyBN+jX2aYHp5ZqxB4YoGyDstVkgIBhGAwmdgpNHMJOaISKKThZRqMM2MWOXciQlUHDI6cLIRKMmtTMnvQww70zPJRq7DJjVNuoHRDnBQdTN+ckeOCRCQ6Bsp3xUmsRGtT+zQFAXNMra2Zp3RJyWS6lfD4LZoN7LbZfJMCptTe1KruZdHrOkm2BjLgguF02gBPpYGc0UNsk5tsFJrbpUOyDmlINMBEeE27bD4fOyfEDU2duHcEYhB2dwlEquwUvsRR26n2iqhpK3tTpOHjaM1WOP4Zzy4aniqSHVi9mmIhOwWEj4ayOeCZoxG7wyzA48wm0OhvZrUpt7KzDjgfTjzdaNJ9kmibClt1CLIjzZUztHDPh9UlsCh0iztnj9FVz8PorG3U5JMXywtaEFtDOPgtaM5XYLcPrpxKJTaVH2cflz4cVNlLh8EmKLZp7IeyOclZPPos7ZnQBzkrVKpOUX4cML8wpot9F5iG/BTZghvFlI0Vy5O8pJJLoRn1Rc96iBfnikkgZIhC15ySSQhom1SCSSQxRJWrszv4bf5R8AkkmuheDOfJ3r/m04gJ3C6SS0Y30OMRzqm3T2r6ZagFMkhDiEI58lEMIEznp+rVJJNBEvbPiETaMedEkln5M2VqgkEd6CWw4XyPxakkqQ4kGNO6L4ujDifp6pX7V8OA90JklZtSsm4GRf0GhVlhSSUMxkH2l1lnAndGGUWwww80kk49DQGvN75fJJqdJMw8g6gt4qQwSSTYLsnTOCkwnXMHDWP380kkl2aR6NNr7IVV9ueKSSzYj//Z"/>
          <p:cNvSpPr>
            <a:spLocks noChangeAspect="1" noChangeArrowheads="1"/>
          </p:cNvSpPr>
          <p:nvPr/>
        </p:nvSpPr>
        <p:spPr bwMode="auto">
          <a:xfrm>
            <a:off x="63500" y="-833438"/>
            <a:ext cx="2590800" cy="17240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05866" name="AutoShape 10" descr="data:image/jpeg;base64,/9j/4AAQSkZJRgABAQAAAQABAAD/2wCEAAkGBhQSEBUUExQVFBQUGBoXGBgYFxoXGBgaGhgYGhcYGBgXHyYeGBojGRwXHy8gIycpLCwsFx4xNTAqNSYrLCkBCQoKDgwOGg8PGiwcHiQsLCwsLCksLCwsKSwpLCksKSwsLCwsKSkpKSksLCksKSwpLCkpLCksLCwpKSkpKSwpNP/AABEIALUBEAMBIgACEQEDEQH/xAAcAAABBQEBAQAAAAAAAAAAAAADAAECBAUHBgj/xABCEAABAwIDBAcFBgQFBAMAAAABAAIRAyExQVEEEmHwBQYicYGRoRNSscHRBxQyQmLhI3Ky8RYzgpKiFSQ0Q2ODwv/EABkBAAMBAQEAAAAAAAAAAAAAAAABAgMEBf/EACcRAAICAgICAQIHAAAAAAAAAAABAhEDIRIxQVETBGEUIjJxgZHw/9oADAMBAAIRAxEAPwD1fR7P4TP5G/0hXQquythjRGDR8EY9y6UdQUqTSgEqTTwTCiwXKEqM4JvBAB2lPCE0qQKBhGi5vzH0hMwnsmYnKAcpsfMJSo7gkGBbgEDQXZ5ky6bnIBJwO+YMWGQ1dqhxwGWMWuObcFHcBJ7AwFobqdObJopPyFY8wDOZGH6nW+CMH485aql7MW7APax7Mm5se9SqN/zOxeOHu8+aAa2XHk8hTa5US0FwlmIcfy6tlSoVIb+GBOo96PT5QgdF0vvHPOKfeVUf5mH5RfS7rIyRL0GJTNKiTZRBQJky5NKG53xUKjoaeAnyCCQzihvcQ04+U4kKNTu+F7HVVqplp7Mnei+7a4nzQio9hwTvG9oGmZKjUcS1sE3jL6oXsRJPsxgMm/q8ORpeAYN1vYGXu3tzdUXSewu6QTeZ7tISIJcLxY5A5t1CUcIS3RPHw4Kb2TYzWkDHPQcdApDHwHxPPiouSCLFZLdwQ3UbY5zgE8pyi2TRA0xwPgEB2ztj8Ix0VvdQX9yLYUitT/CO4fAKZKgwfD5KZN0l0Ap4qQxxUdVIYoGODhf4JTjf4aJF3BNvYoAK0qQUGlTBRYE029hePK/BIFO0oAi42xjDTUKQn3p8voovOgm4+KIXJ2O9EGNtE3k3tqUz7h3axHC0iOePFTalJvb159EWOyO6d4Hemx93MjQcEzfwjtXn9IntcObospi63OqYWyPtRvT7QYatgxPz04IvthIG8O6RkD4qO8ZsL9/f4aqG8ZZY+Y90oCrZZru7Lo0OmnG390NlQHBwN8iO+LJ657Ls7HTQ6281BjjviRkcxq2+PPkgbWh6tUCJIxGMcjv4odSsCHDeAsQLtv2Qc8MfWUzHEtHZwJOIyJ4p3yd7iPLsjzRQlGh31RIhwx1baxjn90IvgO7f5sOzrz5HiiveZFtcxoVAEwbZziNQUIaFv9onfEQPd1dwwSGDe1OHyvzqiA354ptErCxHvTB1/A/JJxSaUiBnlIJnJwgCJKeVEpggVhQUN6I1RcUMCgysDacIz4Ih70GnO8Z4fDuRHGL5AJJ6ErZLxThw19V47pjrK6SGmGg2g3MERfK6zWdPPc4iCbA/iMXn6LmlnrpG8cd+ToB2htu0P9w0TfeWe+3/AHD6rwbekwSCWweOsHNQf04ASNOOoCn8T9ivhOhsrt1BtqiseNfXvXN/+sgEyHd29jhKLS6fcCACRgfxnxBtgl+JQ/h+50YFSavH9D9azv7tQghxxnAwBpcY4r1zFvDJzMpx4uibTdPN0NuKk5/Eea1slDgqZfEybd6zKnTlIf8AsZpYzcEjLiFL/r9KJ38OB07lPOPsvi2aG/Jx5soFg3cTMi0/q8sEGl0ix57Lmnxg5I4cQPy46nCe7FWpLwKmh27oP4shfe78/Eoe+3sdu8Xh2HYPGQjDem8eZ48FGmTDMJgRf9Oqqxj1Xt3Hdr8p/NNr8VB1QBw7eR/NxbxR687jszBj14d3eh75F7eZ4ZwhyQ+wNiBDz+LJ5OfHv9UXdAm5434DNCFeAJLcdePHv+HhOnVmbtPcZyH7+ilyXsTTJOj3vXgefBIDEznrzCcuukcEWQKFGOZTpkhDOcnaVB5TsKAE4pwoPdZO1AWIp0xOCUoAmCFFw4qQTFAjNa283x46J9rEscL/AIThY4HPJEhDrix7jz6pLoFo5fWJLnY46fVA++FpzIgY+POKltdWHOtmO/8AF/b1QtpaZm2Gp48F58uzqih9q2kw2AWjOJ93hlKrVdomTe/0jBEp73ZmI4fy6Rqk6mLkaHG0GLZKTTZJlYk4km+RjLOEwfAF3yCR+Yazkno075ZqDnFpi2efOaQ1Rb2GrL5kxIH5tOPyXYKRsPD4LjOx7QQ7K7hF7+K67tG1Cns7qhwayf8AiunB5OfIldGft/WVrd8UyC9pi+9GIBkxC8Z0rtm11nEtqFwxgOdbGwAy4LEq9OF0yd3tbziDc3FhbPRbHQPWSnTq728O4yM+5c8s2SLprR0LFCUaToyDsW05veIMXL8QSPdvgbhWtl2KuZ/jAa7xfpxaJ8Fp9NdZm1XTvtxJs6czGQ5lZbulGD8wUz+pl0olx+nhW5P/AH8Gjs/RJad413kAH8IOMiL905+eW9sHT3s6Yb7R7zq4nXjPIyy870f1npUt72jXPa5jmwAcyPpzdYrOnyGAMaHbpOLjMTbK6jnlktaFxxQfdnZeituFZu9JBwIuNcPM4KG1dM0qJp+0e7eImIcZteLQL6ryP2edMufWqMdaWtcL4EF0wI44zkFm9dOlH09r3SGuAAzIIEWEEYwu55JrEmuzFKHPb0b3S3WV7t5tOt7Nt4Ia/egjEmMVkVth2ndD6m0V90yAXB4mCJjeicr/ACXnX9NX/D6/QFb/AEj9oBfSp020KcU5xqEzMaMsVzxy5Gny7LnjxuqZVLDMfeKuN7ZKzQoOghu0V5vG60k4aNxXlndOO9oXbokn8O8YF9YWt0N1nNKoHupMdGXtCBxk7ijllXofDE15PV9HdYDSID6tWqLzv4ixvOf7r0PRfTjK8gSCDgZuBmuXbZ0059RxbTY1pMxvuMeO4tLqp00fvDQ7dYC4CQZkkgZxwWmOeVy2Kccda7OpSo7yaVzLpn7TKpLm0Gsa2RDzLiR3EAD5LulNI49Htul+s2z7PIq1Id7oDicMLC3ivMO+1Jm/ApkMg3MybjICNVzXb9tqVHuc52843mTOCEahwzWdti5V0e/rfadUnstbE2kOwlaXR32nMJiqwjC7ZOuq5W2s4aYotOop2mHP2jvHRXT1HaWh1J+8IvIIIkZhwHpPitGVwLYOl6lCoH037rhgfCO7VdR6jdan7Uxzam7vsOItLcpGRxWsZNsTkj2DUzgnCYrQZQaebqFd3wOvBEbhyFCr8j8lJJyzaXgE7wz0Jz54IbgDj8/kj7ZspLnwRO8cQcO6VRaDvETa3xM/JefNbOyHWhw0DdzHjOGKFtES6/efDPwRt4gt+EcDzaPoiSQ8Ydwv+HK+POSSRrRAa4GNDnH09EKnT1GGWUX8ypukEY8wpurHcHfGHEpCK7nw8R7w11hdT601w3YD+oNbnmAuSl/bB4/RdU63Ui7YBH5dx2GW6unFqLOWf6jlxojSL6d3ljmp0aN8CZ4H5oz7DiTpxUnPItIB/l/dYtmySIDZWhsmMfdOuiW4zdMje4Q7TOLojaZIxjMW4njccFE/mmJ4CCbY482SLpBajWugQBAIjP8AKMvXvVKhSAytPzVg2zGBOGOHH+8oFGYI4jLiOKVUTWz0HUpwb0hTiwc0g8bOVPrA4VNoe8jFxHIGCvdStmLukWH3AXG3AhVOltlLdoe05PdFsrkenIWzvhZmtzM6hsoIMjXIodSm3ASMcAeAx5+CtPEBw74yi2p+KjXaWutocv5eKxTs04oz2s7Qk28VY9iCDF44E5KLm3B1VhpMESAI04ZpsUUDNGBn4gqexEB7HZtqMM3wDwcu5Fk+8L8M78fFQ2bZySADcuaBY4l7YCcXsJrR7zr/ANaPYUxSYYfUbvcQwkjzkHyXIahG7rEc8V0b7Teh379Oti0U20zbAh1Qz4z6Lnvs4HgMV1NO7OKTvRT3sbHkKe93+qmKWM/Dgmc0z+3clsVMgTh3p2uE2lO2gSP2U2bM7kIECGA/dbfVfpN1Cux7SRDmg4xulw3hGdpWW3ZjAvHhwVvo2mSQ0YlwGGrgPgmnsaPoKlUBALcDHlEhSLkHYaRbTaNGgeQRCty7KAfGRt3fVNWF8Mj8kgcb/DRO9t8ddOCzRJyzbmjedLTG8bcZ+H1QbXERbONSp9ImKj+0fxH3bX+qZtGCTM+XHhz5rhkkmd0Ekis0zFow7zb9vRJ1Jt+yORn6pU2kgY4cLSFOpS3p3Z44aZJN0XZXpi+H78k+qc3EEZm2eJ71ZdUIIGGJyyj6oJZeZvncfNKxPoqOpQ8d4+K7czYWVNnbTc2WljRHhbysuI1KsvF8x8V3Poy9GmZnsMM293hZdeHo5ZdnJenugH7NUcHMIZvdl1ocBGhtYRB0WWd3enC2S939o+1SadKf1EW4ePPl4n7k1xMHis8lKRrG2gQcNMT9U+8L43+MI9XYWtAO/jxCjT2EGYM2nHhKybRWxnls+d/JRpAbzQBJcQAOLnAC/eQnqbIB8MU+yHdqUnT+Gow5H8NRpOA4Jx2Em6Ol9SerDqDn1arAKj2tAFi5ol0gkEi9sNCjdYuqTdoLXshlSLmB2+zIzyN16Wk/eAIMgiZkZ3nT0SY2AJN4xta18BHOa9BRVUYHFOnOjjs1V1Oo0Tq0/iBz1H9lnsrDRej681Q/bKkmdw7mWQByjVed2dg3pNxB0xkfKVxTpN0bpyoj7YEXGeiQq425haH3RhAgiS4C9j5HNNU2LdLrg/2EzksuSrZSTor7Aw1KzWCRvOAnzXTuhOpVKid938R4MiQIByIGvFc32J+5Vpuza8fFdspukTr8114ao55rZX23YmVmFlRgc12IPouXdM/ZrXZHsgKokCxDSMMnEThlPiusqMLf9zGUbPnvpno99Go6nUY5jgLgxmJBscPoqbKgwItBPwXq/tNYPv8AVP6adv8A6xgvJ7nwWbolWENSYscdEanfjh81XazDvV3Z6MlSOrNjY+q+0VWtLKDi12B7MHzcvS9VOoLg72m0s3IcCGy0kkOBBO6cF6nqlRI2OiCQTujRbYbzZaqKWxtEmG2CTgptTEqmUZwaIwH0SeM4GB+SuDZxe+GKZ9AYTiCfgJ9QqWN+SDkW3Eb7gR+Y/wBXBU96TYcD3Sf35wudKlorVGkxDjiI/MIxHEDxWcKsPPajDTU/ULzZR2zsi1RZf2QAAJzvNo1ztmg/9QDJaGkzEkEDKNLwlLNxpa62flgZFu6yA5rZN7qKRTstv2kPNhkfl5ILm2mNfC8INOzowt4hSbVbGIxM34lJIaeiq9vaBi8j4ru3Rf8Ak05Edhn9IXDrF4vp8Qu+dH7IPZUu0YDG6e7nAXbgVo5ptJnKuuW17+2VYbPsyG+W7/ZZYrdogCBrPfkp9P7afve0EHeDqjowwsMhwVN20dpxt2YBwvj6rmyq5G2OqIbbQc9rYAF9dCe5HpBzWzuiQDpcRb5quNsBYGhxlpkYYaYceQjjb2ljgSRaMp7Qytospei0kPVf2o3Ree/Ec+KHVZ2RYTwOF/VSqvA3TLjMkGxJEjGBkhVNqkWk/wBxw8E0N1Xo7L1arb+y0nQP8toi2ViPQei0aQO63sgWFrXt3WWB9mr9/Zt0m9MwQCIvJFl692xi2IjTujTmF6sF+U5G/BxPrZ/5m0iP/Y8z/pasqs+AOzE8MDIz81sdc3NG3bSC42qOxgD8Ith4f6e9YW1WtvC4n9gvOnuR0p6LGyUzukkCSZ8Ef2Yh263G54mLT4QqIr2BJI7UW4E8FYpVo9pDpgbwwv2cB48lZtOxjVG3BgC8rs+wvmkw6tafQLiNbaiYkmb5AYeHMeK7V1THtNjpOJMxFo/LbTguz6eNmGR2WoTRZXRsonE+n05gJhso3Rc5XzyxXXwMbOMfaRR/72o4XJZTt3MAjzXlNzhePougfahswbtAcM2AeUcOZXiN9o8lyT06LpWVKNKIwx+qvbO0SLKv7ZuOUq5sb5cIn5D0WdtjVI7D1d/8WhbGm0/8QVpIHVvZgdj2a5E0qZ/LmxpjBazdlbqTyOHMrv4GN6KYnRNvFaQ2dqb7u1HALM9xMOtiNf0x8Z8lLeO9hkbzrCB7VNUq3H1WvJhZyTrE7+NUAx9p/wDq2Wqw6r4fT1gE6Xc7nxXoekKLTVqk37d76G2dvRZtTZW3DSThi4nM4SebLy5ds3W0jJ7UQNZF8eyf2VitTmRuydwXmItjhdWWbG07pJMgXvrIyMYypOoxvOnKMYwHfzKz5JmkYOykKv8AHwvukROm7wUAOzYXOeUTfLuVz2bS8X1uDxEfPyUm7C3ESQcL2xm3iENpD4tFag47/jHqvoHZK4FFn8jf6VwavQa054jP5z3rpOx7cTsjDvkzRaZ3jeaYvM65rfDKjHJE5xt1Tee4kfnLscy4aBQFSzrfiAOP6ufJGY0bjp1zcdeJTimzM4D3jr36rGUtm1KJUpU+0ZAm59LI1SifZvJid1oF8IAhGLWOzwJBuRrY85J3U2kEBxIjAuMXFonDnBZtsSquwNKrLmAR2RUAnvYRkq1GYJFjvEeE8QtF1Bhd+q+Z4Tw081VhoiLiR+Ym5d8U7Lq9o6N9lm2x7ZpOApHz9pOXBe+++C3OXouUdQ6gFSvunKkMdPagZ9/ivZDaDa/ffh9V3Y5vijll2znnXGuDte1iw/iuxvbdE5aLB2x8uHdGPdz4heh6ZoA7TWJmS9xxOFha/gqjqDBeImczw42XHNpPZ0pWtGG2kSGj9R9f2VhryC8gSLtx0aLc6rT2Wi0eGEkn4nm6IxzGyThjjwWbmUoutmbVcXQ7EAm/CLesLrfUHa/+wbM9l726/mt3LmdSq02BEjIGOGS9n1Q2os2aBI/iPOfvDnwXR9PN2YzS2e8+8iY5z+ij96EDjHrgsIdJHnxTffzH7ru5GFI8v9q7hNMx7w77N4LmZ7sj8uC6J9odUObTP8wueDV4V7BOK5ZvdlVZTpuiO9aWwEb4wuqu6FobC0b379/P9lHK3oaSW2dt6CqRs1AaUqYx/wDjar42gX7/AKLE6O7NKmJndY0eTAFcDyu+yJJXZqNrBRdXWeHCcb3z8/gndh4x8U9ioE6jxTPo8ebIryIOOGh0UnDv8j81dCaPAbd1aqGo8iowAkkS10iY0Peq/wDhipm9hPcQPVetrDtHHHjqhlc8scW9otN+zyR6r1PeZ6qJ6r1L3b5nRevACUC9lPxw9FcpezxzeqVSbvb5E6cUQ9U6mT6fi13yK9aAkEvjgLlL2eUb1QJ/zHg3H4QQOOJ7l7LZugGNpNF7MAvwaM0ENBW6xshuOEYO93L6rojFeieznO3dVqj3OLajGyc2k2toUD/CFXOoz/afqvaVWCTjjx1CXsxx/wCXFRPGn4C68njGdUKgwqN8j36qX+EKl/4jJP6Tpne69gKYtjj+rU88hENAXx8zb91j8EPRXN+zxR6m1MqlOf5XYeafZupTr79UR+gEHGcXFezds4491+CiymCM/IjPVaRxpeBX9yv1Z6t06bnxJkMBknIvI+J9F6IdHNEQLqPQ9IAu8NeK1C3D91ulROzxPWToEVXEFxEYEZCPVeY2jqTVnsVgMfxAn4FdC2sS93eVX9kNPiocUnbRRz09R6+7Artx906nj3eqg3qHXEzWbe5s4Zd66G3ZxyT81L2LcwlS9L+hK/Z5HZepzWOB33kjUr2fRux/wsATOaG6mFqdHU/4eeJ1VRVeAfYP7sZMBvD1/ZR9iYFm3jj4FaHs+bqPsxH91oKzy/WTo9r2gED6W/dedPVqlP4BzHHmV7LppvN9AsoM4fFZv0KjAd1ZpW7Ax5zV3YehKTTIY2bei0TTnkotCnfP14pUBt0AYZERAy/SrZ8EHZWANbE2A10GqsAfFaA2FYVBxKIAmLUCaM14PbmOOOG7lpZEcDnHOKZuzjtWgHC0YgeR+iZ7AHCBkcGzmNPHz877LbTMjaRc4Y/NB3TwVquLmxx0QhTE4eELJxIUkBg2Twb4YfJG9kLW77cExpgTbyCVUNNMgG3S3LePzRQwSIGWidjAQLYHTvToOSBMpEG2C9BSB3REYDuwWQaY81t7OBA7gqAxdopned3/AE/dD3TvHuGXEq7WpjfNs9O5DLboDiVKIOcZ/EormndPcp+yCIKfBJoOIIMsoUmHhyVYc1OGc+KEMu9GUiJOoHpP1WhGCBsLIA4qy7JMDF2th3n95VZ7FobdTG8bKoWoHYDcw71IMxRdxOKeP0SYgLqeC1ejmwz/AFFZ5Ytag3sBNAEUclKEwCBGL0sCSRbkLP8AZHh68Fo9JDtm2n9IVW04ZadydCcqKoafVFog73PFSicvRTptvh6d/wCyBN+jX2aYHp5ZqxB4YoGyDstVkgIBhGAwmdgpNHMJOaISKKThZRqMM2MWOXciQlUHDI6cLIRKMmtTMnvQww70zPJRq7DJjVNuoHRDnBQdTN+ckeOCRCQ6Bsp3xUmsRGtT+zQFAXNMra2Zp3RJyWS6lfD4LZoN7LbZfJMCptTe1KruZdHrOkm2BjLgguF02gBPpYGc0UNsk5tsFJrbpUOyDmlINMBEeE27bD4fOyfEDU2duHcEYhB2dwlEquwUvsRR26n2iqhpK3tTpOHjaM1WOP4Zzy4aniqSHVi9mmIhOwWEj4ayOeCZoxG7wyzA48wm0OhvZrUpt7KzDjgfTjzdaNJ9kmibClt1CLIjzZUztHDPh9UlsCh0iztnj9FVz8PorG3U5JMXywtaEFtDOPgtaM5XYLcPrpxKJTaVH2cflz4cVNlLh8EmKLZp7IeyOclZPPos7ZnQBzkrVKpOUX4cML8wpot9F5iG/BTZghvFlI0Vy5O8pJJLoRn1Rc96iBfnikkgZIhC15ySSQhom1SCSSQxRJWrszv4bf5R8AkkmuheDOfJ3r/m04gJ3C6SS0Y30OMRzqm3T2r6ZagFMkhDiEI58lEMIEznp+rVJJNBEvbPiETaMedEkln5M2VqgkEd6CWw4XyPxakkqQ4kGNO6L4ujDifp6pX7V8OA90JklZtSsm4GRf0GhVlhSSUMxkH2l1lnAndGGUWwww80kk49DQGvN75fJJqdJMw8g6gt4qQwSSTYLsnTOCkwnXMHDWP380kkl2aR6NNr7IVV9ueKSSzYj//Z"/>
          <p:cNvSpPr>
            <a:spLocks noChangeAspect="1" noChangeArrowheads="1"/>
          </p:cNvSpPr>
          <p:nvPr/>
        </p:nvSpPr>
        <p:spPr bwMode="auto">
          <a:xfrm>
            <a:off x="63500" y="-666750"/>
            <a:ext cx="2057400" cy="1371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3" name="Groupe 19"/>
          <p:cNvGrpSpPr/>
          <p:nvPr/>
        </p:nvGrpSpPr>
        <p:grpSpPr>
          <a:xfrm>
            <a:off x="1428728" y="4623519"/>
            <a:ext cx="7592822" cy="2234481"/>
            <a:chOff x="1428728" y="4623519"/>
            <a:chExt cx="7592822" cy="2234481"/>
          </a:xfrm>
        </p:grpSpPr>
        <p:sp>
          <p:nvSpPr>
            <p:cNvPr id="19" name="Rectangle 18"/>
            <p:cNvSpPr/>
            <p:nvPr/>
          </p:nvSpPr>
          <p:spPr>
            <a:xfrm>
              <a:off x="1714480" y="4623519"/>
              <a:ext cx="7143800" cy="461665"/>
            </a:xfrm>
            <a:prstGeom prst="rect">
              <a:avLst/>
            </a:prstGeom>
            <a:solidFill>
              <a:srgbClr val="CCECFF"/>
            </a:solidFill>
            <a:ln>
              <a:solidFill>
                <a:srgbClr val="00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Bouchage et </a:t>
              </a:r>
              <a:r>
                <a:rPr lang="fr-FR" dirty="0" err="1" smtClean="0">
                  <a:solidFill>
                    <a:schemeClr val="tx1"/>
                  </a:solidFill>
                </a:rPr>
                <a:t>muselage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pic>
          <p:nvPicPr>
            <p:cNvPr id="505862" name="Picture 6" descr="http://t0.gstatic.com/images?q=tbn:ANd9GcT5cjLVcwlIkv77pmobbek9eL8QLwRNV1vLmwKIcvVQsWqq0YQ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143372" y="5143499"/>
              <a:ext cx="2286000" cy="1714501"/>
            </a:xfrm>
            <a:prstGeom prst="rect">
              <a:avLst/>
            </a:prstGeom>
            <a:noFill/>
          </p:spPr>
        </p:pic>
        <p:pic>
          <p:nvPicPr>
            <p:cNvPr id="505868" name="Picture 12" descr="http://t1.gstatic.com/images?q=tbn:ANd9GcQXuNaE-GdM4kzHZdej45AfWvjzTj_2wQIs0sTFeGsjatWOl_IN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28728" y="5157192"/>
              <a:ext cx="2500330" cy="1663856"/>
            </a:xfrm>
            <a:prstGeom prst="rect">
              <a:avLst/>
            </a:prstGeom>
            <a:noFill/>
          </p:spPr>
        </p:pic>
        <p:pic>
          <p:nvPicPr>
            <p:cNvPr id="505870" name="Picture 14" descr="http://t0.gstatic.com/images?q=tbn:ANd9GcQftfEY0r2JFtiDYmGgK5Ww6Hjud0mjIRJO6swcCfnaaXYYYD1L8w"/>
            <p:cNvPicPr>
              <a:picLocks noChangeAspect="1" noChangeArrowheads="1"/>
            </p:cNvPicPr>
            <p:nvPr/>
          </p:nvPicPr>
          <p:blipFill>
            <a:blip r:embed="rId4" cstate="print"/>
            <a:srcRect b="10124"/>
            <a:stretch>
              <a:fillRect/>
            </a:stretch>
          </p:blipFill>
          <p:spPr bwMode="auto">
            <a:xfrm>
              <a:off x="6429387" y="5413619"/>
              <a:ext cx="2592163" cy="108721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214414" y="1142984"/>
            <a:ext cx="7848600" cy="5078313"/>
          </a:xfrm>
        </p:spPr>
        <p:txBody>
          <a:bodyPr>
            <a:spAutoFit/>
          </a:bodyPr>
          <a:lstStyle/>
          <a:p>
            <a:pPr marL="361950" indent="-361950">
              <a:spcBef>
                <a:spcPts val="600"/>
              </a:spcBef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Ils sont obtenus avec des raisins très riches en sucres. </a:t>
            </a:r>
          </a:p>
          <a:p>
            <a:pPr marL="361950" indent="-361950">
              <a:spcBef>
                <a:spcPts val="600"/>
              </a:spcBef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La concentration élevée en sucres provient :</a:t>
            </a:r>
          </a:p>
          <a:p>
            <a:pPr marL="762000" lvl="1" indent="-361950">
              <a:spcBef>
                <a:spcPts val="60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de la concentration par perte d’eau </a:t>
            </a:r>
            <a:br>
              <a:rPr lang="fr-FR" sz="2000" dirty="0" smtClean="0">
                <a:latin typeface="Arial" pitchFamily="34" charset="0"/>
                <a:cs typeface="Arial" pitchFamily="34" charset="0"/>
              </a:rPr>
            </a:br>
            <a:r>
              <a:rPr lang="fr-FR" sz="2000" dirty="0" smtClean="0">
                <a:latin typeface="Arial" pitchFamily="34" charset="0"/>
                <a:cs typeface="Arial" pitchFamily="34" charset="0"/>
              </a:rPr>
              <a:t>= </a:t>
            </a:r>
            <a:r>
              <a:rPr lang="fr-FR" sz="2000" dirty="0" err="1" smtClean="0">
                <a:latin typeface="Arial" pitchFamily="34" charset="0"/>
                <a:cs typeface="Arial" pitchFamily="34" charset="0"/>
              </a:rPr>
              <a:t>passerillage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naturel ou artificiel (= vins de paille)</a:t>
            </a:r>
          </a:p>
          <a:p>
            <a:pPr marL="762000" lvl="1" indent="-361950">
              <a:spcBef>
                <a:spcPts val="60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du développement de la pourriture noble sur le raisin</a:t>
            </a:r>
          </a:p>
          <a:p>
            <a:pPr marL="361950" indent="-361950">
              <a:spcBef>
                <a:spcPts val="600"/>
              </a:spcBef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La pourriture modifie profondément la composition chimique du moût.</a:t>
            </a:r>
          </a:p>
          <a:p>
            <a:pPr marL="361950" indent="-361950">
              <a:spcBef>
                <a:spcPts val="600"/>
              </a:spcBef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Vinification en blanc avec : </a:t>
            </a:r>
          </a:p>
          <a:p>
            <a:pPr marL="762000" lvl="1" indent="-361950">
              <a:spcBef>
                <a:spcPts val="60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Pressurage et débourbage plus délicat</a:t>
            </a:r>
          </a:p>
          <a:p>
            <a:pPr marL="762000" lvl="1" indent="-361950">
              <a:spcBef>
                <a:spcPts val="60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Fermentation alcoolique lente</a:t>
            </a:r>
          </a:p>
          <a:p>
            <a:pPr marL="762000" lvl="1" indent="-361950">
              <a:spcBef>
                <a:spcPts val="60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Mutage : blocage de la fermentation lorsque l’équilibre sucre/alcool est atteint.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142976" y="230667"/>
            <a:ext cx="7786742" cy="769441"/>
          </a:xfrm>
        </p:spPr>
        <p:txBody>
          <a:bodyPr wrap="square">
            <a:spAutoFit/>
          </a:bodyPr>
          <a:lstStyle/>
          <a:p>
            <a:r>
              <a:rPr lang="fr-FR" sz="4400" dirty="0" smtClean="0"/>
              <a:t>Les vins liquoreux</a:t>
            </a:r>
            <a:endParaRPr lang="fr-FR" sz="4400" dirty="0"/>
          </a:p>
        </p:txBody>
      </p:sp>
      <p:pic>
        <p:nvPicPr>
          <p:cNvPr id="18434" name="Picture 2" descr="http://t3.gstatic.com/images?q=tbn:ANd9GcR-mzu9iX6C-r2BHPZzj7dUI_UVzlFZu5vfkNVRaQNUAV_vMTjsa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1844824"/>
            <a:ext cx="1000125" cy="11906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8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8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8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87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7" grpId="0" build="p" autoUpdateAnimBg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214414" y="1142984"/>
            <a:ext cx="7848600" cy="5262979"/>
          </a:xfrm>
        </p:spPr>
        <p:txBody>
          <a:bodyPr>
            <a:spAutoFit/>
          </a:bodyPr>
          <a:lstStyle/>
          <a:p>
            <a:pPr marL="361950" indent="-361950">
              <a:spcBef>
                <a:spcPts val="600"/>
              </a:spcBef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Ce sont des vins riches en alcool (&gt; 15% vol) et le plus souvent sucrés</a:t>
            </a:r>
          </a:p>
          <a:p>
            <a:pPr marL="361950" indent="-361950">
              <a:spcBef>
                <a:spcPts val="600"/>
              </a:spcBef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Ils sont obtenus par addition d’alcool ou d’eau-de-vie :</a:t>
            </a:r>
          </a:p>
          <a:p>
            <a:pPr marL="762000" lvl="1" indent="-361950">
              <a:spcBef>
                <a:spcPts val="60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en cours de fermentation :</a:t>
            </a:r>
            <a:br>
              <a:rPr lang="fr-FR" sz="2000" dirty="0" smtClean="0">
                <a:latin typeface="Arial" pitchFamily="34" charset="0"/>
                <a:cs typeface="Arial" pitchFamily="34" charset="0"/>
              </a:rPr>
            </a:br>
            <a:r>
              <a:rPr lang="fr-FR" sz="2000" dirty="0" smtClean="0">
                <a:latin typeface="Arial" pitchFamily="34" charset="0"/>
                <a:cs typeface="Arial" pitchFamily="34" charset="0"/>
              </a:rPr>
              <a:t>exemple : Vins doux naturels (VDN)</a:t>
            </a:r>
            <a:br>
              <a:rPr lang="fr-FR" sz="2000" dirty="0" smtClean="0">
                <a:latin typeface="Arial" pitchFamily="34" charset="0"/>
                <a:cs typeface="Arial" pitchFamily="34" charset="0"/>
              </a:rPr>
            </a:br>
            <a:r>
              <a:rPr lang="fr-FR" sz="2000" dirty="0" smtClean="0">
                <a:latin typeface="Arial" pitchFamily="34" charset="0"/>
                <a:cs typeface="Arial" pitchFamily="34" charset="0"/>
              </a:rPr>
              <a:t>                 banyuls, Maury, Rivesaltes,..</a:t>
            </a:r>
          </a:p>
          <a:p>
            <a:pPr marL="762000" lvl="1" indent="-361950">
              <a:spcBef>
                <a:spcPts val="60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ou avant tout départ en fermentation (c’est-à-dire mélange d’alcool et de jus de raisin) = ce sont des mistelles</a:t>
            </a:r>
            <a:br>
              <a:rPr lang="fr-FR" sz="2000" dirty="0" smtClean="0">
                <a:latin typeface="Arial" pitchFamily="34" charset="0"/>
                <a:cs typeface="Arial" pitchFamily="34" charset="0"/>
              </a:rPr>
            </a:br>
            <a:r>
              <a:rPr lang="fr-FR" sz="2000" dirty="0" smtClean="0">
                <a:latin typeface="Arial" pitchFamily="34" charset="0"/>
                <a:cs typeface="Arial" pitchFamily="34" charset="0"/>
              </a:rPr>
              <a:t>exemples : Pineau des </a:t>
            </a:r>
            <a:r>
              <a:rPr lang="fr-FR" sz="2000" dirty="0" err="1" smtClean="0">
                <a:latin typeface="Arial" pitchFamily="34" charset="0"/>
                <a:cs typeface="Arial" pitchFamily="34" charset="0"/>
              </a:rPr>
              <a:t>Charentes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, Floc de Gascogne</a:t>
            </a:r>
            <a:br>
              <a:rPr lang="fr-FR" sz="2000" dirty="0" smtClean="0">
                <a:latin typeface="Arial" pitchFamily="34" charset="0"/>
                <a:cs typeface="Arial" pitchFamily="34" charset="0"/>
              </a:rPr>
            </a:br>
            <a:r>
              <a:rPr lang="fr-FR" sz="2000" dirty="0" smtClean="0">
                <a:latin typeface="Arial" pitchFamily="34" charset="0"/>
                <a:cs typeface="Arial" pitchFamily="34" charset="0"/>
              </a:rPr>
              <a:t>                  Macvin du Jura</a:t>
            </a:r>
          </a:p>
          <a:p>
            <a:pPr marL="361950" indent="-361950">
              <a:spcBef>
                <a:spcPts val="600"/>
              </a:spcBef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Autres vins de liqueur :</a:t>
            </a:r>
          </a:p>
          <a:p>
            <a:pPr marL="762000" lvl="1" indent="-361950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Portugal : Porto, Madère</a:t>
            </a:r>
          </a:p>
          <a:p>
            <a:pPr marL="762000" lvl="1" indent="-361950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Espagne : Jerez, Malaga, …</a:t>
            </a:r>
          </a:p>
          <a:p>
            <a:pPr marL="762000" lvl="1" indent="-361950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Italie : Marsala,…</a:t>
            </a:r>
          </a:p>
          <a:p>
            <a:pPr marL="762000" lvl="1" indent="-361950">
              <a:spcBef>
                <a:spcPts val="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Grèce: Samos, </a:t>
            </a:r>
            <a:r>
              <a:rPr lang="fr-FR" sz="2000" dirty="0" err="1" smtClean="0">
                <a:latin typeface="Arial" pitchFamily="34" charset="0"/>
                <a:cs typeface="Arial" pitchFamily="34" charset="0"/>
              </a:rPr>
              <a:t>Mavrodaphné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,…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142976" y="260648"/>
            <a:ext cx="7786742" cy="769441"/>
          </a:xfrm>
        </p:spPr>
        <p:txBody>
          <a:bodyPr wrap="square">
            <a:spAutoFit/>
          </a:bodyPr>
          <a:lstStyle/>
          <a:p>
            <a:r>
              <a:rPr lang="fr-FR" sz="4400" dirty="0" smtClean="0"/>
              <a:t>Les vins de liqueur</a:t>
            </a:r>
            <a:endParaRPr lang="fr-FR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8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8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8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87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7" grpId="0" build="p" autoUpdateAnimBg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214414" y="1142984"/>
            <a:ext cx="7848600" cy="3600986"/>
          </a:xfrm>
        </p:spPr>
        <p:txBody>
          <a:bodyPr>
            <a:spAutoFit/>
          </a:bodyPr>
          <a:lstStyle/>
          <a:p>
            <a:pPr marL="361950" indent="-361950">
              <a:spcBef>
                <a:spcPts val="600"/>
              </a:spcBef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La conservation de vin dans des récipients en vidange favorise le développement à la surface du vin d’une microflore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levurienne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particulière qui leur confère des caractéristiques aromatiques particulières.</a:t>
            </a:r>
          </a:p>
          <a:p>
            <a:pPr marL="361950" indent="-361950">
              <a:spcBef>
                <a:spcPts val="600"/>
              </a:spcBef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On dit que le vin est élevé sous voile de levure</a:t>
            </a:r>
          </a:p>
          <a:p>
            <a:pPr marL="361950" indent="-361950">
              <a:spcBef>
                <a:spcPts val="600"/>
              </a:spcBef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Exemples :</a:t>
            </a:r>
          </a:p>
          <a:p>
            <a:pPr marL="762000" lvl="1" indent="-361950">
              <a:spcBef>
                <a:spcPts val="60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Vins jaunes du Jura</a:t>
            </a:r>
          </a:p>
          <a:p>
            <a:pPr marL="762000" lvl="1" indent="-361950">
              <a:spcBef>
                <a:spcPts val="60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Xérès en Espagne (région de Jerez de la </a:t>
            </a:r>
            <a:r>
              <a:rPr lang="fr-FR" sz="2000" dirty="0" err="1" smtClean="0">
                <a:latin typeface="Arial" pitchFamily="34" charset="0"/>
                <a:cs typeface="Arial" pitchFamily="34" charset="0"/>
              </a:rPr>
              <a:t>Frontera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)</a:t>
            </a:r>
            <a:endParaRPr lang="fr-FR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142976" y="230667"/>
            <a:ext cx="7786742" cy="769441"/>
          </a:xfrm>
        </p:spPr>
        <p:txBody>
          <a:bodyPr wrap="square">
            <a:spAutoFit/>
          </a:bodyPr>
          <a:lstStyle/>
          <a:p>
            <a:r>
              <a:rPr lang="fr-FR" sz="4400" dirty="0" smtClean="0"/>
              <a:t>Les vins de voile</a:t>
            </a:r>
            <a:endParaRPr lang="fr-FR" sz="4400" dirty="0"/>
          </a:p>
        </p:txBody>
      </p:sp>
      <p:pic>
        <p:nvPicPr>
          <p:cNvPr id="76802" name="Picture 2" descr="http://t3.gstatic.com/images?q=tbn:ANd9GcTD54PGcPoSafB5rqbOnpD6fHf9XtM4sp6949YvZWO-vb6UviV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4643446"/>
            <a:ext cx="2693567" cy="20240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7" grpId="0" build="p" autoUpdateAnimBg="0"/>
    </p:bldLst>
  </p:timing>
</p:sld>
</file>

<file path=ppt/theme/theme1.xml><?xml version="1.0" encoding="utf-8"?>
<a:theme xmlns:a="http://schemas.openxmlformats.org/drawingml/2006/main" name="IFV clair V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IFV clair V</Template>
  <TotalTime>5316</TotalTime>
  <Words>2288</Words>
  <Application>Microsoft PowerPoint</Application>
  <PresentationFormat>Affichage à l'écran (4:3)</PresentationFormat>
  <Paragraphs>629</Paragraphs>
  <Slides>61</Slides>
  <Notes>21</Notes>
  <HiddenSlides>1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61</vt:i4>
      </vt:variant>
    </vt:vector>
  </HeadingPairs>
  <TitlesOfParts>
    <vt:vector size="64" baseType="lpstr">
      <vt:lpstr>IFV clair V</vt:lpstr>
      <vt:lpstr>Image Photo Editor</vt:lpstr>
      <vt:lpstr>Image Bitmap</vt:lpstr>
      <vt:lpstr>Œnologie Transformation du raisin en vin</vt:lpstr>
      <vt:lpstr>Les objectifs de vinification</vt:lpstr>
      <vt:lpstr>Œnologie </vt:lpstr>
      <vt:lpstr>Typologie des vins</vt:lpstr>
      <vt:lpstr>Œnologie </vt:lpstr>
      <vt:lpstr>La maturation</vt:lpstr>
      <vt:lpstr>Composition du raisin</vt:lpstr>
      <vt:lpstr>Composition du raisin</vt:lpstr>
      <vt:lpstr>Composition du raisin</vt:lpstr>
      <vt:lpstr>Œnologie </vt:lpstr>
      <vt:lpstr>Facteurs de dégradation de l’état sanitaire des raisins</vt:lpstr>
      <vt:lpstr>Facteurs de dégradation de l’état sanitaire des raisins</vt:lpstr>
      <vt:lpstr>Œnologie </vt:lpstr>
      <vt:lpstr>Les étapes de la vinification</vt:lpstr>
      <vt:lpstr>Les opérations communes</vt:lpstr>
      <vt:lpstr>Vinification en blanc : objectifs</vt:lpstr>
      <vt:lpstr>Œnologie </vt:lpstr>
      <vt:lpstr>Opérations préfermentaires</vt:lpstr>
      <vt:lpstr>Opérations préfermentaires</vt:lpstr>
      <vt:lpstr>Opérations préfermentaires</vt:lpstr>
      <vt:lpstr>Fermentation alcoolique - FA</vt:lpstr>
      <vt:lpstr>Les facteurs intervenant sur  la fermentation alcoolique</vt:lpstr>
      <vt:lpstr>Fermentation malolactique - FML</vt:lpstr>
      <vt:lpstr>Les facteurs intervenant sur  la fermentation malolactique</vt:lpstr>
      <vt:lpstr>Œnologie </vt:lpstr>
      <vt:lpstr>Vinification en rouge : objectifs</vt:lpstr>
      <vt:lpstr>Opérations préfermentaires</vt:lpstr>
      <vt:lpstr>Cuvaison</vt:lpstr>
      <vt:lpstr>Évolution au cours de la cuvaison</vt:lpstr>
      <vt:lpstr>Techniques de cuvaison</vt:lpstr>
      <vt:lpstr>Autres dispositifs</vt:lpstr>
      <vt:lpstr>Ecoulage et pressurage</vt:lpstr>
      <vt:lpstr>La fermentation malolactique</vt:lpstr>
      <vt:lpstr>L’élevage des vins rouges</vt:lpstr>
      <vt:lpstr>Résumé</vt:lpstr>
      <vt:lpstr>Œnologie </vt:lpstr>
      <vt:lpstr>Les objectifs des opérations  post-fermentaires</vt:lpstr>
      <vt:lpstr>Conservation des vins</vt:lpstr>
      <vt:lpstr>Moyens de conservation</vt:lpstr>
      <vt:lpstr>Stabilisation des vins</vt:lpstr>
      <vt:lpstr>Moyens de stabilisation</vt:lpstr>
      <vt:lpstr>Clarification des vins</vt:lpstr>
      <vt:lpstr>Les différentes techniques de filtration</vt:lpstr>
      <vt:lpstr>Mise en bouteilles</vt:lpstr>
      <vt:lpstr>Les obturateurs</vt:lpstr>
      <vt:lpstr>Les obturateurs</vt:lpstr>
      <vt:lpstr>Les obturateurs</vt:lpstr>
      <vt:lpstr>Diapositive 48</vt:lpstr>
      <vt:lpstr>Autres vinifications</vt:lpstr>
      <vt:lpstr>Les vins rosés</vt:lpstr>
      <vt:lpstr>Vinification en rosé</vt:lpstr>
      <vt:lpstr>Les vins effervescents</vt:lpstr>
      <vt:lpstr>Techniques d’élaboration</vt:lpstr>
      <vt:lpstr>La méthode traditionnelle</vt:lpstr>
      <vt:lpstr>Prise de mousse</vt:lpstr>
      <vt:lpstr>Avant commercialisation</vt:lpstr>
      <vt:lpstr>Avant commercialisation</vt:lpstr>
      <vt:lpstr>Avant commercialisation</vt:lpstr>
      <vt:lpstr>Les vins liquoreux</vt:lpstr>
      <vt:lpstr>Les vins de liqueur</vt:lpstr>
      <vt:lpstr>Les vins de voile</vt:lpstr>
    </vt:vector>
  </TitlesOfParts>
  <Company>ITV France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Anne-Marie Denizot</dc:creator>
  <cp:lastModifiedBy>MEISTERMANN Eric</cp:lastModifiedBy>
  <cp:revision>438</cp:revision>
  <dcterms:created xsi:type="dcterms:W3CDTF">2007-07-11T11:40:00Z</dcterms:created>
  <dcterms:modified xsi:type="dcterms:W3CDTF">2011-11-29T15:28:04Z</dcterms:modified>
</cp:coreProperties>
</file>